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BF4A2-8F75-4AE0-A62D-135893D58688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C332F-50B1-4789-9176-8B62B2E5E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7280-FA58-4708-B411-018658BA3992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596A-8FCD-4894-A0F8-C8614127CDFC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872C-8CCF-4444-83E5-C03956D452A4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A8CE-7772-4802-8719-062798327FF3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7961-7AD9-4B28-9734-E4259C66B101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9219" y="519066"/>
            <a:ext cx="6173561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810" y="2637134"/>
            <a:ext cx="5554980" cy="2310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8A45-71F5-4CED-BA91-64CF5AAED630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41641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170" dirty="0">
                <a:solidFill>
                  <a:srgbClr val="101010"/>
                </a:solidFill>
              </a:rPr>
              <a:t>e</a:t>
            </a:r>
            <a:r>
              <a:rPr sz="4500" spc="-195" dirty="0">
                <a:solidFill>
                  <a:srgbClr val="101010"/>
                </a:solidFill>
              </a:rPr>
              <a:t>a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220" dirty="0">
                <a:solidFill>
                  <a:srgbClr val="101010"/>
                </a:solidFill>
              </a:rPr>
              <a:t>Se</a:t>
            </a:r>
            <a:r>
              <a:rPr sz="4500" spc="-155" dirty="0">
                <a:solidFill>
                  <a:srgbClr val="101010"/>
                </a:solidFill>
              </a:rPr>
              <a:t>l</a:t>
            </a:r>
            <a:r>
              <a:rPr sz="4500" spc="-45" dirty="0">
                <a:solidFill>
                  <a:srgbClr val="101010"/>
                </a:solidFill>
              </a:rPr>
              <a:t>f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75" dirty="0">
                <a:solidFill>
                  <a:srgbClr val="101010"/>
                </a:solidFill>
              </a:rPr>
              <a:t>he</a:t>
            </a:r>
            <a:r>
              <a:rPr sz="4500" spc="-190" dirty="0">
                <a:solidFill>
                  <a:srgbClr val="101010"/>
                </a:solidFill>
              </a:rPr>
              <a:t>a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505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w</a:t>
            </a:r>
            <a:r>
              <a:rPr sz="4500" spc="-7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55" dirty="0">
                <a:solidFill>
                  <a:srgbClr val="101010"/>
                </a:solidFill>
              </a:rPr>
              <a:t>h  </a:t>
            </a: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75" dirty="0">
                <a:solidFill>
                  <a:srgbClr val="101010"/>
                </a:solidFill>
              </a:rPr>
              <a:t>cu</a:t>
            </a:r>
            <a:r>
              <a:rPr sz="4500" spc="-9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170" dirty="0">
                <a:solidFill>
                  <a:srgbClr val="101010"/>
                </a:solidFill>
              </a:rPr>
              <a:t>ea</a:t>
            </a:r>
            <a:r>
              <a:rPr sz="4500" spc="-330" dirty="0">
                <a:solidFill>
                  <a:srgbClr val="101010"/>
                </a:solidFill>
              </a:rPr>
              <a:t>k</a:t>
            </a:r>
            <a:r>
              <a:rPr sz="4500" spc="-170" dirty="0">
                <a:solidFill>
                  <a:srgbClr val="101010"/>
                </a:solidFill>
              </a:rPr>
              <a:t>er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415" y="2403348"/>
            <a:ext cx="2500883" cy="24475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604504" y="2418588"/>
            <a:ext cx="2467610" cy="2417445"/>
            <a:chOff x="8604504" y="2418588"/>
            <a:chExt cx="2467610" cy="24174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504" y="2418588"/>
              <a:ext cx="2467355" cy="2417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4373" y="3056467"/>
              <a:ext cx="1061269" cy="10612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72545" y="3024908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3527" y="572282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56135" y="519066"/>
            <a:ext cx="819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3E3E3E"/>
                </a:solidFill>
              </a:rPr>
              <a:t>Bad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40" dirty="0">
                <a:solidFill>
                  <a:srgbClr val="3E3E3E"/>
                </a:solidFill>
              </a:rPr>
              <a:t>Side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70" dirty="0">
                <a:solidFill>
                  <a:srgbClr val="3E3E3E"/>
                </a:solidFill>
              </a:rPr>
              <a:t>Effects: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Cascading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Failures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94990" y="5722827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478" y="5722827"/>
            <a:ext cx="1228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5567" y="2406395"/>
            <a:ext cx="2496311" cy="244297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889247" y="3416800"/>
            <a:ext cx="735330" cy="192405"/>
            <a:chOff x="3889247" y="3416800"/>
            <a:chExt cx="735330" cy="192405"/>
          </a:xfrm>
        </p:grpSpPr>
        <p:sp>
          <p:nvSpPr>
            <p:cNvPr id="13" name="object 13"/>
            <p:cNvSpPr/>
            <p:nvPr/>
          </p:nvSpPr>
          <p:spPr>
            <a:xfrm>
              <a:off x="3889247" y="351281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2139" y="3416800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620000" y="3416800"/>
            <a:ext cx="735330" cy="192405"/>
            <a:chOff x="7620000" y="3416800"/>
            <a:chExt cx="735330" cy="192405"/>
          </a:xfrm>
        </p:grpSpPr>
        <p:sp>
          <p:nvSpPr>
            <p:cNvPr id="16" name="object 16"/>
            <p:cNvSpPr/>
            <p:nvPr/>
          </p:nvSpPr>
          <p:spPr>
            <a:xfrm>
              <a:off x="7620000" y="351281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62891" y="3416800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89247" y="3136384"/>
            <a:ext cx="735330" cy="192405"/>
            <a:chOff x="3889247" y="3136384"/>
            <a:chExt cx="735330" cy="192405"/>
          </a:xfrm>
        </p:grpSpPr>
        <p:sp>
          <p:nvSpPr>
            <p:cNvPr id="19" name="object 19"/>
            <p:cNvSpPr/>
            <p:nvPr/>
          </p:nvSpPr>
          <p:spPr>
            <a:xfrm>
              <a:off x="3889247" y="3232403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2139" y="3136384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613147" y="4361688"/>
            <a:ext cx="2284730" cy="1214755"/>
            <a:chOff x="4613147" y="4361688"/>
            <a:chExt cx="2284730" cy="121475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1719" y="4361688"/>
              <a:ext cx="755903" cy="7574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7339" y="4815839"/>
              <a:ext cx="754379" cy="7574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4818888"/>
              <a:ext cx="755903" cy="75742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613147" y="1645920"/>
            <a:ext cx="2286000" cy="1061085"/>
            <a:chOff x="4613147" y="1645920"/>
            <a:chExt cx="2286000" cy="106108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3243" y="1950720"/>
              <a:ext cx="755903" cy="7559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7339" y="1645920"/>
              <a:ext cx="754379" cy="7574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1655064"/>
              <a:ext cx="755903" cy="75742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3887723" y="3706360"/>
            <a:ext cx="735330" cy="192405"/>
            <a:chOff x="3887723" y="3706360"/>
            <a:chExt cx="735330" cy="192405"/>
          </a:xfrm>
        </p:grpSpPr>
        <p:sp>
          <p:nvSpPr>
            <p:cNvPr id="30" name="object 30"/>
            <p:cNvSpPr/>
            <p:nvPr/>
          </p:nvSpPr>
          <p:spPr>
            <a:xfrm>
              <a:off x="3887723" y="380237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0615" y="3706360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887723" y="2839204"/>
            <a:ext cx="735330" cy="192405"/>
            <a:chOff x="3887723" y="2839204"/>
            <a:chExt cx="735330" cy="192405"/>
          </a:xfrm>
        </p:grpSpPr>
        <p:sp>
          <p:nvSpPr>
            <p:cNvPr id="33" name="object 33"/>
            <p:cNvSpPr/>
            <p:nvPr/>
          </p:nvSpPr>
          <p:spPr>
            <a:xfrm>
              <a:off x="3887723" y="2935224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30615" y="2839204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5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887723" y="4002016"/>
            <a:ext cx="735330" cy="192405"/>
            <a:chOff x="3887723" y="4002016"/>
            <a:chExt cx="735330" cy="192405"/>
          </a:xfrm>
        </p:grpSpPr>
        <p:sp>
          <p:nvSpPr>
            <p:cNvPr id="36" name="object 36"/>
            <p:cNvSpPr/>
            <p:nvPr/>
          </p:nvSpPr>
          <p:spPr>
            <a:xfrm>
              <a:off x="3887723" y="4098035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30615" y="4002016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3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887723" y="2558787"/>
            <a:ext cx="735330" cy="192405"/>
            <a:chOff x="3887723" y="2558787"/>
            <a:chExt cx="735330" cy="192405"/>
          </a:xfrm>
        </p:grpSpPr>
        <p:sp>
          <p:nvSpPr>
            <p:cNvPr id="39" name="object 39"/>
            <p:cNvSpPr/>
            <p:nvPr/>
          </p:nvSpPr>
          <p:spPr>
            <a:xfrm>
              <a:off x="3887723" y="265480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0615" y="255878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5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878579" y="4299196"/>
            <a:ext cx="735330" cy="192405"/>
            <a:chOff x="3878579" y="4299196"/>
            <a:chExt cx="735330" cy="192405"/>
          </a:xfrm>
        </p:grpSpPr>
        <p:sp>
          <p:nvSpPr>
            <p:cNvPr id="42" name="object 42"/>
            <p:cNvSpPr/>
            <p:nvPr/>
          </p:nvSpPr>
          <p:spPr>
            <a:xfrm>
              <a:off x="3878579" y="4395216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21471" y="4299196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3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329177" y="3008524"/>
            <a:ext cx="1158240" cy="1158240"/>
            <a:chOff x="5329177" y="3008524"/>
            <a:chExt cx="1158240" cy="1158240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7386" y="3056467"/>
              <a:ext cx="1061270" cy="106126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345560" y="3024907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695983"/>
            <a:ext cx="51968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issues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play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Fault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tolerance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problem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Resource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overloading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problem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" y="2113788"/>
            <a:ext cx="2636519" cy="26365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2620" y="2660522"/>
            <a:ext cx="664654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ts val="5330"/>
              </a:lnSpc>
              <a:spcBef>
                <a:spcPts val="100"/>
              </a:spcBef>
            </a:pPr>
            <a:r>
              <a:rPr sz="4800" spc="-145" dirty="0"/>
              <a:t>S</a:t>
            </a:r>
            <a:r>
              <a:rPr sz="4800" spc="-229" dirty="0"/>
              <a:t>o</a:t>
            </a:r>
            <a:r>
              <a:rPr sz="4800" spc="-645" dirty="0"/>
              <a:t>,</a:t>
            </a:r>
            <a:r>
              <a:rPr sz="4800" spc="-480" dirty="0"/>
              <a:t> </a:t>
            </a:r>
            <a:r>
              <a:rPr sz="4800" spc="85" dirty="0"/>
              <a:t>w</a:t>
            </a:r>
            <a:r>
              <a:rPr sz="4800" spc="-229" dirty="0"/>
              <a:t>h</a:t>
            </a:r>
            <a:r>
              <a:rPr sz="4800" spc="-240" dirty="0"/>
              <a:t>a</a:t>
            </a:r>
            <a:r>
              <a:rPr sz="4800" spc="25" dirty="0"/>
              <a:t>t</a:t>
            </a:r>
            <a:r>
              <a:rPr sz="4800" spc="-495" dirty="0"/>
              <a:t> </a:t>
            </a:r>
            <a:r>
              <a:rPr sz="4800" spc="-65" dirty="0"/>
              <a:t>c</a:t>
            </a:r>
            <a:r>
              <a:rPr sz="4800" spc="-45" dirty="0"/>
              <a:t>a</a:t>
            </a:r>
            <a:r>
              <a:rPr sz="4800" spc="-100" dirty="0"/>
              <a:t>n</a:t>
            </a:r>
            <a:r>
              <a:rPr sz="4800" spc="-505" dirty="0"/>
              <a:t> </a:t>
            </a:r>
            <a:r>
              <a:rPr sz="4800" spc="-35" dirty="0"/>
              <a:t>w</a:t>
            </a:r>
            <a:r>
              <a:rPr sz="4800" spc="-60" dirty="0"/>
              <a:t>e</a:t>
            </a:r>
            <a:r>
              <a:rPr sz="4800" spc="-475" dirty="0"/>
              <a:t> </a:t>
            </a:r>
            <a:r>
              <a:rPr sz="4800" spc="60" dirty="0"/>
              <a:t>d</a:t>
            </a:r>
            <a:r>
              <a:rPr sz="4800" spc="-195" dirty="0"/>
              <a:t>o</a:t>
            </a:r>
            <a:r>
              <a:rPr sz="4800" spc="-55" dirty="0"/>
              <a:t>?</a:t>
            </a:r>
            <a:endParaRPr sz="4800"/>
          </a:p>
          <a:p>
            <a:pPr marR="13970" algn="ctr">
              <a:lnSpc>
                <a:spcPts val="5330"/>
              </a:lnSpc>
            </a:pPr>
            <a:r>
              <a:rPr sz="4800" spc="-75" dirty="0"/>
              <a:t>Ho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125" dirty="0"/>
              <a:t>c</a:t>
            </a:r>
            <a:r>
              <a:rPr sz="4800" spc="-235" dirty="0"/>
              <a:t>a</a:t>
            </a:r>
            <a:r>
              <a:rPr sz="4800" spc="-100" dirty="0"/>
              <a:t>n</a:t>
            </a:r>
            <a:r>
              <a:rPr sz="4800" spc="-505" dirty="0"/>
              <a:t> </a:t>
            </a:r>
            <a:r>
              <a:rPr sz="4800" spc="-35" dirty="0"/>
              <a:t>w</a:t>
            </a:r>
            <a:r>
              <a:rPr sz="4800" spc="-60" dirty="0"/>
              <a:t>e</a:t>
            </a:r>
            <a:r>
              <a:rPr sz="4800" spc="-470" dirty="0"/>
              <a:t> </a:t>
            </a:r>
            <a:r>
              <a:rPr sz="4800" i="1" spc="-235" dirty="0">
                <a:latin typeface="Verdana"/>
                <a:cs typeface="Verdana"/>
              </a:rPr>
              <a:t>s</a:t>
            </a:r>
            <a:r>
              <a:rPr sz="4800" i="1" spc="10" dirty="0">
                <a:latin typeface="Verdana"/>
                <a:cs typeface="Verdana"/>
              </a:rPr>
              <a:t>o</a:t>
            </a:r>
            <a:r>
              <a:rPr sz="4800" i="1" spc="-229" dirty="0">
                <a:latin typeface="Verdana"/>
                <a:cs typeface="Verdana"/>
              </a:rPr>
              <a:t>l</a:t>
            </a:r>
            <a:r>
              <a:rPr sz="4800" i="1" spc="-370" dirty="0">
                <a:latin typeface="Verdana"/>
                <a:cs typeface="Verdana"/>
              </a:rPr>
              <a:t>v</a:t>
            </a:r>
            <a:r>
              <a:rPr sz="4800" i="1" spc="-65" dirty="0">
                <a:latin typeface="Verdana"/>
                <a:cs typeface="Verdana"/>
              </a:rPr>
              <a:t>e</a:t>
            </a:r>
            <a:r>
              <a:rPr sz="4800" i="1" spc="-490" dirty="0">
                <a:latin typeface="Verdana"/>
                <a:cs typeface="Verdana"/>
              </a:rPr>
              <a:t> </a:t>
            </a:r>
            <a:r>
              <a:rPr sz="4800" spc="-85" dirty="0"/>
              <a:t>t</a:t>
            </a:r>
            <a:r>
              <a:rPr sz="4800" spc="-215" dirty="0"/>
              <a:t>h</a:t>
            </a:r>
            <a:r>
              <a:rPr sz="4800" spc="-229" dirty="0"/>
              <a:t>i</a:t>
            </a:r>
            <a:r>
              <a:rPr sz="4800" spc="-360" dirty="0"/>
              <a:t>s?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016556"/>
            <a:ext cx="38900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solidFill>
                  <a:srgbClr val="F05A28"/>
                </a:solidFill>
              </a:rPr>
              <a:t>Learn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70" dirty="0">
                <a:solidFill>
                  <a:srgbClr val="F05A28"/>
                </a:solidFill>
              </a:rPr>
              <a:t> </a:t>
            </a:r>
            <a:r>
              <a:rPr sz="2500" i="1" spc="-5" dirty="0">
                <a:solidFill>
                  <a:srgbClr val="F05A28"/>
                </a:solidFill>
                <a:latin typeface="Verdana"/>
                <a:cs typeface="Verdana"/>
              </a:rPr>
              <a:t>embrace</a:t>
            </a:r>
            <a:r>
              <a:rPr sz="2500" i="1" spc="-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500" i="1" spc="10" dirty="0">
                <a:solidFill>
                  <a:srgbClr val="F05A28"/>
                </a:solidFill>
                <a:latin typeface="Verdana"/>
                <a:cs typeface="Verdana"/>
              </a:rPr>
              <a:t>failure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75" y="2398804"/>
            <a:ext cx="4056379" cy="19456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Tolerate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failures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Gracefully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degrade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Limit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resources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consumed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Constrain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usage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0427" y="2135123"/>
            <a:ext cx="1900555" cy="2574290"/>
            <a:chOff x="1330427" y="2135123"/>
            <a:chExt cx="1900555" cy="2574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427" y="2135123"/>
              <a:ext cx="1900451" cy="25740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4228" y="2936747"/>
              <a:ext cx="836930" cy="220979"/>
            </a:xfrm>
            <a:custGeom>
              <a:avLst/>
              <a:gdLst/>
              <a:ahLst/>
              <a:cxnLst/>
              <a:rect l="l" t="t" r="r" b="b"/>
              <a:pathLst>
                <a:path w="836930" h="220980">
                  <a:moveTo>
                    <a:pt x="312407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312407" y="220980"/>
                  </a:lnTo>
                  <a:lnTo>
                    <a:pt x="312407" y="0"/>
                  </a:lnTo>
                  <a:close/>
                </a:path>
                <a:path w="836930" h="220980">
                  <a:moveTo>
                    <a:pt x="836663" y="28956"/>
                  </a:moveTo>
                  <a:lnTo>
                    <a:pt x="441960" y="28956"/>
                  </a:lnTo>
                  <a:lnTo>
                    <a:pt x="441960" y="192024"/>
                  </a:lnTo>
                  <a:lnTo>
                    <a:pt x="836663" y="192024"/>
                  </a:lnTo>
                  <a:lnTo>
                    <a:pt x="836663" y="2895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00996"/>
            <a:ext cx="10045700" cy="16910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705"/>
              </a:spcBef>
            </a:pPr>
            <a:r>
              <a:rPr sz="2600" spc="-140" dirty="0">
                <a:solidFill>
                  <a:srgbClr val="3E3E3E"/>
                </a:solidFill>
                <a:latin typeface="Verdana"/>
                <a:cs typeface="Verdana"/>
              </a:rPr>
              <a:t>“…</a:t>
            </a:r>
            <a:r>
              <a:rPr sz="26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6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3E3E3E"/>
                </a:solidFill>
                <a:latin typeface="Verdana"/>
                <a:cs typeface="Verdana"/>
              </a:rPr>
              <a:t>design</a:t>
            </a:r>
            <a:r>
              <a:rPr sz="26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3E3E3E"/>
                </a:solidFill>
                <a:latin typeface="Verdana"/>
                <a:cs typeface="Verdana"/>
              </a:rPr>
              <a:t>pattern</a:t>
            </a:r>
            <a:r>
              <a:rPr sz="2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6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3E3E3E"/>
                </a:solidFill>
                <a:latin typeface="Verdana"/>
                <a:cs typeface="Verdana"/>
              </a:rPr>
              <a:t>modern</a:t>
            </a:r>
            <a:r>
              <a:rPr sz="26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E3E3E"/>
                </a:solidFill>
                <a:latin typeface="Verdana"/>
                <a:cs typeface="Verdana"/>
              </a:rPr>
              <a:t>software</a:t>
            </a:r>
            <a:r>
              <a:rPr sz="2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3E3E3E"/>
                </a:solidFill>
                <a:latin typeface="Verdana"/>
                <a:cs typeface="Verdana"/>
              </a:rPr>
              <a:t>development</a:t>
            </a:r>
            <a:r>
              <a:rPr sz="26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E3E3E"/>
                </a:solidFill>
                <a:latin typeface="Verdana"/>
                <a:cs typeface="Verdana"/>
              </a:rPr>
              <a:t>used</a:t>
            </a:r>
            <a:r>
              <a:rPr sz="26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3E3E3E"/>
                </a:solidFill>
                <a:latin typeface="Verdana"/>
                <a:cs typeface="Verdana"/>
              </a:rPr>
              <a:t>to </a:t>
            </a:r>
            <a:r>
              <a:rPr sz="2600" spc="-9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3E3E3E"/>
                </a:solidFill>
                <a:latin typeface="Verdana"/>
                <a:cs typeface="Verdana"/>
              </a:rPr>
              <a:t>detect </a:t>
            </a:r>
            <a:r>
              <a:rPr sz="2600" spc="-45" dirty="0">
                <a:solidFill>
                  <a:srgbClr val="3E3E3E"/>
                </a:solidFill>
                <a:latin typeface="Verdana"/>
                <a:cs typeface="Verdana"/>
              </a:rPr>
              <a:t>failures </a:t>
            </a:r>
            <a:r>
              <a:rPr sz="2600" dirty="0">
                <a:solidFill>
                  <a:srgbClr val="3E3E3E"/>
                </a:solidFill>
                <a:latin typeface="Verdana"/>
                <a:cs typeface="Verdana"/>
              </a:rPr>
              <a:t>and </a:t>
            </a:r>
            <a:r>
              <a:rPr sz="2600" spc="-15" dirty="0">
                <a:solidFill>
                  <a:srgbClr val="3E3E3E"/>
                </a:solidFill>
                <a:latin typeface="Verdana"/>
                <a:cs typeface="Verdana"/>
              </a:rPr>
              <a:t>encapsulates </a:t>
            </a:r>
            <a:r>
              <a:rPr sz="2600" spc="55" dirty="0">
                <a:solidFill>
                  <a:srgbClr val="3E3E3E"/>
                </a:solidFill>
                <a:latin typeface="Verdana"/>
                <a:cs typeface="Verdana"/>
              </a:rPr>
              <a:t>logic </a:t>
            </a:r>
            <a:r>
              <a:rPr sz="2600" spc="70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600" spc="-20" dirty="0">
                <a:solidFill>
                  <a:srgbClr val="3E3E3E"/>
                </a:solidFill>
                <a:latin typeface="Verdana"/>
                <a:cs typeface="Verdana"/>
              </a:rPr>
              <a:t>preventing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a </a:t>
            </a:r>
            <a:r>
              <a:rPr sz="2600" spc="-40" dirty="0">
                <a:solidFill>
                  <a:srgbClr val="3E3E3E"/>
                </a:solidFill>
                <a:latin typeface="Verdana"/>
                <a:cs typeface="Verdana"/>
              </a:rPr>
              <a:t>failure </a:t>
            </a:r>
            <a:r>
              <a:rPr sz="2600" spc="-9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6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3E3E3E"/>
                </a:solidFill>
                <a:latin typeface="Verdana"/>
                <a:cs typeface="Verdana"/>
              </a:rPr>
              <a:t>reoccur</a:t>
            </a:r>
            <a:r>
              <a:rPr sz="2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E3E3E"/>
                </a:solidFill>
                <a:latin typeface="Verdana"/>
                <a:cs typeface="Verdana"/>
              </a:rPr>
              <a:t>constantly</a:t>
            </a:r>
            <a:r>
              <a:rPr sz="26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195" dirty="0">
                <a:solidFill>
                  <a:srgbClr val="3E3E3E"/>
                </a:solidFill>
                <a:latin typeface="Verdana"/>
                <a:cs typeface="Verdana"/>
              </a:rPr>
              <a:t>…”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600" i="1" spc="-114" dirty="0">
                <a:solidFill>
                  <a:srgbClr val="3E3E3E"/>
                </a:solidFill>
                <a:latin typeface="Verdana"/>
                <a:cs typeface="Verdana"/>
              </a:rPr>
              <a:t>-</a:t>
            </a:r>
            <a:r>
              <a:rPr sz="2600" i="1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i="1" spc="204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600" i="1" spc="-10" dirty="0">
                <a:solidFill>
                  <a:srgbClr val="3E3E3E"/>
                </a:solidFill>
                <a:latin typeface="Verdana"/>
                <a:cs typeface="Verdana"/>
              </a:rPr>
              <a:t>iki</a:t>
            </a:r>
            <a:r>
              <a:rPr sz="2600" i="1" spc="-5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600" i="1" spc="-2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600" i="1" spc="95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2600" i="1" spc="-50" dirty="0">
                <a:solidFill>
                  <a:srgbClr val="3E3E3E"/>
                </a:solidFill>
                <a:latin typeface="Verdana"/>
                <a:cs typeface="Verdana"/>
              </a:rPr>
              <a:t>ia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6529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9BC850"/>
                </a:solidFill>
              </a:rPr>
              <a:t>C</a:t>
            </a:r>
            <a:r>
              <a:rPr sz="4800" spc="-235" dirty="0">
                <a:solidFill>
                  <a:srgbClr val="9BC850"/>
                </a:solidFill>
              </a:rPr>
              <a:t>i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15" dirty="0">
                <a:solidFill>
                  <a:srgbClr val="9BC850"/>
                </a:solidFill>
              </a:rPr>
              <a:t>u</a:t>
            </a:r>
            <a:r>
              <a:rPr sz="4800" spc="-150" dirty="0">
                <a:solidFill>
                  <a:srgbClr val="9BC850"/>
                </a:solidFill>
              </a:rPr>
              <a:t>i</a:t>
            </a:r>
            <a:r>
              <a:rPr sz="4800" spc="-60" dirty="0">
                <a:solidFill>
                  <a:srgbClr val="9BC850"/>
                </a:solidFill>
              </a:rPr>
              <a:t>t</a:t>
            </a:r>
            <a:r>
              <a:rPr sz="4800" spc="-490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B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204" dirty="0">
                <a:solidFill>
                  <a:srgbClr val="9BC850"/>
                </a:solidFill>
              </a:rPr>
              <a:t>ea</a:t>
            </a:r>
            <a:r>
              <a:rPr sz="4800" spc="-395" dirty="0">
                <a:solidFill>
                  <a:srgbClr val="9BC850"/>
                </a:solidFill>
              </a:rPr>
              <a:t>k</a:t>
            </a:r>
            <a:r>
              <a:rPr sz="4800" spc="-180" dirty="0">
                <a:solidFill>
                  <a:srgbClr val="9BC850"/>
                </a:solidFill>
              </a:rPr>
              <a:t>e</a:t>
            </a:r>
            <a:r>
              <a:rPr sz="4800" spc="-130" dirty="0">
                <a:solidFill>
                  <a:srgbClr val="9BC850"/>
                </a:solidFill>
              </a:rPr>
              <a:t>r</a:t>
            </a:r>
            <a:r>
              <a:rPr sz="4800" spc="-500" dirty="0">
                <a:solidFill>
                  <a:srgbClr val="9BC850"/>
                </a:solidFill>
              </a:rPr>
              <a:t> </a:t>
            </a:r>
            <a:r>
              <a:rPr sz="4800" spc="150" dirty="0">
                <a:solidFill>
                  <a:srgbClr val="9BC850"/>
                </a:solidFill>
              </a:rPr>
              <a:t>P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160" dirty="0">
                <a:solidFill>
                  <a:srgbClr val="9BC850"/>
                </a:solidFill>
              </a:rPr>
              <a:t>t</a:t>
            </a:r>
            <a:r>
              <a:rPr sz="4800" spc="-165" dirty="0">
                <a:solidFill>
                  <a:srgbClr val="9BC850"/>
                </a:solidFill>
              </a:rPr>
              <a:t>e</a:t>
            </a:r>
            <a:r>
              <a:rPr sz="4800" spc="-240" dirty="0">
                <a:solidFill>
                  <a:srgbClr val="9BC850"/>
                </a:solidFill>
              </a:rPr>
              <a:t>r</a:t>
            </a:r>
            <a:r>
              <a:rPr sz="4800" spc="-100" dirty="0">
                <a:solidFill>
                  <a:srgbClr val="9BC850"/>
                </a:solidFill>
              </a:rPr>
              <a:t>n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47584" y="5538109"/>
            <a:ext cx="18116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i="1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i="1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i="1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i="1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i="1" spc="45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6215" y="519066"/>
            <a:ext cx="335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Circuit</a:t>
            </a:r>
            <a:r>
              <a:rPr spc="-260" dirty="0"/>
              <a:t> </a:t>
            </a:r>
            <a:r>
              <a:rPr spc="-80" dirty="0"/>
              <a:t>Breaker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67027" y="1498098"/>
            <a:ext cx="3775075" cy="3775075"/>
            <a:chOff x="1367027" y="1498098"/>
            <a:chExt cx="3775075" cy="3775075"/>
          </a:xfrm>
        </p:grpSpPr>
        <p:sp>
          <p:nvSpPr>
            <p:cNvPr id="7" name="object 7"/>
            <p:cNvSpPr/>
            <p:nvPr/>
          </p:nvSpPr>
          <p:spPr>
            <a:xfrm>
              <a:off x="1367027" y="1498098"/>
              <a:ext cx="3775075" cy="3775075"/>
            </a:xfrm>
            <a:custGeom>
              <a:avLst/>
              <a:gdLst/>
              <a:ahLst/>
              <a:cxnLst/>
              <a:rect l="l" t="t" r="r" b="b"/>
              <a:pathLst>
                <a:path w="3775075" h="3775075">
                  <a:moveTo>
                    <a:pt x="3774951" y="3774938"/>
                  </a:moveTo>
                  <a:lnTo>
                    <a:pt x="0" y="3774938"/>
                  </a:lnTo>
                  <a:lnTo>
                    <a:pt x="0" y="0"/>
                  </a:lnTo>
                  <a:lnTo>
                    <a:pt x="3774951" y="0"/>
                  </a:lnTo>
                  <a:lnTo>
                    <a:pt x="3774951" y="3774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1085" y="1598180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3559065" y="3558900"/>
                  </a:moveTo>
                  <a:lnTo>
                    <a:pt x="0" y="3558900"/>
                  </a:lnTo>
                  <a:lnTo>
                    <a:pt x="0" y="0"/>
                  </a:lnTo>
                  <a:lnTo>
                    <a:pt x="3559065" y="0"/>
                  </a:lnTo>
                  <a:lnTo>
                    <a:pt x="3559065" y="35589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1074" y="1598193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3559073" y="0"/>
                  </a:moveTo>
                  <a:lnTo>
                    <a:pt x="3556736" y="0"/>
                  </a:lnTo>
                  <a:lnTo>
                    <a:pt x="3354235" y="0"/>
                  </a:lnTo>
                  <a:lnTo>
                    <a:pt x="3354235" y="204825"/>
                  </a:lnTo>
                  <a:lnTo>
                    <a:pt x="3354235" y="3356394"/>
                  </a:lnTo>
                  <a:lnTo>
                    <a:pt x="202514" y="3356394"/>
                  </a:lnTo>
                  <a:lnTo>
                    <a:pt x="202514" y="204825"/>
                  </a:lnTo>
                  <a:lnTo>
                    <a:pt x="3354235" y="204825"/>
                  </a:lnTo>
                  <a:lnTo>
                    <a:pt x="3354235" y="0"/>
                  </a:lnTo>
                  <a:lnTo>
                    <a:pt x="0" y="0"/>
                  </a:lnTo>
                  <a:lnTo>
                    <a:pt x="0" y="3558895"/>
                  </a:lnTo>
                  <a:lnTo>
                    <a:pt x="3556736" y="3558895"/>
                  </a:lnTo>
                  <a:lnTo>
                    <a:pt x="3559073" y="3558895"/>
                  </a:lnTo>
                  <a:lnTo>
                    <a:pt x="3556736" y="3556597"/>
                  </a:lnTo>
                  <a:lnTo>
                    <a:pt x="3556736" y="2374"/>
                  </a:lnTo>
                  <a:lnTo>
                    <a:pt x="355907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8003" y="3118106"/>
              <a:ext cx="603250" cy="1880870"/>
            </a:xfrm>
            <a:custGeom>
              <a:avLst/>
              <a:gdLst/>
              <a:ahLst/>
              <a:cxnLst/>
              <a:rect l="l" t="t" r="r" b="b"/>
              <a:pathLst>
                <a:path w="603250" h="1880870">
                  <a:moveTo>
                    <a:pt x="602874" y="1880701"/>
                  </a:moveTo>
                  <a:lnTo>
                    <a:pt x="0" y="1880701"/>
                  </a:lnTo>
                  <a:lnTo>
                    <a:pt x="0" y="0"/>
                  </a:lnTo>
                  <a:lnTo>
                    <a:pt x="602874" y="0"/>
                  </a:lnTo>
                  <a:lnTo>
                    <a:pt x="602874" y="188070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5246" y="3155348"/>
              <a:ext cx="528955" cy="1806575"/>
            </a:xfrm>
            <a:custGeom>
              <a:avLst/>
              <a:gdLst/>
              <a:ahLst/>
              <a:cxnLst/>
              <a:rect l="l" t="t" r="r" b="b"/>
              <a:pathLst>
                <a:path w="528955" h="1806575">
                  <a:moveTo>
                    <a:pt x="528392" y="1806218"/>
                  </a:moveTo>
                  <a:lnTo>
                    <a:pt x="0" y="1806218"/>
                  </a:lnTo>
                  <a:lnTo>
                    <a:pt x="0" y="0"/>
                  </a:lnTo>
                  <a:lnTo>
                    <a:pt x="528392" y="0"/>
                  </a:lnTo>
                  <a:lnTo>
                    <a:pt x="528392" y="1806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72318" y="3578972"/>
              <a:ext cx="316865" cy="961390"/>
            </a:xfrm>
            <a:custGeom>
              <a:avLst/>
              <a:gdLst/>
              <a:ahLst/>
              <a:cxnLst/>
              <a:rect l="l" t="t" r="r" b="b"/>
              <a:pathLst>
                <a:path w="316864" h="961389">
                  <a:moveTo>
                    <a:pt x="316570" y="961299"/>
                  </a:moveTo>
                  <a:lnTo>
                    <a:pt x="0" y="961299"/>
                  </a:lnTo>
                  <a:lnTo>
                    <a:pt x="0" y="0"/>
                  </a:lnTo>
                  <a:lnTo>
                    <a:pt x="316570" y="0"/>
                  </a:lnTo>
                  <a:lnTo>
                    <a:pt x="316570" y="96129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9824" y="3790784"/>
              <a:ext cx="179705" cy="267970"/>
            </a:xfrm>
            <a:custGeom>
              <a:avLst/>
              <a:gdLst/>
              <a:ahLst/>
              <a:cxnLst/>
              <a:rect l="l" t="t" r="r" b="b"/>
              <a:pathLst>
                <a:path w="179705" h="267970">
                  <a:moveTo>
                    <a:pt x="0" y="267674"/>
                  </a:moveTo>
                  <a:lnTo>
                    <a:pt x="179231" y="267674"/>
                  </a:lnTo>
                  <a:lnTo>
                    <a:pt x="179231" y="0"/>
                  </a:lnTo>
                  <a:lnTo>
                    <a:pt x="0" y="0"/>
                  </a:lnTo>
                  <a:lnTo>
                    <a:pt x="0" y="267674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9823" y="4058458"/>
              <a:ext cx="179705" cy="270510"/>
            </a:xfrm>
            <a:custGeom>
              <a:avLst/>
              <a:gdLst/>
              <a:ahLst/>
              <a:cxnLst/>
              <a:rect l="l" t="t" r="r" b="b"/>
              <a:pathLst>
                <a:path w="179705" h="270510">
                  <a:moveTo>
                    <a:pt x="179231" y="270001"/>
                  </a:moveTo>
                  <a:lnTo>
                    <a:pt x="0" y="270001"/>
                  </a:lnTo>
                  <a:lnTo>
                    <a:pt x="0" y="0"/>
                  </a:lnTo>
                  <a:lnTo>
                    <a:pt x="179231" y="0"/>
                  </a:lnTo>
                  <a:lnTo>
                    <a:pt x="179231" y="270001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6559" y="3178627"/>
              <a:ext cx="86125" cy="8612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6193" y="3178627"/>
              <a:ext cx="86125" cy="861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6558" y="4854500"/>
              <a:ext cx="86125" cy="861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6192" y="4854501"/>
              <a:ext cx="86125" cy="8612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14673" y="3118110"/>
              <a:ext cx="605790" cy="1880870"/>
            </a:xfrm>
            <a:custGeom>
              <a:avLst/>
              <a:gdLst/>
              <a:ahLst/>
              <a:cxnLst/>
              <a:rect l="l" t="t" r="r" b="b"/>
              <a:pathLst>
                <a:path w="605789" h="1880870">
                  <a:moveTo>
                    <a:pt x="605204" y="1880701"/>
                  </a:moveTo>
                  <a:lnTo>
                    <a:pt x="0" y="1880701"/>
                  </a:lnTo>
                  <a:lnTo>
                    <a:pt x="0" y="0"/>
                  </a:lnTo>
                  <a:lnTo>
                    <a:pt x="605204" y="0"/>
                  </a:lnTo>
                  <a:lnTo>
                    <a:pt x="605204" y="188070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1916" y="3155353"/>
              <a:ext cx="530860" cy="1806575"/>
            </a:xfrm>
            <a:custGeom>
              <a:avLst/>
              <a:gdLst/>
              <a:ahLst/>
              <a:cxnLst/>
              <a:rect l="l" t="t" r="r" b="b"/>
              <a:pathLst>
                <a:path w="530860" h="1806575">
                  <a:moveTo>
                    <a:pt x="530717" y="1806218"/>
                  </a:moveTo>
                  <a:lnTo>
                    <a:pt x="0" y="1806218"/>
                  </a:lnTo>
                  <a:lnTo>
                    <a:pt x="0" y="0"/>
                  </a:lnTo>
                  <a:lnTo>
                    <a:pt x="530717" y="0"/>
                  </a:lnTo>
                  <a:lnTo>
                    <a:pt x="530717" y="1806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58990" y="3578976"/>
              <a:ext cx="316865" cy="961390"/>
            </a:xfrm>
            <a:custGeom>
              <a:avLst/>
              <a:gdLst/>
              <a:ahLst/>
              <a:cxnLst/>
              <a:rect l="l" t="t" r="r" b="b"/>
              <a:pathLst>
                <a:path w="316864" h="961389">
                  <a:moveTo>
                    <a:pt x="316568" y="961299"/>
                  </a:moveTo>
                  <a:lnTo>
                    <a:pt x="0" y="961299"/>
                  </a:lnTo>
                  <a:lnTo>
                    <a:pt x="0" y="0"/>
                  </a:lnTo>
                  <a:lnTo>
                    <a:pt x="316568" y="0"/>
                  </a:lnTo>
                  <a:lnTo>
                    <a:pt x="316568" y="96129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28821" y="3790788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4" h="267970">
                  <a:moveTo>
                    <a:pt x="0" y="267674"/>
                  </a:moveTo>
                  <a:lnTo>
                    <a:pt x="176905" y="267674"/>
                  </a:lnTo>
                  <a:lnTo>
                    <a:pt x="176905" y="0"/>
                  </a:lnTo>
                  <a:lnTo>
                    <a:pt x="0" y="0"/>
                  </a:lnTo>
                  <a:lnTo>
                    <a:pt x="0" y="267674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28821" y="4058463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4" h="270510">
                  <a:moveTo>
                    <a:pt x="176905" y="270001"/>
                  </a:moveTo>
                  <a:lnTo>
                    <a:pt x="0" y="270001"/>
                  </a:lnTo>
                  <a:lnTo>
                    <a:pt x="0" y="0"/>
                  </a:lnTo>
                  <a:lnTo>
                    <a:pt x="176905" y="0"/>
                  </a:lnTo>
                  <a:lnTo>
                    <a:pt x="176905" y="270001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230" y="3178630"/>
              <a:ext cx="86125" cy="8612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2864" y="3178631"/>
              <a:ext cx="86125" cy="8612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230" y="4854504"/>
              <a:ext cx="86125" cy="8612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2863" y="4854504"/>
              <a:ext cx="86125" cy="8612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01344" y="3118114"/>
              <a:ext cx="605790" cy="1880870"/>
            </a:xfrm>
            <a:custGeom>
              <a:avLst/>
              <a:gdLst/>
              <a:ahLst/>
              <a:cxnLst/>
              <a:rect l="l" t="t" r="r" b="b"/>
              <a:pathLst>
                <a:path w="605789" h="1880870">
                  <a:moveTo>
                    <a:pt x="605204" y="1880701"/>
                  </a:moveTo>
                  <a:lnTo>
                    <a:pt x="0" y="1880701"/>
                  </a:lnTo>
                  <a:lnTo>
                    <a:pt x="0" y="0"/>
                  </a:lnTo>
                  <a:lnTo>
                    <a:pt x="605204" y="0"/>
                  </a:lnTo>
                  <a:lnTo>
                    <a:pt x="605204" y="188070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8587" y="3155356"/>
              <a:ext cx="530860" cy="1806575"/>
            </a:xfrm>
            <a:custGeom>
              <a:avLst/>
              <a:gdLst/>
              <a:ahLst/>
              <a:cxnLst/>
              <a:rect l="l" t="t" r="r" b="b"/>
              <a:pathLst>
                <a:path w="530860" h="1806575">
                  <a:moveTo>
                    <a:pt x="530717" y="1806218"/>
                  </a:moveTo>
                  <a:lnTo>
                    <a:pt x="0" y="1806218"/>
                  </a:lnTo>
                  <a:lnTo>
                    <a:pt x="0" y="0"/>
                  </a:lnTo>
                  <a:lnTo>
                    <a:pt x="530717" y="0"/>
                  </a:lnTo>
                  <a:lnTo>
                    <a:pt x="530717" y="1806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5661" y="3578980"/>
              <a:ext cx="316865" cy="961390"/>
            </a:xfrm>
            <a:custGeom>
              <a:avLst/>
              <a:gdLst/>
              <a:ahLst/>
              <a:cxnLst/>
              <a:rect l="l" t="t" r="r" b="b"/>
              <a:pathLst>
                <a:path w="316864" h="961389">
                  <a:moveTo>
                    <a:pt x="316568" y="961299"/>
                  </a:moveTo>
                  <a:lnTo>
                    <a:pt x="0" y="961299"/>
                  </a:lnTo>
                  <a:lnTo>
                    <a:pt x="0" y="0"/>
                  </a:lnTo>
                  <a:lnTo>
                    <a:pt x="316568" y="0"/>
                  </a:lnTo>
                  <a:lnTo>
                    <a:pt x="316568" y="96129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5492" y="3790792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4" h="267970">
                  <a:moveTo>
                    <a:pt x="0" y="267674"/>
                  </a:moveTo>
                  <a:lnTo>
                    <a:pt x="176905" y="267674"/>
                  </a:lnTo>
                  <a:lnTo>
                    <a:pt x="176905" y="0"/>
                  </a:lnTo>
                  <a:lnTo>
                    <a:pt x="0" y="0"/>
                  </a:lnTo>
                  <a:lnTo>
                    <a:pt x="0" y="267674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5492" y="4058467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4" h="270510">
                  <a:moveTo>
                    <a:pt x="176905" y="270001"/>
                  </a:moveTo>
                  <a:lnTo>
                    <a:pt x="0" y="270001"/>
                  </a:lnTo>
                  <a:lnTo>
                    <a:pt x="0" y="0"/>
                  </a:lnTo>
                  <a:lnTo>
                    <a:pt x="176905" y="0"/>
                  </a:lnTo>
                  <a:lnTo>
                    <a:pt x="176905" y="270001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9901" y="3178634"/>
              <a:ext cx="86125" cy="8612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1863" y="3178634"/>
              <a:ext cx="86125" cy="8612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59900" y="4854507"/>
              <a:ext cx="86125" cy="8612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61862" y="4854508"/>
              <a:ext cx="86125" cy="8612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88015" y="3118117"/>
              <a:ext cx="605790" cy="1880870"/>
            </a:xfrm>
            <a:custGeom>
              <a:avLst/>
              <a:gdLst/>
              <a:ahLst/>
              <a:cxnLst/>
              <a:rect l="l" t="t" r="r" b="b"/>
              <a:pathLst>
                <a:path w="605789" h="1880870">
                  <a:moveTo>
                    <a:pt x="605204" y="1880701"/>
                  </a:moveTo>
                  <a:lnTo>
                    <a:pt x="0" y="1880701"/>
                  </a:lnTo>
                  <a:lnTo>
                    <a:pt x="0" y="0"/>
                  </a:lnTo>
                  <a:lnTo>
                    <a:pt x="605204" y="0"/>
                  </a:lnTo>
                  <a:lnTo>
                    <a:pt x="605204" y="188070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25258" y="3155360"/>
              <a:ext cx="530860" cy="1806575"/>
            </a:xfrm>
            <a:custGeom>
              <a:avLst/>
              <a:gdLst/>
              <a:ahLst/>
              <a:cxnLst/>
              <a:rect l="l" t="t" r="r" b="b"/>
              <a:pathLst>
                <a:path w="530860" h="1806575">
                  <a:moveTo>
                    <a:pt x="530717" y="1806218"/>
                  </a:moveTo>
                  <a:lnTo>
                    <a:pt x="0" y="1806218"/>
                  </a:lnTo>
                  <a:lnTo>
                    <a:pt x="0" y="0"/>
                  </a:lnTo>
                  <a:lnTo>
                    <a:pt x="530717" y="0"/>
                  </a:lnTo>
                  <a:lnTo>
                    <a:pt x="530717" y="1806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32333" y="3578983"/>
              <a:ext cx="316865" cy="961390"/>
            </a:xfrm>
            <a:custGeom>
              <a:avLst/>
              <a:gdLst/>
              <a:ahLst/>
              <a:cxnLst/>
              <a:rect l="l" t="t" r="r" b="b"/>
              <a:pathLst>
                <a:path w="316864" h="961389">
                  <a:moveTo>
                    <a:pt x="316568" y="961299"/>
                  </a:moveTo>
                  <a:lnTo>
                    <a:pt x="0" y="961299"/>
                  </a:lnTo>
                  <a:lnTo>
                    <a:pt x="0" y="0"/>
                  </a:lnTo>
                  <a:lnTo>
                    <a:pt x="316568" y="0"/>
                  </a:lnTo>
                  <a:lnTo>
                    <a:pt x="316568" y="96129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02164" y="3790795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4" h="267970">
                  <a:moveTo>
                    <a:pt x="0" y="267674"/>
                  </a:moveTo>
                  <a:lnTo>
                    <a:pt x="176905" y="267674"/>
                  </a:lnTo>
                  <a:lnTo>
                    <a:pt x="176905" y="0"/>
                  </a:lnTo>
                  <a:lnTo>
                    <a:pt x="0" y="0"/>
                  </a:lnTo>
                  <a:lnTo>
                    <a:pt x="0" y="267674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02164" y="4058470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4" h="270510">
                  <a:moveTo>
                    <a:pt x="176905" y="270001"/>
                  </a:moveTo>
                  <a:lnTo>
                    <a:pt x="0" y="270001"/>
                  </a:lnTo>
                  <a:lnTo>
                    <a:pt x="0" y="0"/>
                  </a:lnTo>
                  <a:lnTo>
                    <a:pt x="176905" y="0"/>
                  </a:lnTo>
                  <a:lnTo>
                    <a:pt x="176905" y="270001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48534" y="3178638"/>
              <a:ext cx="86125" cy="8612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46572" y="3178637"/>
              <a:ext cx="88452" cy="8612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62866" y="4870804"/>
              <a:ext cx="86125" cy="8612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2239" y="4870805"/>
              <a:ext cx="86125" cy="8612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27991" y="1863544"/>
              <a:ext cx="2665730" cy="1050290"/>
            </a:xfrm>
            <a:custGeom>
              <a:avLst/>
              <a:gdLst/>
              <a:ahLst/>
              <a:cxnLst/>
              <a:rect l="l" t="t" r="r" b="b"/>
              <a:pathLst>
                <a:path w="2665729" h="1050289">
                  <a:moveTo>
                    <a:pt x="2665225" y="1049748"/>
                  </a:moveTo>
                  <a:lnTo>
                    <a:pt x="0" y="1049748"/>
                  </a:lnTo>
                  <a:lnTo>
                    <a:pt x="0" y="0"/>
                  </a:lnTo>
                  <a:lnTo>
                    <a:pt x="2665225" y="0"/>
                  </a:lnTo>
                  <a:lnTo>
                    <a:pt x="2665225" y="1049748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42049" y="1979925"/>
              <a:ext cx="2437130" cy="819785"/>
            </a:xfrm>
            <a:custGeom>
              <a:avLst/>
              <a:gdLst/>
              <a:ahLst/>
              <a:cxnLst/>
              <a:rect l="l" t="t" r="r" b="b"/>
              <a:pathLst>
                <a:path w="2437129" h="819785">
                  <a:moveTo>
                    <a:pt x="2437110" y="819315"/>
                  </a:moveTo>
                  <a:lnTo>
                    <a:pt x="0" y="819315"/>
                  </a:lnTo>
                  <a:lnTo>
                    <a:pt x="0" y="0"/>
                  </a:lnTo>
                  <a:lnTo>
                    <a:pt x="2437110" y="0"/>
                  </a:lnTo>
                  <a:lnTo>
                    <a:pt x="2437110" y="819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95665" y="2203386"/>
              <a:ext cx="2130425" cy="370205"/>
            </a:xfrm>
            <a:custGeom>
              <a:avLst/>
              <a:gdLst/>
              <a:ahLst/>
              <a:cxnLst/>
              <a:rect l="l" t="t" r="r" b="b"/>
              <a:pathLst>
                <a:path w="2130425" h="370205">
                  <a:moveTo>
                    <a:pt x="204838" y="0"/>
                  </a:moveTo>
                  <a:lnTo>
                    <a:pt x="0" y="0"/>
                  </a:lnTo>
                  <a:lnTo>
                    <a:pt x="0" y="370090"/>
                  </a:lnTo>
                  <a:lnTo>
                    <a:pt x="204838" y="370090"/>
                  </a:lnTo>
                  <a:lnTo>
                    <a:pt x="204838" y="0"/>
                  </a:lnTo>
                  <a:close/>
                </a:path>
                <a:path w="2130425" h="370205">
                  <a:moveTo>
                    <a:pt x="684352" y="0"/>
                  </a:moveTo>
                  <a:lnTo>
                    <a:pt x="481838" y="0"/>
                  </a:lnTo>
                  <a:lnTo>
                    <a:pt x="481838" y="370090"/>
                  </a:lnTo>
                  <a:lnTo>
                    <a:pt x="684352" y="370090"/>
                  </a:lnTo>
                  <a:lnTo>
                    <a:pt x="684352" y="0"/>
                  </a:lnTo>
                  <a:close/>
                </a:path>
                <a:path w="2130425" h="370205">
                  <a:moveTo>
                    <a:pt x="1166190" y="0"/>
                  </a:moveTo>
                  <a:lnTo>
                    <a:pt x="961351" y="0"/>
                  </a:lnTo>
                  <a:lnTo>
                    <a:pt x="961351" y="370090"/>
                  </a:lnTo>
                  <a:lnTo>
                    <a:pt x="1166190" y="370090"/>
                  </a:lnTo>
                  <a:lnTo>
                    <a:pt x="1166190" y="0"/>
                  </a:lnTo>
                  <a:close/>
                </a:path>
                <a:path w="2130425" h="370205">
                  <a:moveTo>
                    <a:pt x="1648028" y="0"/>
                  </a:moveTo>
                  <a:lnTo>
                    <a:pt x="1443189" y="0"/>
                  </a:lnTo>
                  <a:lnTo>
                    <a:pt x="1443189" y="370078"/>
                  </a:lnTo>
                  <a:lnTo>
                    <a:pt x="1648028" y="370078"/>
                  </a:lnTo>
                  <a:lnTo>
                    <a:pt x="1648028" y="0"/>
                  </a:lnTo>
                  <a:close/>
                </a:path>
                <a:path w="2130425" h="370205">
                  <a:moveTo>
                    <a:pt x="2129853" y="0"/>
                  </a:moveTo>
                  <a:lnTo>
                    <a:pt x="1925015" y="0"/>
                  </a:lnTo>
                  <a:lnTo>
                    <a:pt x="1925015" y="370078"/>
                  </a:lnTo>
                  <a:lnTo>
                    <a:pt x="2129853" y="370078"/>
                  </a:lnTo>
                  <a:lnTo>
                    <a:pt x="2129853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2045" y="1756485"/>
              <a:ext cx="2437130" cy="107314"/>
            </a:xfrm>
            <a:custGeom>
              <a:avLst/>
              <a:gdLst/>
              <a:ahLst/>
              <a:cxnLst/>
              <a:rect l="l" t="t" r="r" b="b"/>
              <a:pathLst>
                <a:path w="2437129" h="107314">
                  <a:moveTo>
                    <a:pt x="374751" y="0"/>
                  </a:moveTo>
                  <a:lnTo>
                    <a:pt x="0" y="0"/>
                  </a:lnTo>
                  <a:lnTo>
                    <a:pt x="0" y="107073"/>
                  </a:lnTo>
                  <a:lnTo>
                    <a:pt x="374751" y="107073"/>
                  </a:lnTo>
                  <a:lnTo>
                    <a:pt x="374751" y="0"/>
                  </a:lnTo>
                  <a:close/>
                </a:path>
                <a:path w="2437129" h="107314">
                  <a:moveTo>
                    <a:pt x="1405928" y="0"/>
                  </a:moveTo>
                  <a:lnTo>
                    <a:pt x="1031163" y="0"/>
                  </a:lnTo>
                  <a:lnTo>
                    <a:pt x="1031163" y="107073"/>
                  </a:lnTo>
                  <a:lnTo>
                    <a:pt x="1405928" y="107073"/>
                  </a:lnTo>
                  <a:lnTo>
                    <a:pt x="1405928" y="0"/>
                  </a:lnTo>
                  <a:close/>
                </a:path>
                <a:path w="2437129" h="107314">
                  <a:moveTo>
                    <a:pt x="2437104" y="0"/>
                  </a:moveTo>
                  <a:lnTo>
                    <a:pt x="2062340" y="0"/>
                  </a:lnTo>
                  <a:lnTo>
                    <a:pt x="2062340" y="107073"/>
                  </a:lnTo>
                  <a:lnTo>
                    <a:pt x="2437104" y="107073"/>
                  </a:lnTo>
                  <a:lnTo>
                    <a:pt x="2437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754" y="2000877"/>
              <a:ext cx="86125" cy="8612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69754" y="2689847"/>
              <a:ext cx="86125" cy="8612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5323" y="2000877"/>
              <a:ext cx="86125" cy="8612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65322" y="2689848"/>
              <a:ext cx="86125" cy="8612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593209" y="2368651"/>
              <a:ext cx="447040" cy="1711325"/>
            </a:xfrm>
            <a:custGeom>
              <a:avLst/>
              <a:gdLst/>
              <a:ahLst/>
              <a:cxnLst/>
              <a:rect l="l" t="t" r="r" b="b"/>
              <a:pathLst>
                <a:path w="447039" h="1711325">
                  <a:moveTo>
                    <a:pt x="446913" y="896124"/>
                  </a:moveTo>
                  <a:lnTo>
                    <a:pt x="242074" y="896124"/>
                  </a:lnTo>
                  <a:lnTo>
                    <a:pt x="202514" y="896124"/>
                  </a:lnTo>
                  <a:lnTo>
                    <a:pt x="202514" y="935685"/>
                  </a:lnTo>
                  <a:lnTo>
                    <a:pt x="202514" y="1671218"/>
                  </a:lnTo>
                  <a:lnTo>
                    <a:pt x="0" y="1671218"/>
                  </a:lnTo>
                  <a:lnTo>
                    <a:pt x="0" y="1710778"/>
                  </a:lnTo>
                  <a:lnTo>
                    <a:pt x="242074" y="1710778"/>
                  </a:lnTo>
                  <a:lnTo>
                    <a:pt x="242074" y="1689836"/>
                  </a:lnTo>
                  <a:lnTo>
                    <a:pt x="242074" y="1671218"/>
                  </a:lnTo>
                  <a:lnTo>
                    <a:pt x="242074" y="935685"/>
                  </a:lnTo>
                  <a:lnTo>
                    <a:pt x="446913" y="935685"/>
                  </a:lnTo>
                  <a:lnTo>
                    <a:pt x="446913" y="896124"/>
                  </a:lnTo>
                  <a:close/>
                </a:path>
                <a:path w="447039" h="1711325">
                  <a:moveTo>
                    <a:pt x="446913" y="505079"/>
                  </a:moveTo>
                  <a:lnTo>
                    <a:pt x="242074" y="505079"/>
                  </a:lnTo>
                  <a:lnTo>
                    <a:pt x="242074" y="39560"/>
                  </a:lnTo>
                  <a:lnTo>
                    <a:pt x="242074" y="0"/>
                  </a:lnTo>
                  <a:lnTo>
                    <a:pt x="202501" y="0"/>
                  </a:lnTo>
                  <a:lnTo>
                    <a:pt x="0" y="0"/>
                  </a:lnTo>
                  <a:lnTo>
                    <a:pt x="0" y="39560"/>
                  </a:lnTo>
                  <a:lnTo>
                    <a:pt x="202501" y="39560"/>
                  </a:lnTo>
                  <a:lnTo>
                    <a:pt x="202501" y="505079"/>
                  </a:lnTo>
                  <a:lnTo>
                    <a:pt x="202501" y="544652"/>
                  </a:lnTo>
                  <a:lnTo>
                    <a:pt x="242074" y="544652"/>
                  </a:lnTo>
                  <a:lnTo>
                    <a:pt x="446913" y="544652"/>
                  </a:lnTo>
                  <a:lnTo>
                    <a:pt x="446913" y="505079"/>
                  </a:lnTo>
                  <a:close/>
                </a:path>
              </a:pathLst>
            </a:custGeom>
            <a:solidFill>
              <a:srgbClr val="C700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83575" y="2368651"/>
              <a:ext cx="244475" cy="1711325"/>
            </a:xfrm>
            <a:custGeom>
              <a:avLst/>
              <a:gdLst/>
              <a:ahLst/>
              <a:cxnLst/>
              <a:rect l="l" t="t" r="r" b="b"/>
              <a:pathLst>
                <a:path w="244475" h="1711325">
                  <a:moveTo>
                    <a:pt x="244398" y="0"/>
                  </a:moveTo>
                  <a:lnTo>
                    <a:pt x="0" y="0"/>
                  </a:lnTo>
                  <a:lnTo>
                    <a:pt x="0" y="20942"/>
                  </a:lnTo>
                  <a:lnTo>
                    <a:pt x="0" y="39560"/>
                  </a:lnTo>
                  <a:lnTo>
                    <a:pt x="0" y="1671218"/>
                  </a:lnTo>
                  <a:lnTo>
                    <a:pt x="0" y="1689836"/>
                  </a:lnTo>
                  <a:lnTo>
                    <a:pt x="0" y="1710778"/>
                  </a:lnTo>
                  <a:lnTo>
                    <a:pt x="244398" y="1710778"/>
                  </a:lnTo>
                  <a:lnTo>
                    <a:pt x="244398" y="1671218"/>
                  </a:lnTo>
                  <a:lnTo>
                    <a:pt x="39560" y="1671218"/>
                  </a:lnTo>
                  <a:lnTo>
                    <a:pt x="39560" y="39560"/>
                  </a:lnTo>
                  <a:lnTo>
                    <a:pt x="244398" y="39560"/>
                  </a:lnTo>
                  <a:lnTo>
                    <a:pt x="244398" y="0"/>
                  </a:lnTo>
                  <a:close/>
                </a:path>
              </a:pathLst>
            </a:custGeom>
            <a:solidFill>
              <a:srgbClr val="009C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09634" y="4998834"/>
              <a:ext cx="2102485" cy="158750"/>
            </a:xfrm>
            <a:custGeom>
              <a:avLst/>
              <a:gdLst/>
              <a:ahLst/>
              <a:cxnLst/>
              <a:rect l="l" t="t" r="r" b="b"/>
              <a:pathLst>
                <a:path w="2102485" h="158750">
                  <a:moveTo>
                    <a:pt x="2101913" y="0"/>
                  </a:moveTo>
                  <a:lnTo>
                    <a:pt x="2062340" y="0"/>
                  </a:lnTo>
                  <a:lnTo>
                    <a:pt x="2062340" y="60528"/>
                  </a:lnTo>
                  <a:lnTo>
                    <a:pt x="1412913" y="60528"/>
                  </a:lnTo>
                  <a:lnTo>
                    <a:pt x="1412913" y="0"/>
                  </a:lnTo>
                  <a:lnTo>
                    <a:pt x="1373339" y="0"/>
                  </a:lnTo>
                  <a:lnTo>
                    <a:pt x="1373339" y="60528"/>
                  </a:lnTo>
                  <a:lnTo>
                    <a:pt x="726236" y="60528"/>
                  </a:lnTo>
                  <a:lnTo>
                    <a:pt x="726236" y="0"/>
                  </a:lnTo>
                  <a:lnTo>
                    <a:pt x="686663" y="0"/>
                  </a:lnTo>
                  <a:lnTo>
                    <a:pt x="686663" y="60528"/>
                  </a:lnTo>
                  <a:lnTo>
                    <a:pt x="39560" y="60528"/>
                  </a:lnTo>
                  <a:lnTo>
                    <a:pt x="39560" y="0"/>
                  </a:lnTo>
                  <a:lnTo>
                    <a:pt x="0" y="0"/>
                  </a:lnTo>
                  <a:lnTo>
                    <a:pt x="0" y="100088"/>
                  </a:lnTo>
                  <a:lnTo>
                    <a:pt x="20942" y="100088"/>
                  </a:lnTo>
                  <a:lnTo>
                    <a:pt x="39560" y="100088"/>
                  </a:lnTo>
                  <a:lnTo>
                    <a:pt x="686663" y="100088"/>
                  </a:lnTo>
                  <a:lnTo>
                    <a:pt x="726236" y="100088"/>
                  </a:lnTo>
                  <a:lnTo>
                    <a:pt x="1010221" y="100088"/>
                  </a:lnTo>
                  <a:lnTo>
                    <a:pt x="1010221" y="158280"/>
                  </a:lnTo>
                  <a:lnTo>
                    <a:pt x="1089367" y="158280"/>
                  </a:lnTo>
                  <a:lnTo>
                    <a:pt x="1089367" y="100088"/>
                  </a:lnTo>
                  <a:lnTo>
                    <a:pt x="1373339" y="100088"/>
                  </a:lnTo>
                  <a:lnTo>
                    <a:pt x="1412913" y="100088"/>
                  </a:lnTo>
                  <a:lnTo>
                    <a:pt x="2062340" y="100088"/>
                  </a:lnTo>
                  <a:lnTo>
                    <a:pt x="2080971" y="100088"/>
                  </a:lnTo>
                  <a:lnTo>
                    <a:pt x="2101913" y="100088"/>
                  </a:lnTo>
                  <a:lnTo>
                    <a:pt x="2101913" y="0"/>
                  </a:lnTo>
                  <a:close/>
                </a:path>
              </a:pathLst>
            </a:custGeom>
            <a:solidFill>
              <a:srgbClr val="2626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27982" y="2913303"/>
              <a:ext cx="2665730" cy="205104"/>
            </a:xfrm>
            <a:custGeom>
              <a:avLst/>
              <a:gdLst/>
              <a:ahLst/>
              <a:cxnLst/>
              <a:rect l="l" t="t" r="r" b="b"/>
              <a:pathLst>
                <a:path w="2665729" h="205105">
                  <a:moveTo>
                    <a:pt x="2665225" y="204828"/>
                  </a:moveTo>
                  <a:lnTo>
                    <a:pt x="0" y="204828"/>
                  </a:lnTo>
                  <a:lnTo>
                    <a:pt x="0" y="0"/>
                  </a:lnTo>
                  <a:lnTo>
                    <a:pt x="2665225" y="0"/>
                  </a:lnTo>
                  <a:lnTo>
                    <a:pt x="2665225" y="204828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9634" y="2913316"/>
              <a:ext cx="2102485" cy="205104"/>
            </a:xfrm>
            <a:custGeom>
              <a:avLst/>
              <a:gdLst/>
              <a:ahLst/>
              <a:cxnLst/>
              <a:rect l="l" t="t" r="r" b="b"/>
              <a:pathLst>
                <a:path w="2102485" h="205105">
                  <a:moveTo>
                    <a:pt x="39560" y="0"/>
                  </a:moveTo>
                  <a:lnTo>
                    <a:pt x="0" y="0"/>
                  </a:lnTo>
                  <a:lnTo>
                    <a:pt x="0" y="204825"/>
                  </a:lnTo>
                  <a:lnTo>
                    <a:pt x="39560" y="204825"/>
                  </a:lnTo>
                  <a:lnTo>
                    <a:pt x="39560" y="0"/>
                  </a:lnTo>
                  <a:close/>
                </a:path>
                <a:path w="2102485" h="205105">
                  <a:moveTo>
                    <a:pt x="726236" y="0"/>
                  </a:moveTo>
                  <a:lnTo>
                    <a:pt x="686663" y="0"/>
                  </a:lnTo>
                  <a:lnTo>
                    <a:pt x="686663" y="204825"/>
                  </a:lnTo>
                  <a:lnTo>
                    <a:pt x="726236" y="204825"/>
                  </a:lnTo>
                  <a:lnTo>
                    <a:pt x="726236" y="0"/>
                  </a:lnTo>
                  <a:close/>
                </a:path>
                <a:path w="2102485" h="205105">
                  <a:moveTo>
                    <a:pt x="1412913" y="0"/>
                  </a:moveTo>
                  <a:lnTo>
                    <a:pt x="1373339" y="0"/>
                  </a:lnTo>
                  <a:lnTo>
                    <a:pt x="1373339" y="204825"/>
                  </a:lnTo>
                  <a:lnTo>
                    <a:pt x="1412913" y="204825"/>
                  </a:lnTo>
                  <a:lnTo>
                    <a:pt x="1412913" y="0"/>
                  </a:lnTo>
                  <a:close/>
                </a:path>
                <a:path w="2102485" h="205105">
                  <a:moveTo>
                    <a:pt x="2101913" y="0"/>
                  </a:moveTo>
                  <a:lnTo>
                    <a:pt x="2062340" y="0"/>
                  </a:lnTo>
                  <a:lnTo>
                    <a:pt x="2062340" y="204825"/>
                  </a:lnTo>
                  <a:lnTo>
                    <a:pt x="2101913" y="204825"/>
                  </a:lnTo>
                  <a:lnTo>
                    <a:pt x="2101913" y="0"/>
                  </a:lnTo>
                  <a:close/>
                </a:path>
              </a:pathLst>
            </a:custGeom>
            <a:solidFill>
              <a:srgbClr val="009C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13741" y="1733212"/>
              <a:ext cx="139662" cy="13732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67785" y="1733212"/>
              <a:ext cx="137334" cy="13732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3741" y="4884784"/>
              <a:ext cx="139662" cy="13965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67784" y="4884785"/>
              <a:ext cx="137334" cy="139656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229855" y="1498097"/>
            <a:ext cx="3776979" cy="3776979"/>
            <a:chOff x="7229855" y="1498097"/>
            <a:chExt cx="3776979" cy="3776979"/>
          </a:xfrm>
        </p:grpSpPr>
        <p:sp>
          <p:nvSpPr>
            <p:cNvPr id="64" name="object 64"/>
            <p:cNvSpPr/>
            <p:nvPr/>
          </p:nvSpPr>
          <p:spPr>
            <a:xfrm>
              <a:off x="7229855" y="1498097"/>
              <a:ext cx="3776979" cy="3776979"/>
            </a:xfrm>
            <a:custGeom>
              <a:avLst/>
              <a:gdLst/>
              <a:ahLst/>
              <a:cxnLst/>
              <a:rect l="l" t="t" r="r" b="b"/>
              <a:pathLst>
                <a:path w="3776979" h="3776979">
                  <a:moveTo>
                    <a:pt x="3776468" y="3776469"/>
                  </a:moveTo>
                  <a:lnTo>
                    <a:pt x="0" y="3776469"/>
                  </a:lnTo>
                  <a:lnTo>
                    <a:pt x="0" y="0"/>
                  </a:lnTo>
                  <a:lnTo>
                    <a:pt x="3776468" y="0"/>
                  </a:lnTo>
                  <a:lnTo>
                    <a:pt x="3776468" y="37764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43959" y="1598220"/>
              <a:ext cx="3561079" cy="3560445"/>
            </a:xfrm>
            <a:custGeom>
              <a:avLst/>
              <a:gdLst/>
              <a:ahLst/>
              <a:cxnLst/>
              <a:rect l="l" t="t" r="r" b="b"/>
              <a:pathLst>
                <a:path w="3561079" h="3560445">
                  <a:moveTo>
                    <a:pt x="3560504" y="3560339"/>
                  </a:moveTo>
                  <a:lnTo>
                    <a:pt x="0" y="3560339"/>
                  </a:lnTo>
                  <a:lnTo>
                    <a:pt x="0" y="0"/>
                  </a:lnTo>
                  <a:lnTo>
                    <a:pt x="3560504" y="0"/>
                  </a:lnTo>
                  <a:lnTo>
                    <a:pt x="3560504" y="356033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43953" y="1598231"/>
              <a:ext cx="3561079" cy="3560445"/>
            </a:xfrm>
            <a:custGeom>
              <a:avLst/>
              <a:gdLst/>
              <a:ahLst/>
              <a:cxnLst/>
              <a:rect l="l" t="t" r="r" b="b"/>
              <a:pathLst>
                <a:path w="3561079" h="3560445">
                  <a:moveTo>
                    <a:pt x="3560508" y="0"/>
                  </a:moveTo>
                  <a:lnTo>
                    <a:pt x="3558171" y="0"/>
                  </a:lnTo>
                  <a:lnTo>
                    <a:pt x="3355581" y="0"/>
                  </a:lnTo>
                  <a:lnTo>
                    <a:pt x="3355581" y="204914"/>
                  </a:lnTo>
                  <a:lnTo>
                    <a:pt x="3355581" y="3357753"/>
                  </a:lnTo>
                  <a:lnTo>
                    <a:pt x="202590" y="3357753"/>
                  </a:lnTo>
                  <a:lnTo>
                    <a:pt x="202590" y="204914"/>
                  </a:lnTo>
                  <a:lnTo>
                    <a:pt x="3355581" y="204914"/>
                  </a:lnTo>
                  <a:lnTo>
                    <a:pt x="3355581" y="0"/>
                  </a:lnTo>
                  <a:lnTo>
                    <a:pt x="0" y="0"/>
                  </a:lnTo>
                  <a:lnTo>
                    <a:pt x="0" y="3560330"/>
                  </a:lnTo>
                  <a:lnTo>
                    <a:pt x="3558171" y="3560330"/>
                  </a:lnTo>
                  <a:lnTo>
                    <a:pt x="3560508" y="3560330"/>
                  </a:lnTo>
                  <a:lnTo>
                    <a:pt x="3558171" y="3558032"/>
                  </a:lnTo>
                  <a:lnTo>
                    <a:pt x="3558171" y="2374"/>
                  </a:lnTo>
                  <a:lnTo>
                    <a:pt x="3560508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91059" y="3118759"/>
              <a:ext cx="603250" cy="1881505"/>
            </a:xfrm>
            <a:custGeom>
              <a:avLst/>
              <a:gdLst/>
              <a:ahLst/>
              <a:cxnLst/>
              <a:rect l="l" t="t" r="r" b="b"/>
              <a:pathLst>
                <a:path w="603250" h="1881504">
                  <a:moveTo>
                    <a:pt x="603117" y="1881461"/>
                  </a:moveTo>
                  <a:lnTo>
                    <a:pt x="0" y="1881461"/>
                  </a:lnTo>
                  <a:lnTo>
                    <a:pt x="0" y="0"/>
                  </a:lnTo>
                  <a:lnTo>
                    <a:pt x="603117" y="0"/>
                  </a:lnTo>
                  <a:lnTo>
                    <a:pt x="603117" y="188146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28318" y="3156018"/>
              <a:ext cx="528955" cy="1807210"/>
            </a:xfrm>
            <a:custGeom>
              <a:avLst/>
              <a:gdLst/>
              <a:ahLst/>
              <a:cxnLst/>
              <a:rect l="l" t="t" r="r" b="b"/>
              <a:pathLst>
                <a:path w="528954" h="1807210">
                  <a:moveTo>
                    <a:pt x="528603" y="1806945"/>
                  </a:moveTo>
                  <a:lnTo>
                    <a:pt x="0" y="1806945"/>
                  </a:lnTo>
                  <a:lnTo>
                    <a:pt x="0" y="0"/>
                  </a:lnTo>
                  <a:lnTo>
                    <a:pt x="528603" y="0"/>
                  </a:lnTo>
                  <a:lnTo>
                    <a:pt x="528603" y="1806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35435" y="3579813"/>
              <a:ext cx="316865" cy="962025"/>
            </a:xfrm>
            <a:custGeom>
              <a:avLst/>
              <a:gdLst/>
              <a:ahLst/>
              <a:cxnLst/>
              <a:rect l="l" t="t" r="r" b="b"/>
              <a:pathLst>
                <a:path w="316865" h="962025">
                  <a:moveTo>
                    <a:pt x="316693" y="961685"/>
                  </a:moveTo>
                  <a:lnTo>
                    <a:pt x="0" y="961685"/>
                  </a:lnTo>
                  <a:lnTo>
                    <a:pt x="0" y="0"/>
                  </a:lnTo>
                  <a:lnTo>
                    <a:pt x="316693" y="0"/>
                  </a:lnTo>
                  <a:lnTo>
                    <a:pt x="316693" y="961685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02966" y="3791711"/>
              <a:ext cx="179705" cy="267970"/>
            </a:xfrm>
            <a:custGeom>
              <a:avLst/>
              <a:gdLst/>
              <a:ahLst/>
              <a:cxnLst/>
              <a:rect l="l" t="t" r="r" b="b"/>
              <a:pathLst>
                <a:path w="179704" h="267970">
                  <a:moveTo>
                    <a:pt x="0" y="267782"/>
                  </a:moveTo>
                  <a:lnTo>
                    <a:pt x="179303" y="267782"/>
                  </a:lnTo>
                  <a:lnTo>
                    <a:pt x="179303" y="0"/>
                  </a:lnTo>
                  <a:lnTo>
                    <a:pt x="0" y="0"/>
                  </a:lnTo>
                  <a:lnTo>
                    <a:pt x="0" y="267782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02966" y="4059493"/>
              <a:ext cx="179705" cy="270510"/>
            </a:xfrm>
            <a:custGeom>
              <a:avLst/>
              <a:gdLst/>
              <a:ahLst/>
              <a:cxnLst/>
              <a:rect l="l" t="t" r="r" b="b"/>
              <a:pathLst>
                <a:path w="179704" h="270510">
                  <a:moveTo>
                    <a:pt x="179303" y="270108"/>
                  </a:moveTo>
                  <a:lnTo>
                    <a:pt x="0" y="270108"/>
                  </a:lnTo>
                  <a:lnTo>
                    <a:pt x="0" y="0"/>
                  </a:lnTo>
                  <a:lnTo>
                    <a:pt x="179303" y="0"/>
                  </a:lnTo>
                  <a:lnTo>
                    <a:pt x="179303" y="270108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49803" y="3179305"/>
              <a:ext cx="86159" cy="8615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49276" y="3179306"/>
              <a:ext cx="86159" cy="8615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9803" y="4855856"/>
              <a:ext cx="86159" cy="8615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9276" y="4855856"/>
              <a:ext cx="86159" cy="8615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478011" y="3118765"/>
              <a:ext cx="605790" cy="1881505"/>
            </a:xfrm>
            <a:custGeom>
              <a:avLst/>
              <a:gdLst/>
              <a:ahLst/>
              <a:cxnLst/>
              <a:rect l="l" t="t" r="r" b="b"/>
              <a:pathLst>
                <a:path w="605790" h="1881504">
                  <a:moveTo>
                    <a:pt x="605448" y="1881461"/>
                  </a:moveTo>
                  <a:lnTo>
                    <a:pt x="0" y="1881461"/>
                  </a:lnTo>
                  <a:lnTo>
                    <a:pt x="0" y="0"/>
                  </a:lnTo>
                  <a:lnTo>
                    <a:pt x="605448" y="0"/>
                  </a:lnTo>
                  <a:lnTo>
                    <a:pt x="605448" y="188146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515269" y="3156022"/>
              <a:ext cx="531495" cy="1807210"/>
            </a:xfrm>
            <a:custGeom>
              <a:avLst/>
              <a:gdLst/>
              <a:ahLst/>
              <a:cxnLst/>
              <a:rect l="l" t="t" r="r" b="b"/>
              <a:pathLst>
                <a:path w="531495" h="1807210">
                  <a:moveTo>
                    <a:pt x="530931" y="1806947"/>
                  </a:moveTo>
                  <a:lnTo>
                    <a:pt x="0" y="1806947"/>
                  </a:lnTo>
                  <a:lnTo>
                    <a:pt x="0" y="0"/>
                  </a:lnTo>
                  <a:lnTo>
                    <a:pt x="530931" y="0"/>
                  </a:lnTo>
                  <a:lnTo>
                    <a:pt x="530931" y="1806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622386" y="3579816"/>
              <a:ext cx="316865" cy="962025"/>
            </a:xfrm>
            <a:custGeom>
              <a:avLst/>
              <a:gdLst/>
              <a:ahLst/>
              <a:cxnLst/>
              <a:rect l="l" t="t" r="r" b="b"/>
              <a:pathLst>
                <a:path w="316865" h="962025">
                  <a:moveTo>
                    <a:pt x="316696" y="961687"/>
                  </a:moveTo>
                  <a:lnTo>
                    <a:pt x="0" y="961687"/>
                  </a:lnTo>
                  <a:lnTo>
                    <a:pt x="0" y="0"/>
                  </a:lnTo>
                  <a:lnTo>
                    <a:pt x="316696" y="0"/>
                  </a:lnTo>
                  <a:lnTo>
                    <a:pt x="316696" y="961687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692246" y="3791714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5" h="267970">
                  <a:moveTo>
                    <a:pt x="0" y="267782"/>
                  </a:moveTo>
                  <a:lnTo>
                    <a:pt x="176977" y="267782"/>
                  </a:lnTo>
                  <a:lnTo>
                    <a:pt x="176977" y="0"/>
                  </a:lnTo>
                  <a:lnTo>
                    <a:pt x="0" y="0"/>
                  </a:lnTo>
                  <a:lnTo>
                    <a:pt x="0" y="267782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692246" y="4059497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5" h="270510">
                  <a:moveTo>
                    <a:pt x="176977" y="270110"/>
                  </a:moveTo>
                  <a:lnTo>
                    <a:pt x="0" y="270110"/>
                  </a:lnTo>
                  <a:lnTo>
                    <a:pt x="0" y="0"/>
                  </a:lnTo>
                  <a:lnTo>
                    <a:pt x="176977" y="0"/>
                  </a:lnTo>
                  <a:lnTo>
                    <a:pt x="176977" y="270110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36754" y="3179309"/>
              <a:ext cx="86159" cy="8615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36754" y="4855859"/>
              <a:ext cx="86159" cy="8615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36227" y="3179309"/>
              <a:ext cx="86159" cy="8615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6227" y="4855859"/>
              <a:ext cx="86159" cy="8615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164962" y="3118768"/>
              <a:ext cx="605790" cy="1881505"/>
            </a:xfrm>
            <a:custGeom>
              <a:avLst/>
              <a:gdLst/>
              <a:ahLst/>
              <a:cxnLst/>
              <a:rect l="l" t="t" r="r" b="b"/>
              <a:pathLst>
                <a:path w="605790" h="1881504">
                  <a:moveTo>
                    <a:pt x="605448" y="1881461"/>
                  </a:moveTo>
                  <a:lnTo>
                    <a:pt x="0" y="1881461"/>
                  </a:lnTo>
                  <a:lnTo>
                    <a:pt x="0" y="0"/>
                  </a:lnTo>
                  <a:lnTo>
                    <a:pt x="605448" y="0"/>
                  </a:lnTo>
                  <a:lnTo>
                    <a:pt x="605448" y="188146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202220" y="3156025"/>
              <a:ext cx="531495" cy="1807210"/>
            </a:xfrm>
            <a:custGeom>
              <a:avLst/>
              <a:gdLst/>
              <a:ahLst/>
              <a:cxnLst/>
              <a:rect l="l" t="t" r="r" b="b"/>
              <a:pathLst>
                <a:path w="531495" h="1807210">
                  <a:moveTo>
                    <a:pt x="530931" y="1806947"/>
                  </a:moveTo>
                  <a:lnTo>
                    <a:pt x="0" y="1806947"/>
                  </a:lnTo>
                  <a:lnTo>
                    <a:pt x="0" y="0"/>
                  </a:lnTo>
                  <a:lnTo>
                    <a:pt x="530931" y="0"/>
                  </a:lnTo>
                  <a:lnTo>
                    <a:pt x="530931" y="1806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309338" y="3579820"/>
              <a:ext cx="316865" cy="962025"/>
            </a:xfrm>
            <a:custGeom>
              <a:avLst/>
              <a:gdLst/>
              <a:ahLst/>
              <a:cxnLst/>
              <a:rect l="l" t="t" r="r" b="b"/>
              <a:pathLst>
                <a:path w="316865" h="962025">
                  <a:moveTo>
                    <a:pt x="316696" y="961687"/>
                  </a:moveTo>
                  <a:lnTo>
                    <a:pt x="0" y="961687"/>
                  </a:lnTo>
                  <a:lnTo>
                    <a:pt x="0" y="0"/>
                  </a:lnTo>
                  <a:lnTo>
                    <a:pt x="316696" y="0"/>
                  </a:lnTo>
                  <a:lnTo>
                    <a:pt x="316696" y="961687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379197" y="3791717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5" h="267970">
                  <a:moveTo>
                    <a:pt x="0" y="267782"/>
                  </a:moveTo>
                  <a:lnTo>
                    <a:pt x="176977" y="267782"/>
                  </a:lnTo>
                  <a:lnTo>
                    <a:pt x="176977" y="0"/>
                  </a:lnTo>
                  <a:lnTo>
                    <a:pt x="0" y="0"/>
                  </a:lnTo>
                  <a:lnTo>
                    <a:pt x="0" y="267782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379197" y="4059500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5" h="270510">
                  <a:moveTo>
                    <a:pt x="176977" y="270110"/>
                  </a:moveTo>
                  <a:lnTo>
                    <a:pt x="0" y="270110"/>
                  </a:lnTo>
                  <a:lnTo>
                    <a:pt x="0" y="0"/>
                  </a:lnTo>
                  <a:lnTo>
                    <a:pt x="176977" y="0"/>
                  </a:lnTo>
                  <a:lnTo>
                    <a:pt x="176977" y="270110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23705" y="3179312"/>
              <a:ext cx="86159" cy="8615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225506" y="3179313"/>
              <a:ext cx="86159" cy="8615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3705" y="4855863"/>
              <a:ext cx="86159" cy="8615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25506" y="4855863"/>
              <a:ext cx="86159" cy="8615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9851913" y="3118772"/>
              <a:ext cx="605790" cy="1881505"/>
            </a:xfrm>
            <a:custGeom>
              <a:avLst/>
              <a:gdLst/>
              <a:ahLst/>
              <a:cxnLst/>
              <a:rect l="l" t="t" r="r" b="b"/>
              <a:pathLst>
                <a:path w="605790" h="1881504">
                  <a:moveTo>
                    <a:pt x="605448" y="1881461"/>
                  </a:moveTo>
                  <a:lnTo>
                    <a:pt x="0" y="1881461"/>
                  </a:lnTo>
                  <a:lnTo>
                    <a:pt x="0" y="0"/>
                  </a:lnTo>
                  <a:lnTo>
                    <a:pt x="605448" y="0"/>
                  </a:lnTo>
                  <a:lnTo>
                    <a:pt x="605448" y="188146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889171" y="3156029"/>
              <a:ext cx="531495" cy="1807210"/>
            </a:xfrm>
            <a:custGeom>
              <a:avLst/>
              <a:gdLst/>
              <a:ahLst/>
              <a:cxnLst/>
              <a:rect l="l" t="t" r="r" b="b"/>
              <a:pathLst>
                <a:path w="531495" h="1807210">
                  <a:moveTo>
                    <a:pt x="530931" y="1806947"/>
                  </a:moveTo>
                  <a:lnTo>
                    <a:pt x="0" y="1806947"/>
                  </a:lnTo>
                  <a:lnTo>
                    <a:pt x="0" y="0"/>
                  </a:lnTo>
                  <a:lnTo>
                    <a:pt x="530931" y="0"/>
                  </a:lnTo>
                  <a:lnTo>
                    <a:pt x="530931" y="1806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996289" y="3579823"/>
              <a:ext cx="316865" cy="962025"/>
            </a:xfrm>
            <a:custGeom>
              <a:avLst/>
              <a:gdLst/>
              <a:ahLst/>
              <a:cxnLst/>
              <a:rect l="l" t="t" r="r" b="b"/>
              <a:pathLst>
                <a:path w="316865" h="962025">
                  <a:moveTo>
                    <a:pt x="316696" y="961687"/>
                  </a:moveTo>
                  <a:lnTo>
                    <a:pt x="0" y="961687"/>
                  </a:lnTo>
                  <a:lnTo>
                    <a:pt x="0" y="0"/>
                  </a:lnTo>
                  <a:lnTo>
                    <a:pt x="316696" y="0"/>
                  </a:lnTo>
                  <a:lnTo>
                    <a:pt x="316696" y="961687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066148" y="3791721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5" h="267970">
                  <a:moveTo>
                    <a:pt x="0" y="267782"/>
                  </a:moveTo>
                  <a:lnTo>
                    <a:pt x="176977" y="267782"/>
                  </a:lnTo>
                  <a:lnTo>
                    <a:pt x="176977" y="0"/>
                  </a:lnTo>
                  <a:lnTo>
                    <a:pt x="0" y="0"/>
                  </a:lnTo>
                  <a:lnTo>
                    <a:pt x="0" y="267782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066148" y="4059504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5" h="270510">
                  <a:moveTo>
                    <a:pt x="176977" y="270110"/>
                  </a:moveTo>
                  <a:lnTo>
                    <a:pt x="0" y="270110"/>
                  </a:lnTo>
                  <a:lnTo>
                    <a:pt x="0" y="0"/>
                  </a:lnTo>
                  <a:lnTo>
                    <a:pt x="176977" y="0"/>
                  </a:lnTo>
                  <a:lnTo>
                    <a:pt x="176977" y="27011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310656" y="3179316"/>
              <a:ext cx="88488" cy="8615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12458" y="3179316"/>
              <a:ext cx="86159" cy="8615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26957" y="4872166"/>
              <a:ext cx="86159" cy="8615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6157" y="4872166"/>
              <a:ext cx="86159" cy="8615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791059" y="1863692"/>
              <a:ext cx="2666365" cy="1050290"/>
            </a:xfrm>
            <a:custGeom>
              <a:avLst/>
              <a:gdLst/>
              <a:ahLst/>
              <a:cxnLst/>
              <a:rect l="l" t="t" r="r" b="b"/>
              <a:pathLst>
                <a:path w="2666365" h="1050289">
                  <a:moveTo>
                    <a:pt x="2666301" y="1050172"/>
                  </a:moveTo>
                  <a:lnTo>
                    <a:pt x="0" y="1050172"/>
                  </a:lnTo>
                  <a:lnTo>
                    <a:pt x="0" y="0"/>
                  </a:lnTo>
                  <a:lnTo>
                    <a:pt x="2666301" y="0"/>
                  </a:lnTo>
                  <a:lnTo>
                    <a:pt x="2666301" y="1050172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05163" y="1980119"/>
              <a:ext cx="2438400" cy="819785"/>
            </a:xfrm>
            <a:custGeom>
              <a:avLst/>
              <a:gdLst/>
              <a:ahLst/>
              <a:cxnLst/>
              <a:rect l="l" t="t" r="r" b="b"/>
              <a:pathLst>
                <a:path w="2438400" h="819785">
                  <a:moveTo>
                    <a:pt x="2438094" y="819646"/>
                  </a:moveTo>
                  <a:lnTo>
                    <a:pt x="0" y="819646"/>
                  </a:lnTo>
                  <a:lnTo>
                    <a:pt x="0" y="0"/>
                  </a:lnTo>
                  <a:lnTo>
                    <a:pt x="2438094" y="0"/>
                  </a:lnTo>
                  <a:lnTo>
                    <a:pt x="2438094" y="819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058848" y="2203665"/>
              <a:ext cx="2131060" cy="370840"/>
            </a:xfrm>
            <a:custGeom>
              <a:avLst/>
              <a:gdLst/>
              <a:ahLst/>
              <a:cxnLst/>
              <a:rect l="l" t="t" r="r" b="b"/>
              <a:pathLst>
                <a:path w="2131059" h="370839">
                  <a:moveTo>
                    <a:pt x="204914" y="0"/>
                  </a:moveTo>
                  <a:lnTo>
                    <a:pt x="0" y="0"/>
                  </a:lnTo>
                  <a:lnTo>
                    <a:pt x="0" y="370243"/>
                  </a:lnTo>
                  <a:lnTo>
                    <a:pt x="204914" y="370243"/>
                  </a:lnTo>
                  <a:lnTo>
                    <a:pt x="204914" y="0"/>
                  </a:lnTo>
                  <a:close/>
                </a:path>
                <a:path w="2131059" h="370839">
                  <a:moveTo>
                    <a:pt x="684618" y="0"/>
                  </a:moveTo>
                  <a:lnTo>
                    <a:pt x="482028" y="0"/>
                  </a:lnTo>
                  <a:lnTo>
                    <a:pt x="482028" y="370243"/>
                  </a:lnTo>
                  <a:lnTo>
                    <a:pt x="684618" y="370243"/>
                  </a:lnTo>
                  <a:lnTo>
                    <a:pt x="684618" y="0"/>
                  </a:lnTo>
                  <a:close/>
                </a:path>
                <a:path w="2131059" h="370839">
                  <a:moveTo>
                    <a:pt x="1166647" y="0"/>
                  </a:moveTo>
                  <a:lnTo>
                    <a:pt x="961732" y="0"/>
                  </a:lnTo>
                  <a:lnTo>
                    <a:pt x="961732" y="370243"/>
                  </a:lnTo>
                  <a:lnTo>
                    <a:pt x="1166647" y="370243"/>
                  </a:lnTo>
                  <a:lnTo>
                    <a:pt x="1166647" y="0"/>
                  </a:lnTo>
                  <a:close/>
                </a:path>
                <a:path w="2131059" h="370839">
                  <a:moveTo>
                    <a:pt x="1648675" y="0"/>
                  </a:moveTo>
                  <a:lnTo>
                    <a:pt x="1443761" y="0"/>
                  </a:lnTo>
                  <a:lnTo>
                    <a:pt x="1443761" y="370243"/>
                  </a:lnTo>
                  <a:lnTo>
                    <a:pt x="1648675" y="370243"/>
                  </a:lnTo>
                  <a:lnTo>
                    <a:pt x="1648675" y="0"/>
                  </a:lnTo>
                  <a:close/>
                </a:path>
                <a:path w="2131059" h="370839">
                  <a:moveTo>
                    <a:pt x="2130717" y="0"/>
                  </a:moveTo>
                  <a:lnTo>
                    <a:pt x="1925789" y="0"/>
                  </a:lnTo>
                  <a:lnTo>
                    <a:pt x="1925789" y="370243"/>
                  </a:lnTo>
                  <a:lnTo>
                    <a:pt x="2130717" y="370243"/>
                  </a:lnTo>
                  <a:lnTo>
                    <a:pt x="2130717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05153" y="1756587"/>
              <a:ext cx="2438400" cy="107314"/>
            </a:xfrm>
            <a:custGeom>
              <a:avLst/>
              <a:gdLst/>
              <a:ahLst/>
              <a:cxnLst/>
              <a:rect l="l" t="t" r="r" b="b"/>
              <a:pathLst>
                <a:path w="2438400" h="107314">
                  <a:moveTo>
                    <a:pt x="374916" y="0"/>
                  </a:moveTo>
                  <a:lnTo>
                    <a:pt x="0" y="0"/>
                  </a:lnTo>
                  <a:lnTo>
                    <a:pt x="0" y="107111"/>
                  </a:lnTo>
                  <a:lnTo>
                    <a:pt x="374916" y="107111"/>
                  </a:lnTo>
                  <a:lnTo>
                    <a:pt x="374916" y="0"/>
                  </a:lnTo>
                  <a:close/>
                </a:path>
                <a:path w="2438400" h="107314">
                  <a:moveTo>
                    <a:pt x="1406512" y="0"/>
                  </a:moveTo>
                  <a:lnTo>
                    <a:pt x="1031595" y="0"/>
                  </a:lnTo>
                  <a:lnTo>
                    <a:pt x="1031595" y="107111"/>
                  </a:lnTo>
                  <a:lnTo>
                    <a:pt x="1406512" y="107111"/>
                  </a:lnTo>
                  <a:lnTo>
                    <a:pt x="1406512" y="0"/>
                  </a:lnTo>
                  <a:close/>
                </a:path>
                <a:path w="2438400" h="107314">
                  <a:moveTo>
                    <a:pt x="2438095" y="0"/>
                  </a:moveTo>
                  <a:lnTo>
                    <a:pt x="2063191" y="0"/>
                  </a:lnTo>
                  <a:lnTo>
                    <a:pt x="2063191" y="107111"/>
                  </a:lnTo>
                  <a:lnTo>
                    <a:pt x="2438095" y="107111"/>
                  </a:lnTo>
                  <a:lnTo>
                    <a:pt x="2438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33811" y="2001080"/>
              <a:ext cx="86159" cy="86156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33811" y="2690328"/>
              <a:ext cx="86159" cy="8615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28450" y="2001081"/>
              <a:ext cx="86159" cy="8615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8450" y="2690329"/>
              <a:ext cx="86159" cy="8615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0457358" y="2368994"/>
              <a:ext cx="447675" cy="1711960"/>
            </a:xfrm>
            <a:custGeom>
              <a:avLst/>
              <a:gdLst/>
              <a:ahLst/>
              <a:cxnLst/>
              <a:rect l="l" t="t" r="r" b="b"/>
              <a:pathLst>
                <a:path w="447675" h="1711960">
                  <a:moveTo>
                    <a:pt x="447103" y="896493"/>
                  </a:moveTo>
                  <a:lnTo>
                    <a:pt x="242176" y="896493"/>
                  </a:lnTo>
                  <a:lnTo>
                    <a:pt x="202590" y="896493"/>
                  </a:lnTo>
                  <a:lnTo>
                    <a:pt x="202590" y="936078"/>
                  </a:lnTo>
                  <a:lnTo>
                    <a:pt x="202590" y="1671891"/>
                  </a:lnTo>
                  <a:lnTo>
                    <a:pt x="0" y="1671891"/>
                  </a:lnTo>
                  <a:lnTo>
                    <a:pt x="0" y="1711477"/>
                  </a:lnTo>
                  <a:lnTo>
                    <a:pt x="242176" y="1711477"/>
                  </a:lnTo>
                  <a:lnTo>
                    <a:pt x="242176" y="1690522"/>
                  </a:lnTo>
                  <a:lnTo>
                    <a:pt x="242176" y="1671891"/>
                  </a:lnTo>
                  <a:lnTo>
                    <a:pt x="242176" y="936078"/>
                  </a:lnTo>
                  <a:lnTo>
                    <a:pt x="447103" y="936078"/>
                  </a:lnTo>
                  <a:lnTo>
                    <a:pt x="447103" y="896493"/>
                  </a:lnTo>
                  <a:close/>
                </a:path>
                <a:path w="447675" h="1711960">
                  <a:moveTo>
                    <a:pt x="447103" y="505294"/>
                  </a:moveTo>
                  <a:lnTo>
                    <a:pt x="242176" y="505294"/>
                  </a:lnTo>
                  <a:lnTo>
                    <a:pt x="242176" y="39585"/>
                  </a:lnTo>
                  <a:lnTo>
                    <a:pt x="242176" y="0"/>
                  </a:lnTo>
                  <a:lnTo>
                    <a:pt x="202590" y="0"/>
                  </a:lnTo>
                  <a:lnTo>
                    <a:pt x="0" y="0"/>
                  </a:lnTo>
                  <a:lnTo>
                    <a:pt x="0" y="39585"/>
                  </a:lnTo>
                  <a:lnTo>
                    <a:pt x="202590" y="39585"/>
                  </a:lnTo>
                  <a:lnTo>
                    <a:pt x="202590" y="505294"/>
                  </a:lnTo>
                  <a:lnTo>
                    <a:pt x="202590" y="544880"/>
                  </a:lnTo>
                  <a:lnTo>
                    <a:pt x="242176" y="544880"/>
                  </a:lnTo>
                  <a:lnTo>
                    <a:pt x="447103" y="544880"/>
                  </a:lnTo>
                  <a:lnTo>
                    <a:pt x="447103" y="505294"/>
                  </a:lnTo>
                  <a:close/>
                </a:path>
              </a:pathLst>
            </a:custGeom>
            <a:solidFill>
              <a:srgbClr val="C700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46543" y="2368994"/>
              <a:ext cx="245110" cy="1711960"/>
            </a:xfrm>
            <a:custGeom>
              <a:avLst/>
              <a:gdLst/>
              <a:ahLst/>
              <a:cxnLst/>
              <a:rect l="l" t="t" r="r" b="b"/>
              <a:pathLst>
                <a:path w="245109" h="1711960">
                  <a:moveTo>
                    <a:pt x="244513" y="0"/>
                  </a:moveTo>
                  <a:lnTo>
                    <a:pt x="0" y="0"/>
                  </a:lnTo>
                  <a:lnTo>
                    <a:pt x="0" y="20967"/>
                  </a:lnTo>
                  <a:lnTo>
                    <a:pt x="0" y="39585"/>
                  </a:lnTo>
                  <a:lnTo>
                    <a:pt x="0" y="1671891"/>
                  </a:lnTo>
                  <a:lnTo>
                    <a:pt x="0" y="1690522"/>
                  </a:lnTo>
                  <a:lnTo>
                    <a:pt x="0" y="1711477"/>
                  </a:lnTo>
                  <a:lnTo>
                    <a:pt x="244513" y="1711477"/>
                  </a:lnTo>
                  <a:lnTo>
                    <a:pt x="244513" y="1671891"/>
                  </a:lnTo>
                  <a:lnTo>
                    <a:pt x="39585" y="1671891"/>
                  </a:lnTo>
                  <a:lnTo>
                    <a:pt x="39585" y="39585"/>
                  </a:lnTo>
                  <a:lnTo>
                    <a:pt x="244513" y="39585"/>
                  </a:lnTo>
                  <a:lnTo>
                    <a:pt x="244513" y="0"/>
                  </a:lnTo>
                  <a:close/>
                </a:path>
              </a:pathLst>
            </a:custGeom>
            <a:solidFill>
              <a:srgbClr val="009C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072818" y="5000256"/>
              <a:ext cx="2103120" cy="158750"/>
            </a:xfrm>
            <a:custGeom>
              <a:avLst/>
              <a:gdLst/>
              <a:ahLst/>
              <a:cxnLst/>
              <a:rect l="l" t="t" r="r" b="b"/>
              <a:pathLst>
                <a:path w="2103120" h="158750">
                  <a:moveTo>
                    <a:pt x="2102764" y="0"/>
                  </a:moveTo>
                  <a:lnTo>
                    <a:pt x="2063178" y="0"/>
                  </a:lnTo>
                  <a:lnTo>
                    <a:pt x="2063178" y="60540"/>
                  </a:lnTo>
                  <a:lnTo>
                    <a:pt x="1413484" y="60540"/>
                  </a:lnTo>
                  <a:lnTo>
                    <a:pt x="1413484" y="0"/>
                  </a:lnTo>
                  <a:lnTo>
                    <a:pt x="1373898" y="0"/>
                  </a:lnTo>
                  <a:lnTo>
                    <a:pt x="1373898" y="60540"/>
                  </a:lnTo>
                  <a:lnTo>
                    <a:pt x="726541" y="60540"/>
                  </a:lnTo>
                  <a:lnTo>
                    <a:pt x="726541" y="0"/>
                  </a:lnTo>
                  <a:lnTo>
                    <a:pt x="686955" y="0"/>
                  </a:lnTo>
                  <a:lnTo>
                    <a:pt x="686955" y="60540"/>
                  </a:lnTo>
                  <a:lnTo>
                    <a:pt x="39585" y="60540"/>
                  </a:lnTo>
                  <a:lnTo>
                    <a:pt x="39585" y="0"/>
                  </a:lnTo>
                  <a:lnTo>
                    <a:pt x="0" y="0"/>
                  </a:lnTo>
                  <a:lnTo>
                    <a:pt x="0" y="100126"/>
                  </a:lnTo>
                  <a:lnTo>
                    <a:pt x="20955" y="100126"/>
                  </a:lnTo>
                  <a:lnTo>
                    <a:pt x="39585" y="100126"/>
                  </a:lnTo>
                  <a:lnTo>
                    <a:pt x="686955" y="100126"/>
                  </a:lnTo>
                  <a:lnTo>
                    <a:pt x="726541" y="100126"/>
                  </a:lnTo>
                  <a:lnTo>
                    <a:pt x="1010640" y="100126"/>
                  </a:lnTo>
                  <a:lnTo>
                    <a:pt x="1010640" y="158343"/>
                  </a:lnTo>
                  <a:lnTo>
                    <a:pt x="1089812" y="158343"/>
                  </a:lnTo>
                  <a:lnTo>
                    <a:pt x="1089812" y="100126"/>
                  </a:lnTo>
                  <a:lnTo>
                    <a:pt x="1373898" y="100126"/>
                  </a:lnTo>
                  <a:lnTo>
                    <a:pt x="1413484" y="100126"/>
                  </a:lnTo>
                  <a:lnTo>
                    <a:pt x="2063178" y="100126"/>
                  </a:lnTo>
                  <a:lnTo>
                    <a:pt x="2081809" y="100126"/>
                  </a:lnTo>
                  <a:lnTo>
                    <a:pt x="2102764" y="100126"/>
                  </a:lnTo>
                  <a:lnTo>
                    <a:pt x="2102764" y="0"/>
                  </a:lnTo>
                  <a:close/>
                </a:path>
              </a:pathLst>
            </a:custGeom>
            <a:solidFill>
              <a:srgbClr val="2626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91059" y="2913875"/>
              <a:ext cx="2666365" cy="205104"/>
            </a:xfrm>
            <a:custGeom>
              <a:avLst/>
              <a:gdLst/>
              <a:ahLst/>
              <a:cxnLst/>
              <a:rect l="l" t="t" r="r" b="b"/>
              <a:pathLst>
                <a:path w="2666365" h="205105">
                  <a:moveTo>
                    <a:pt x="2666301" y="204911"/>
                  </a:moveTo>
                  <a:lnTo>
                    <a:pt x="0" y="204911"/>
                  </a:lnTo>
                  <a:lnTo>
                    <a:pt x="0" y="0"/>
                  </a:lnTo>
                  <a:lnTo>
                    <a:pt x="2666301" y="0"/>
                  </a:lnTo>
                  <a:lnTo>
                    <a:pt x="2666301" y="204911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072818" y="2913887"/>
              <a:ext cx="2103120" cy="205104"/>
            </a:xfrm>
            <a:custGeom>
              <a:avLst/>
              <a:gdLst/>
              <a:ahLst/>
              <a:cxnLst/>
              <a:rect l="l" t="t" r="r" b="b"/>
              <a:pathLst>
                <a:path w="2103120" h="205105">
                  <a:moveTo>
                    <a:pt x="39585" y="0"/>
                  </a:moveTo>
                  <a:lnTo>
                    <a:pt x="0" y="0"/>
                  </a:lnTo>
                  <a:lnTo>
                    <a:pt x="0" y="204901"/>
                  </a:lnTo>
                  <a:lnTo>
                    <a:pt x="39585" y="204901"/>
                  </a:lnTo>
                  <a:lnTo>
                    <a:pt x="39585" y="0"/>
                  </a:lnTo>
                  <a:close/>
                </a:path>
                <a:path w="2103120" h="205105">
                  <a:moveTo>
                    <a:pt x="726541" y="0"/>
                  </a:moveTo>
                  <a:lnTo>
                    <a:pt x="686955" y="0"/>
                  </a:lnTo>
                  <a:lnTo>
                    <a:pt x="686955" y="204901"/>
                  </a:lnTo>
                  <a:lnTo>
                    <a:pt x="726541" y="204901"/>
                  </a:lnTo>
                  <a:lnTo>
                    <a:pt x="726541" y="0"/>
                  </a:lnTo>
                  <a:close/>
                </a:path>
                <a:path w="2103120" h="205105">
                  <a:moveTo>
                    <a:pt x="1413484" y="0"/>
                  </a:moveTo>
                  <a:lnTo>
                    <a:pt x="1373898" y="0"/>
                  </a:lnTo>
                  <a:lnTo>
                    <a:pt x="1373898" y="204901"/>
                  </a:lnTo>
                  <a:lnTo>
                    <a:pt x="1413484" y="204901"/>
                  </a:lnTo>
                  <a:lnTo>
                    <a:pt x="1413484" y="0"/>
                  </a:lnTo>
                  <a:close/>
                </a:path>
                <a:path w="2103120" h="205105">
                  <a:moveTo>
                    <a:pt x="2102764" y="0"/>
                  </a:moveTo>
                  <a:lnTo>
                    <a:pt x="2063178" y="0"/>
                  </a:lnTo>
                  <a:lnTo>
                    <a:pt x="2063178" y="204901"/>
                  </a:lnTo>
                  <a:lnTo>
                    <a:pt x="2102764" y="204901"/>
                  </a:lnTo>
                  <a:lnTo>
                    <a:pt x="2102764" y="0"/>
                  </a:lnTo>
                  <a:close/>
                </a:path>
              </a:pathLst>
            </a:custGeom>
            <a:solidFill>
              <a:srgbClr val="009C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32010" y="1733307"/>
              <a:ext cx="137390" cy="13738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76692" y="1733307"/>
              <a:ext cx="139718" cy="13738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76692" y="4886151"/>
              <a:ext cx="139718" cy="13971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32010" y="4886152"/>
              <a:ext cx="137390" cy="139712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8310064" y="5538109"/>
            <a:ext cx="16135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Circuit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i="1" spc="30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5663184" y="2353055"/>
            <a:ext cx="1125220" cy="1894839"/>
            <a:chOff x="5663184" y="2353055"/>
            <a:chExt cx="1125220" cy="1894839"/>
          </a:xfrm>
        </p:grpSpPr>
        <p:pic>
          <p:nvPicPr>
            <p:cNvPr id="122" name="object 12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63184" y="2353055"/>
              <a:ext cx="1045463" cy="1894331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96000" y="3553967"/>
              <a:ext cx="691895" cy="693419"/>
            </a:xfrm>
            <a:prstGeom prst="rect">
              <a:avLst/>
            </a:prstGeom>
          </p:spPr>
        </p:pic>
      </p:grpSp>
      <p:sp>
        <p:nvSpPr>
          <p:cNvPr id="124" name="Slide Number Placeholder 1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8756" y="2252562"/>
            <a:ext cx="731710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2729230">
              <a:lnSpc>
                <a:spcPts val="3670"/>
              </a:lnSpc>
              <a:spcBef>
                <a:spcPts val="760"/>
              </a:spcBef>
            </a:pPr>
            <a:r>
              <a:rPr spc="10" dirty="0">
                <a:solidFill>
                  <a:srgbClr val="1A1A1A"/>
                </a:solidFill>
              </a:rPr>
              <a:t>Fault</a:t>
            </a:r>
            <a:r>
              <a:rPr spc="-25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Tolerance</a:t>
            </a:r>
            <a:r>
              <a:rPr spc="-254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with </a:t>
            </a:r>
            <a:r>
              <a:rPr spc="-1250" dirty="0">
                <a:solidFill>
                  <a:srgbClr val="1A1A1A"/>
                </a:solidFill>
              </a:rPr>
              <a:t> </a:t>
            </a:r>
            <a:r>
              <a:rPr spc="10" dirty="0">
                <a:solidFill>
                  <a:srgbClr val="1A1A1A"/>
                </a:solidFill>
              </a:rPr>
              <a:t>Netflix</a:t>
            </a:r>
            <a:r>
              <a:rPr spc="-195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and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659" y="2890328"/>
            <a:ext cx="9518015" cy="16814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00"/>
              </a:spcBef>
            </a:pPr>
            <a:r>
              <a:rPr sz="2500" spc="-35" dirty="0">
                <a:solidFill>
                  <a:srgbClr val="3E3E3E"/>
                </a:solidFill>
                <a:latin typeface="Verdana"/>
                <a:cs typeface="Verdana"/>
              </a:rPr>
              <a:t>Hystrix</a:t>
            </a:r>
            <a:r>
              <a:rPr sz="25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5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5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3E3E3E"/>
                </a:solidFill>
                <a:latin typeface="Verdana"/>
                <a:cs typeface="Verdana"/>
              </a:rPr>
              <a:t>latency</a:t>
            </a:r>
            <a:r>
              <a:rPr sz="25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5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900" spc="5" dirty="0">
                <a:solidFill>
                  <a:srgbClr val="2A9FBC"/>
                </a:solidFill>
                <a:latin typeface="Verdana"/>
                <a:cs typeface="Verdana"/>
              </a:rPr>
              <a:t>fault</a:t>
            </a:r>
            <a:r>
              <a:rPr sz="29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900" spc="10" dirty="0">
                <a:solidFill>
                  <a:srgbClr val="2A9FBC"/>
                </a:solidFill>
                <a:latin typeface="Verdana"/>
                <a:cs typeface="Verdana"/>
              </a:rPr>
              <a:t>tolerance</a:t>
            </a:r>
            <a:r>
              <a:rPr sz="29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3E3E3E"/>
                </a:solidFill>
                <a:latin typeface="Verdana"/>
                <a:cs typeface="Verdana"/>
              </a:rPr>
              <a:t>library</a:t>
            </a:r>
            <a:r>
              <a:rPr sz="25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3E3E3E"/>
                </a:solidFill>
                <a:latin typeface="Verdana"/>
                <a:cs typeface="Verdana"/>
              </a:rPr>
              <a:t>designed</a:t>
            </a:r>
            <a:r>
              <a:rPr sz="25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35" dirty="0">
                <a:solidFill>
                  <a:srgbClr val="3E3E3E"/>
                </a:solidFill>
                <a:latin typeface="Verdana"/>
                <a:cs typeface="Verdana"/>
              </a:rPr>
              <a:t>to </a:t>
            </a:r>
            <a:r>
              <a:rPr sz="2500" spc="-8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3E3E3E"/>
                </a:solidFill>
                <a:latin typeface="Verdana"/>
                <a:cs typeface="Verdana"/>
              </a:rPr>
              <a:t>stop </a:t>
            </a:r>
            <a:r>
              <a:rPr sz="2900" spc="40" dirty="0">
                <a:solidFill>
                  <a:srgbClr val="2A9FBC"/>
                </a:solidFill>
                <a:latin typeface="Verdana"/>
                <a:cs typeface="Verdana"/>
              </a:rPr>
              <a:t>cascading </a:t>
            </a:r>
            <a:r>
              <a:rPr sz="2900" spc="-10" dirty="0">
                <a:solidFill>
                  <a:srgbClr val="2A9FBC"/>
                </a:solidFill>
                <a:latin typeface="Verdana"/>
                <a:cs typeface="Verdana"/>
              </a:rPr>
              <a:t>failure </a:t>
            </a:r>
            <a:r>
              <a:rPr sz="2500" spc="-10" dirty="0">
                <a:solidFill>
                  <a:srgbClr val="3E3E3E"/>
                </a:solidFill>
                <a:latin typeface="Verdana"/>
                <a:cs typeface="Verdana"/>
              </a:rPr>
              <a:t>and </a:t>
            </a:r>
            <a:r>
              <a:rPr sz="2500" spc="-15" dirty="0">
                <a:solidFill>
                  <a:srgbClr val="3E3E3E"/>
                </a:solidFill>
                <a:latin typeface="Verdana"/>
                <a:cs typeface="Verdana"/>
              </a:rPr>
              <a:t>enable </a:t>
            </a:r>
            <a:r>
              <a:rPr sz="2500" spc="-30" dirty="0">
                <a:solidFill>
                  <a:srgbClr val="3E3E3E"/>
                </a:solidFill>
                <a:latin typeface="Verdana"/>
                <a:cs typeface="Verdana"/>
              </a:rPr>
              <a:t>resilience </a:t>
            </a:r>
            <a:r>
              <a:rPr sz="2500" spc="-40" dirty="0">
                <a:solidFill>
                  <a:srgbClr val="3E3E3E"/>
                </a:solidFill>
                <a:latin typeface="Verdana"/>
                <a:cs typeface="Verdana"/>
              </a:rPr>
              <a:t>in </a:t>
            </a:r>
            <a:r>
              <a:rPr sz="2500" spc="5" dirty="0">
                <a:solidFill>
                  <a:srgbClr val="3E3E3E"/>
                </a:solidFill>
                <a:latin typeface="Verdana"/>
                <a:cs typeface="Verdana"/>
              </a:rPr>
              <a:t>complex </a:t>
            </a:r>
            <a:r>
              <a:rPr sz="2500" spc="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3E3E3E"/>
                </a:solidFill>
                <a:latin typeface="Verdana"/>
                <a:cs typeface="Verdana"/>
              </a:rPr>
              <a:t>distributed</a:t>
            </a:r>
            <a:r>
              <a:rPr sz="25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3E3E3E"/>
                </a:solidFill>
                <a:latin typeface="Verdana"/>
                <a:cs typeface="Verdana"/>
              </a:rPr>
              <a:t>systems</a:t>
            </a:r>
            <a:r>
              <a:rPr sz="25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900" spc="5" dirty="0">
                <a:solidFill>
                  <a:srgbClr val="2A9FBC"/>
                </a:solidFill>
                <a:latin typeface="Verdana"/>
                <a:cs typeface="Verdana"/>
              </a:rPr>
              <a:t>where</a:t>
            </a:r>
            <a:r>
              <a:rPr sz="29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2A9FBC"/>
                </a:solidFill>
                <a:latin typeface="Verdana"/>
                <a:cs typeface="Verdana"/>
              </a:rPr>
              <a:t>failure</a:t>
            </a:r>
            <a:r>
              <a:rPr sz="29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A9FBC"/>
                </a:solidFill>
                <a:latin typeface="Verdana"/>
                <a:cs typeface="Verdana"/>
              </a:rPr>
              <a:t>is</a:t>
            </a:r>
            <a:r>
              <a:rPr sz="29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A9FBC"/>
                </a:solidFill>
                <a:latin typeface="Verdana"/>
                <a:cs typeface="Verdana"/>
              </a:rPr>
              <a:t>inevitable</a:t>
            </a:r>
            <a:r>
              <a:rPr sz="2500" spc="-15" dirty="0">
                <a:solidFill>
                  <a:srgbClr val="3E3E3E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1600" i="1" spc="-10" dirty="0">
                <a:solidFill>
                  <a:srgbClr val="3E3E3E"/>
                </a:solidFill>
                <a:latin typeface="Verdana"/>
                <a:cs typeface="Verdana"/>
              </a:rPr>
              <a:t>-Netflix</a:t>
            </a:r>
            <a:r>
              <a:rPr sz="1600" i="1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i="1" spc="-35" dirty="0">
                <a:solidFill>
                  <a:srgbClr val="3E3E3E"/>
                </a:solidFill>
                <a:latin typeface="Verdana"/>
                <a:cs typeface="Verdana"/>
              </a:rPr>
              <a:t>Hystrix</a:t>
            </a:r>
            <a:r>
              <a:rPr sz="1600" i="1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E3E3E"/>
                </a:solidFill>
                <a:latin typeface="Verdana"/>
                <a:cs typeface="Verdana"/>
              </a:rPr>
              <a:t>Project</a:t>
            </a:r>
            <a:r>
              <a:rPr sz="1600" i="1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i="1" spc="10" dirty="0">
                <a:solidFill>
                  <a:srgbClr val="3E3E3E"/>
                </a:solidFill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4045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et</a:t>
            </a:r>
            <a:r>
              <a:rPr sz="4800" spc="-170" dirty="0">
                <a:solidFill>
                  <a:srgbClr val="9BC850"/>
                </a:solidFill>
              </a:rPr>
              <a:t>fli</a:t>
            </a:r>
            <a:r>
              <a:rPr sz="4800" spc="-120" dirty="0">
                <a:solidFill>
                  <a:srgbClr val="9BC850"/>
                </a:solidFill>
              </a:rPr>
              <a:t>x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70" dirty="0">
                <a:solidFill>
                  <a:srgbClr val="9BC850"/>
                </a:solidFill>
              </a:rPr>
              <a:t>H</a:t>
            </a:r>
            <a:r>
              <a:rPr sz="4800" spc="-229" dirty="0">
                <a:solidFill>
                  <a:srgbClr val="9BC850"/>
                </a:solidFill>
              </a:rPr>
              <a:t>y</a:t>
            </a:r>
            <a:r>
              <a:rPr sz="4800" spc="-275" dirty="0">
                <a:solidFill>
                  <a:srgbClr val="9BC850"/>
                </a:solidFill>
              </a:rPr>
              <a:t>s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40" dirty="0">
                <a:solidFill>
                  <a:srgbClr val="9BC850"/>
                </a:solidFill>
              </a:rPr>
              <a:t>r</a:t>
            </a:r>
            <a:r>
              <a:rPr sz="4800" spc="-225" dirty="0">
                <a:solidFill>
                  <a:srgbClr val="9BC850"/>
                </a:solidFill>
              </a:rPr>
              <a:t>ix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810794"/>
            <a:ext cx="6615430" cy="45231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647700" algn="r">
              <a:lnSpc>
                <a:spcPct val="100000"/>
              </a:lnSpc>
              <a:spcBef>
                <a:spcPts val="710"/>
              </a:spcBef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Implements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circuit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breaker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288925" marR="648335" indent="-288925" algn="r">
              <a:lnSpc>
                <a:spcPct val="100000"/>
              </a:lnSpc>
              <a:spcBef>
                <a:spcPts val="615"/>
              </a:spcBef>
              <a:buSzPct val="75000"/>
              <a:buFont typeface="Arial MT"/>
              <a:buChar char="-"/>
              <a:tabLst>
                <a:tab pos="288925" algn="l"/>
                <a:tab pos="289560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Wraps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calls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watches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failures</a:t>
            </a:r>
            <a:endParaRPr sz="2400">
              <a:latin typeface="Verdana"/>
              <a:cs typeface="Verdana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40" dirty="0">
                <a:solidFill>
                  <a:srgbClr val="F05A28"/>
                </a:solidFill>
                <a:latin typeface="Verdana"/>
                <a:cs typeface="Verdana"/>
              </a:rPr>
              <a:t>10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12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r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lli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g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w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100" dirty="0">
                <a:solidFill>
                  <a:srgbClr val="F05A28"/>
                </a:solidFill>
                <a:latin typeface="Verdana"/>
                <a:cs typeface="Verdana"/>
              </a:rPr>
              <a:t>w</a:t>
            </a:r>
            <a:endParaRPr sz="2400">
              <a:latin typeface="Verdana"/>
              <a:cs typeface="Verdana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20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request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volume</a:t>
            </a:r>
            <a:endParaRPr sz="2400">
              <a:latin typeface="Verdana"/>
              <a:cs typeface="Verdana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465" dirty="0">
                <a:solidFill>
                  <a:srgbClr val="F05A28"/>
                </a:solidFill>
                <a:latin typeface="Verdana"/>
                <a:cs typeface="Verdana"/>
              </a:rPr>
              <a:t>&gt;=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r>
              <a:rPr sz="2400" spc="-200" dirty="0">
                <a:solidFill>
                  <a:srgbClr val="F05A28"/>
                </a:solidFill>
                <a:latin typeface="Verdana"/>
                <a:cs typeface="Verdana"/>
              </a:rPr>
              <a:t>0%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Waits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tries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single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request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after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sec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Fallbacks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Protects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being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overloaded</a:t>
            </a:r>
            <a:endParaRPr sz="2400">
              <a:latin typeface="Verdana"/>
              <a:cs typeface="Verdana"/>
            </a:endParaRPr>
          </a:p>
          <a:p>
            <a:pPr marL="541020" marR="90170" indent="-289560">
              <a:lnSpc>
                <a:spcPts val="287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Thread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pools,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semaphores,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cascading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failures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34" y="1744428"/>
            <a:ext cx="3483160" cy="34920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5091" y="519066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-15" dirty="0"/>
              <a:t>Netflix</a:t>
            </a:r>
            <a:r>
              <a:rPr spc="-215" dirty="0"/>
              <a:t> </a:t>
            </a:r>
            <a:r>
              <a:rPr spc="-65" dirty="0"/>
              <a:t>Hystrix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>
                <a:solidFill>
                  <a:srgbClr val="9BC850"/>
                </a:solidFill>
                <a:latin typeface="Courier New"/>
                <a:cs typeface="Courier New"/>
              </a:rPr>
              <a:t>&lt;</a:t>
            </a:r>
            <a:r>
              <a:rPr sz="2200" smtClean="0">
                <a:solidFill>
                  <a:srgbClr val="9BC850"/>
                </a:solidFill>
                <a:latin typeface="Courier New"/>
                <a:cs typeface="Courier New"/>
              </a:rPr>
              <a:t>version&gt;</a:t>
            </a:r>
            <a:r>
              <a:rPr sz="2200" smtClean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974450"/>
            <a:ext cx="483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Failures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distributed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1340211"/>
            <a:ext cx="6180455" cy="43065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Cascading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failures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Circuit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breaker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Netflix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Hystrix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project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585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Courier New"/>
                <a:cs typeface="Courier New"/>
              </a:rPr>
              <a:t>@EnableCircuitBreaker</a:t>
            </a:r>
            <a:endParaRPr sz="2400">
              <a:latin typeface="Courier New"/>
              <a:cs typeface="Courier New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@HystrixCommand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Hystrix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Dashboard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585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Courier New"/>
                <a:cs typeface="Courier New"/>
              </a:rPr>
              <a:t>@EnableHystrixDashboard</a:t>
            </a:r>
            <a:endParaRPr sz="2400">
              <a:latin typeface="Courier New"/>
              <a:cs typeface="Courier New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Courier New"/>
                <a:cs typeface="Courier New"/>
              </a:rPr>
              <a:t>T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urbine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aggregate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Hystrix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streams</a:t>
            </a:r>
            <a:endParaRPr sz="2400">
              <a:latin typeface="Verdana"/>
              <a:cs typeface="Verdana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@EnableTurbine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21208" y="1868423"/>
            <a:ext cx="10963910" cy="4234180"/>
          </a:xfrm>
          <a:custGeom>
            <a:avLst/>
            <a:gdLst/>
            <a:ahLst/>
            <a:cxnLst/>
            <a:rect l="l" t="t" r="r" b="b"/>
            <a:pathLst>
              <a:path w="10963910" h="4234180">
                <a:moveTo>
                  <a:pt x="0" y="0"/>
                </a:moveTo>
                <a:lnTo>
                  <a:pt x="10963656" y="0"/>
                </a:lnTo>
                <a:lnTo>
                  <a:pt x="10963656" y="4233672"/>
                </a:lnTo>
                <a:lnTo>
                  <a:pt x="0" y="42336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5091" y="519066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-15" dirty="0"/>
              <a:t>Netflix</a:t>
            </a:r>
            <a:r>
              <a:rPr spc="-215" dirty="0"/>
              <a:t> </a:t>
            </a:r>
            <a:r>
              <a:rPr spc="-65" dirty="0"/>
              <a:t>Hystrix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166" y="1454218"/>
            <a:ext cx="9972040" cy="3986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spring-cloud-starter-hystrix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1795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org.springframework.boot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spring-boot-actuator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5091" y="519066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-15" dirty="0"/>
              <a:t>Netflix</a:t>
            </a:r>
            <a:r>
              <a:rPr spc="-215" dirty="0"/>
              <a:t> </a:t>
            </a:r>
            <a:r>
              <a:rPr spc="-65" dirty="0"/>
              <a:t>Hystrix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500">
              <a:latin typeface="Courier New"/>
              <a:cs typeface="Courier New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@EnableCircuitBreaker </a:t>
            </a:r>
            <a:r>
              <a:rPr sz="2600" b="1" dirty="0">
                <a:solidFill>
                  <a:srgbClr val="D7601B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50">
              <a:latin typeface="Courier New"/>
              <a:cs typeface="Courier New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7659" y="1405127"/>
            <a:ext cx="11704320" cy="5273040"/>
            <a:chOff x="327659" y="1405127"/>
            <a:chExt cx="11704320" cy="5273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5531" y="6184392"/>
              <a:ext cx="451103" cy="4495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2231" y="1409699"/>
              <a:ext cx="11695430" cy="5264150"/>
            </a:xfrm>
            <a:custGeom>
              <a:avLst/>
              <a:gdLst/>
              <a:ahLst/>
              <a:cxnLst/>
              <a:rect l="l" t="t" r="r" b="b"/>
              <a:pathLst>
                <a:path w="11695430" h="5264150">
                  <a:moveTo>
                    <a:pt x="0" y="0"/>
                  </a:moveTo>
                  <a:lnTo>
                    <a:pt x="11695176" y="0"/>
                  </a:lnTo>
                  <a:lnTo>
                    <a:pt x="11695176" y="5263896"/>
                  </a:lnTo>
                  <a:lnTo>
                    <a:pt x="0" y="52638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05A2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1023" y="329408"/>
            <a:ext cx="922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-5" dirty="0">
                <a:latin typeface="Courier New"/>
                <a:cs typeface="Courier New"/>
              </a:rPr>
              <a:t>@HystrixCommand</a:t>
            </a:r>
            <a:r>
              <a:rPr spc="25" dirty="0">
                <a:latin typeface="Courier New"/>
                <a:cs typeface="Courier New"/>
              </a:rPr>
              <a:t> </a:t>
            </a:r>
            <a:r>
              <a:rPr spc="20" dirty="0"/>
              <a:t>Annotation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5653" y="1030639"/>
            <a:ext cx="9991090" cy="536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Service.java</a:t>
            </a:r>
            <a:endParaRPr sz="200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  <a:spcBef>
                <a:spcPts val="2165"/>
              </a:spcBef>
            </a:pPr>
            <a:r>
              <a:rPr sz="3900" spc="-7" baseline="1068" dirty="0">
                <a:solidFill>
                  <a:srgbClr val="D7601B"/>
                </a:solidFill>
                <a:latin typeface="Courier New"/>
                <a:cs typeface="Courier New"/>
              </a:rPr>
              <a:t>@</a:t>
            </a:r>
            <a:r>
              <a:rPr sz="3900" spc="-112" baseline="1068" dirty="0">
                <a:solidFill>
                  <a:srgbClr val="D7601B"/>
                </a:solidFill>
                <a:latin typeface="Courier New"/>
                <a:cs typeface="Courier New"/>
              </a:rPr>
              <a:t>S</a:t>
            </a:r>
            <a:r>
              <a:rPr sz="2600" spc="-1500" dirty="0">
                <a:solidFill>
                  <a:srgbClr val="D7601B"/>
                </a:solidFill>
                <a:latin typeface="Courier New"/>
                <a:cs typeface="Courier New"/>
              </a:rPr>
              <a:t>o</a:t>
            </a:r>
            <a:r>
              <a:rPr sz="3900" spc="-112" baseline="1068" dirty="0">
                <a:solidFill>
                  <a:srgbClr val="D7601B"/>
                </a:solidFill>
                <a:latin typeface="Courier New"/>
                <a:cs typeface="Courier New"/>
              </a:rPr>
              <a:t>e</a:t>
            </a:r>
            <a:r>
              <a:rPr sz="2600" spc="-1500" dirty="0">
                <a:solidFill>
                  <a:srgbClr val="D7601B"/>
                </a:solidFill>
                <a:latin typeface="Courier New"/>
                <a:cs typeface="Courier New"/>
              </a:rPr>
              <a:t>m</a:t>
            </a:r>
            <a:r>
              <a:rPr sz="3900" spc="-112" baseline="1068" dirty="0">
                <a:solidFill>
                  <a:srgbClr val="D7601B"/>
                </a:solidFill>
                <a:latin typeface="Courier New"/>
                <a:cs typeface="Courier New"/>
              </a:rPr>
              <a:t>r</a:t>
            </a:r>
            <a:r>
              <a:rPr sz="2600" spc="-1500" dirty="0">
                <a:solidFill>
                  <a:srgbClr val="D7601B"/>
                </a:solidFill>
                <a:latin typeface="Courier New"/>
                <a:cs typeface="Courier New"/>
              </a:rPr>
              <a:t>p</a:t>
            </a:r>
            <a:r>
              <a:rPr sz="3900" spc="-112" baseline="1068" dirty="0">
                <a:solidFill>
                  <a:srgbClr val="D7601B"/>
                </a:solidFill>
                <a:latin typeface="Courier New"/>
                <a:cs typeface="Courier New"/>
              </a:rPr>
              <a:t>v</a:t>
            </a:r>
            <a:r>
              <a:rPr sz="2600" spc="-1500" dirty="0">
                <a:solidFill>
                  <a:srgbClr val="D7601B"/>
                </a:solidFill>
                <a:latin typeface="Courier New"/>
                <a:cs typeface="Courier New"/>
              </a:rPr>
              <a:t>o</a:t>
            </a:r>
            <a:r>
              <a:rPr sz="3900" spc="-112" baseline="1068" dirty="0">
                <a:solidFill>
                  <a:srgbClr val="D7601B"/>
                </a:solidFill>
                <a:latin typeface="Courier New"/>
                <a:cs typeface="Courier New"/>
              </a:rPr>
              <a:t>i</a:t>
            </a:r>
            <a:r>
              <a:rPr sz="2600" spc="-1500" dirty="0">
                <a:solidFill>
                  <a:srgbClr val="D7601B"/>
                </a:solidFill>
                <a:latin typeface="Courier New"/>
                <a:cs typeface="Courier New"/>
              </a:rPr>
              <a:t>n</a:t>
            </a:r>
            <a:r>
              <a:rPr sz="3900" spc="-7" baseline="1068" dirty="0">
                <a:solidFill>
                  <a:srgbClr val="D7601B"/>
                </a:solidFill>
                <a:latin typeface="Courier New"/>
                <a:cs typeface="Courier New"/>
              </a:rPr>
              <a:t>c</a:t>
            </a:r>
            <a:r>
              <a:rPr sz="3900" baseline="1068" dirty="0">
                <a:solidFill>
                  <a:srgbClr val="D7601B"/>
                </a:solidFill>
                <a:latin typeface="Courier New"/>
                <a:cs typeface="Courier New"/>
              </a:rPr>
              <a:t>e</a:t>
            </a:r>
            <a:r>
              <a:rPr sz="3900" spc="-112" baseline="1068" dirty="0">
                <a:solidFill>
                  <a:srgbClr val="D7601B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t</a:t>
            </a:r>
            <a:endParaRPr sz="26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</a:t>
            </a:r>
            <a:r>
              <a:rPr sz="2600" spc="-1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class</a:t>
            </a:r>
            <a:r>
              <a:rPr sz="2600" spc="1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Service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Courier New"/>
              <a:cs typeface="Courier New"/>
            </a:endParaRPr>
          </a:p>
          <a:p>
            <a:pPr marL="1029335">
              <a:lnSpc>
                <a:spcPct val="100000"/>
              </a:lnSpc>
            </a:pPr>
            <a:r>
              <a:rPr sz="2400" spc="-10" dirty="0">
                <a:solidFill>
                  <a:srgbClr val="D7601B"/>
                </a:solidFill>
                <a:latin typeface="Courier New"/>
                <a:cs typeface="Courier New"/>
              </a:rPr>
              <a:t>@HystrixCommand</a:t>
            </a:r>
            <a:r>
              <a:rPr sz="3600" spc="-15" baseline="2314" dirty="0">
                <a:solidFill>
                  <a:srgbClr val="D7601B"/>
                </a:solidFill>
                <a:latin typeface="Courier New"/>
                <a:cs typeface="Courier New"/>
              </a:rPr>
              <a:t>(</a:t>
            </a:r>
            <a:r>
              <a:rPr sz="3600" spc="-15" baseline="2314" dirty="0">
                <a:solidFill>
                  <a:srgbClr val="799EBF"/>
                </a:solidFill>
                <a:latin typeface="Courier New"/>
                <a:cs typeface="Courier New"/>
              </a:rPr>
              <a:t>fallbackMethod</a:t>
            </a:r>
            <a:r>
              <a:rPr sz="3600" spc="-52" baseline="2314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3600" baseline="2314" dirty="0">
                <a:solidFill>
                  <a:srgbClr val="C39900"/>
                </a:solidFill>
                <a:latin typeface="Courier New"/>
                <a:cs typeface="Courier New"/>
              </a:rPr>
              <a:t>=</a:t>
            </a:r>
            <a:r>
              <a:rPr sz="3600" spc="-15" baseline="23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3600" spc="-7" baseline="2314" dirty="0">
                <a:solidFill>
                  <a:srgbClr val="2FAFA9"/>
                </a:solidFill>
                <a:latin typeface="Courier New"/>
                <a:cs typeface="Courier New"/>
              </a:rPr>
              <a:t>"somethingElse"</a:t>
            </a:r>
            <a:r>
              <a:rPr sz="3600" spc="-7" baseline="2314" dirty="0">
                <a:solidFill>
                  <a:srgbClr val="D7601B"/>
                </a:solidFill>
                <a:latin typeface="Courier New"/>
                <a:cs typeface="Courier New"/>
              </a:rPr>
              <a:t>)</a:t>
            </a:r>
            <a:endParaRPr sz="3600" baseline="2314">
              <a:latin typeface="Courier New"/>
              <a:cs typeface="Courier New"/>
            </a:endParaRPr>
          </a:p>
          <a:p>
            <a:pPr marL="1029335">
              <a:lnSpc>
                <a:spcPct val="100000"/>
              </a:lnSpc>
              <a:spcBef>
                <a:spcPts val="40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doSomething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600" spc="30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1821814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...</a:t>
            </a:r>
            <a:endParaRPr sz="2600">
              <a:latin typeface="Courier New"/>
              <a:cs typeface="Courier New"/>
            </a:endParaRPr>
          </a:p>
          <a:p>
            <a:pPr marL="102933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50">
              <a:latin typeface="Courier New"/>
              <a:cs typeface="Courier New"/>
            </a:endParaRPr>
          </a:p>
          <a:p>
            <a:pPr marL="1029335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void</a:t>
            </a:r>
            <a:r>
              <a:rPr sz="260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somethingElse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600" spc="30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1821814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...</a:t>
            </a:r>
            <a:endParaRPr sz="2600">
              <a:latin typeface="Courier New"/>
              <a:cs typeface="Courier New"/>
            </a:endParaRPr>
          </a:p>
          <a:p>
            <a:pPr marL="102933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276883"/>
            <a:ext cx="494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</a:rPr>
              <a:t>Be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careful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Hystrix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timeouts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718844"/>
            <a:ext cx="632777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855344" indent="-289560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Ensure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timeouts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encompass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caller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timeouts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plus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any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retries</a:t>
            </a:r>
            <a:endParaRPr sz="24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480" dirty="0">
                <a:solidFill>
                  <a:srgbClr val="F05A28"/>
                </a:solidFill>
                <a:latin typeface="Verdana"/>
                <a:cs typeface="Verdana"/>
              </a:rPr>
              <a:t>: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000</a:t>
            </a:r>
            <a:r>
              <a:rPr sz="2400" spc="170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302260" marR="5080" indent="-289560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hystrix.command.default.execution.isolation. </a:t>
            </a:r>
            <a:r>
              <a:rPr sz="1800" spc="-107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thread.timeoutInMilliseconds=&lt;timeout_ms&gt;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2164079"/>
            <a:ext cx="2193035" cy="2516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</a:t>
            </a:r>
            <a:r>
              <a:rPr spc="-10" dirty="0"/>
              <a:t>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811" y="2931266"/>
            <a:ext cx="615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@EnableCircuitBreaker</a:t>
            </a:r>
            <a:r>
              <a:rPr sz="2400" spc="-2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@HystrixCommand</a:t>
            </a:r>
            <a:r>
              <a:rPr sz="2400" spc="-7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annotations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7697" y="2252562"/>
            <a:ext cx="817816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79930" marR="5080" indent="-1967864">
              <a:lnSpc>
                <a:spcPts val="3670"/>
              </a:lnSpc>
              <a:spcBef>
                <a:spcPts val="760"/>
              </a:spcBef>
            </a:pPr>
            <a:r>
              <a:rPr spc="20" dirty="0">
                <a:solidFill>
                  <a:srgbClr val="1A1A1A"/>
                </a:solidFill>
              </a:rPr>
              <a:t>Monitor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10" dirty="0">
                <a:solidFill>
                  <a:srgbClr val="1A1A1A"/>
                </a:solidFill>
              </a:rPr>
              <a:t>Metrics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55" dirty="0">
                <a:solidFill>
                  <a:srgbClr val="1A1A1A"/>
                </a:solidFill>
              </a:rPr>
              <a:t>in</a:t>
            </a:r>
            <a:r>
              <a:rPr spc="-195" dirty="0">
                <a:solidFill>
                  <a:srgbClr val="1A1A1A"/>
                </a:solidFill>
              </a:rPr>
              <a:t> </a:t>
            </a:r>
            <a:r>
              <a:rPr spc="-20" dirty="0">
                <a:solidFill>
                  <a:srgbClr val="1A1A1A"/>
                </a:solidFill>
              </a:rPr>
              <a:t>Real</a:t>
            </a:r>
            <a:r>
              <a:rPr spc="-215" dirty="0">
                <a:solidFill>
                  <a:srgbClr val="1A1A1A"/>
                </a:solidFill>
              </a:rPr>
              <a:t> </a:t>
            </a:r>
            <a:r>
              <a:rPr spc="-40" dirty="0">
                <a:solidFill>
                  <a:srgbClr val="1A1A1A"/>
                </a:solidFill>
              </a:rPr>
              <a:t>Time </a:t>
            </a:r>
            <a:r>
              <a:rPr spc="-1250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with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the</a:t>
            </a:r>
            <a:r>
              <a:rPr spc="-22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6745" y="4035465"/>
            <a:ext cx="558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/>
              <a:t>What</a:t>
            </a:r>
            <a:r>
              <a:rPr sz="2800" spc="-155" dirty="0"/>
              <a:t> </a:t>
            </a:r>
            <a:r>
              <a:rPr sz="2800" spc="-245" dirty="0"/>
              <a:t>Is</a:t>
            </a:r>
            <a:r>
              <a:rPr sz="2800" spc="-155" dirty="0"/>
              <a:t> </a:t>
            </a:r>
            <a:r>
              <a:rPr sz="2800" spc="-30" dirty="0"/>
              <a:t>the</a:t>
            </a:r>
            <a:r>
              <a:rPr sz="2800" spc="-155" dirty="0"/>
              <a:t> </a:t>
            </a:r>
            <a:r>
              <a:rPr sz="2800" spc="-40" dirty="0"/>
              <a:t>Hystrix</a:t>
            </a:r>
            <a:r>
              <a:rPr sz="2800" spc="-155" dirty="0"/>
              <a:t> </a:t>
            </a:r>
            <a:r>
              <a:rPr sz="2800" spc="-10" dirty="0"/>
              <a:t>Dashboard?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0852" y="2011679"/>
            <a:ext cx="3130295" cy="18592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9603" y="1202465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Tracks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metrics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such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as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32443" y="1570359"/>
            <a:ext cx="3630295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2605" marR="5080" indent="262890" algn="r">
              <a:lnSpc>
                <a:spcPct val="125000"/>
              </a:lnSpc>
              <a:spcBef>
                <a:spcPts val="100"/>
              </a:spcBef>
            </a:pP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Circuit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state </a:t>
            </a:r>
            <a:r>
              <a:rPr sz="2000" spc="-6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05A28"/>
                </a:solidFill>
                <a:latin typeface="Verdana"/>
                <a:cs typeface="Verdana"/>
              </a:rPr>
              <a:t>Erro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0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05A28"/>
                </a:solidFill>
                <a:latin typeface="Verdana"/>
                <a:cs typeface="Verdana"/>
              </a:rPr>
              <a:t>rate  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Traffic</a:t>
            </a:r>
            <a:r>
              <a:rPr sz="2000" spc="-1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volume</a:t>
            </a:r>
            <a:endParaRPr sz="2000">
              <a:latin typeface="Verdana"/>
              <a:cs typeface="Verdana"/>
            </a:endParaRPr>
          </a:p>
          <a:p>
            <a:pPr marL="1310640" marR="20320" indent="-207645" algn="r">
              <a:lnSpc>
                <a:spcPct val="125000"/>
              </a:lnSpc>
            </a:pP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Successful</a:t>
            </a:r>
            <a:r>
              <a:rPr sz="20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requests </a:t>
            </a:r>
            <a:r>
              <a:rPr sz="2000" spc="-6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Rejected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requests</a:t>
            </a:r>
            <a:endParaRPr sz="2000">
              <a:latin typeface="Verdana"/>
              <a:cs typeface="Verdana"/>
            </a:endParaRPr>
          </a:p>
          <a:p>
            <a:pPr marL="1115695" marR="24765" indent="1293495" algn="r">
              <a:lnSpc>
                <a:spcPct val="125000"/>
              </a:lnSpc>
            </a:pP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Timeouts </a:t>
            </a:r>
            <a:r>
              <a:rPr sz="2000" spc="-6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Latency</a:t>
            </a:r>
            <a:r>
              <a:rPr sz="20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percentiles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Monitor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protected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calls</a:t>
            </a:r>
            <a:endParaRPr sz="2400">
              <a:latin typeface="Verdana"/>
              <a:cs typeface="Verdana"/>
            </a:endParaRPr>
          </a:p>
          <a:p>
            <a:pPr marL="687705">
              <a:lnSpc>
                <a:spcPct val="100000"/>
              </a:lnSpc>
              <a:spcBef>
                <a:spcPts val="620"/>
              </a:spcBef>
            </a:pP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</a:rPr>
              <a:t>Single</a:t>
            </a:r>
            <a:r>
              <a:rPr sz="20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r>
              <a:rPr sz="20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0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cluster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8889" y="1184346"/>
            <a:ext cx="5081214" cy="44849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7281" y="1945805"/>
            <a:ext cx="10189845" cy="3712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5994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5994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60020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05" dirty="0"/>
              <a:t> </a:t>
            </a:r>
            <a:r>
              <a:rPr spc="-15" dirty="0"/>
              <a:t>Netflix</a:t>
            </a:r>
            <a:r>
              <a:rPr spc="-225" dirty="0"/>
              <a:t> </a:t>
            </a:r>
            <a:r>
              <a:rPr spc="-65" dirty="0"/>
              <a:t>Hystrix</a:t>
            </a:r>
            <a:r>
              <a:rPr spc="-220" dirty="0"/>
              <a:t> </a:t>
            </a:r>
            <a:r>
              <a:rPr spc="-15" dirty="0"/>
              <a:t>Dashboard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886" y="1421884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0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spring-cloud-starter-hystrix-dashboard</a:t>
            </a: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0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44145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05" dirty="0"/>
              <a:t> </a:t>
            </a:r>
            <a:r>
              <a:rPr spc="-15" dirty="0"/>
              <a:t>Netflix</a:t>
            </a:r>
            <a:r>
              <a:rPr spc="-225" dirty="0"/>
              <a:t> </a:t>
            </a:r>
            <a:r>
              <a:rPr spc="-65" dirty="0"/>
              <a:t>Hystrix</a:t>
            </a:r>
            <a:r>
              <a:rPr spc="-220" dirty="0"/>
              <a:t> </a:t>
            </a:r>
            <a:r>
              <a:rPr spc="-15" dirty="0"/>
              <a:t>Dashboard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1611" y="2349690"/>
            <a:ext cx="856805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715" indent="950594">
              <a:lnSpc>
                <a:spcPts val="4900"/>
              </a:lnSpc>
              <a:spcBef>
                <a:spcPts val="980"/>
              </a:spcBef>
            </a:pPr>
            <a:r>
              <a:rPr sz="4800" spc="-430" dirty="0"/>
              <a:t>I</a:t>
            </a:r>
            <a:r>
              <a:rPr sz="4800" spc="-484" dirty="0"/>
              <a:t>n</a:t>
            </a:r>
            <a:r>
              <a:rPr sz="4800" spc="-490" dirty="0"/>
              <a:t> </a:t>
            </a:r>
            <a:r>
              <a:rPr sz="4800" spc="-130" dirty="0"/>
              <a:t>a</a:t>
            </a:r>
            <a:r>
              <a:rPr sz="4800" spc="-490" dirty="0"/>
              <a:t> </a:t>
            </a:r>
            <a:r>
              <a:rPr sz="4800" spc="-175" dirty="0"/>
              <a:t>Di</a:t>
            </a:r>
            <a:r>
              <a:rPr sz="4800" spc="-220" dirty="0"/>
              <a:t>s</a:t>
            </a:r>
            <a:r>
              <a:rPr sz="4800" spc="-85" dirty="0"/>
              <a:t>t</a:t>
            </a:r>
            <a:r>
              <a:rPr sz="4800" spc="-240" dirty="0"/>
              <a:t>r</a:t>
            </a:r>
            <a:r>
              <a:rPr sz="4800" spc="-125" dirty="0"/>
              <a:t>ib</a:t>
            </a:r>
            <a:r>
              <a:rPr sz="4800" spc="-135" dirty="0"/>
              <a:t>u</a:t>
            </a:r>
            <a:r>
              <a:rPr sz="4800" spc="-155" dirty="0"/>
              <a:t>t</a:t>
            </a:r>
            <a:r>
              <a:rPr sz="4800" spc="-175" dirty="0"/>
              <a:t>e</a:t>
            </a:r>
            <a:r>
              <a:rPr sz="4800" spc="175" dirty="0"/>
              <a:t>d</a:t>
            </a:r>
            <a:r>
              <a:rPr sz="4800" spc="-515" dirty="0"/>
              <a:t> </a:t>
            </a:r>
            <a:r>
              <a:rPr sz="4800" spc="-390" dirty="0"/>
              <a:t>S</a:t>
            </a:r>
            <a:r>
              <a:rPr sz="4800" spc="-229" dirty="0"/>
              <a:t>y</a:t>
            </a:r>
            <a:r>
              <a:rPr sz="4800" spc="-275" dirty="0"/>
              <a:t>s</a:t>
            </a:r>
            <a:r>
              <a:rPr sz="4800" spc="-155" dirty="0"/>
              <a:t>t</a:t>
            </a:r>
            <a:r>
              <a:rPr sz="4800" spc="-170" dirty="0"/>
              <a:t>em  </a:t>
            </a:r>
            <a:r>
              <a:rPr sz="4800" spc="45" dirty="0"/>
              <a:t>o</a:t>
            </a:r>
            <a:r>
              <a:rPr sz="4800" spc="-215" dirty="0"/>
              <a:t>n</a:t>
            </a:r>
            <a:r>
              <a:rPr sz="4800" spc="-60" dirty="0"/>
              <a:t>e</a:t>
            </a:r>
            <a:r>
              <a:rPr sz="4800" spc="-490" dirty="0"/>
              <a:t> </a:t>
            </a:r>
            <a:r>
              <a:rPr sz="4800" spc="-85" dirty="0"/>
              <a:t>t</a:t>
            </a:r>
            <a:r>
              <a:rPr sz="4800" spc="-215" dirty="0"/>
              <a:t>h</a:t>
            </a:r>
            <a:r>
              <a:rPr sz="4800" spc="-180" dirty="0"/>
              <a:t>i</a:t>
            </a:r>
            <a:r>
              <a:rPr sz="4800" spc="-270" dirty="0"/>
              <a:t>n</a:t>
            </a:r>
            <a:r>
              <a:rPr sz="4800" spc="175" dirty="0"/>
              <a:t>g</a:t>
            </a:r>
            <a:r>
              <a:rPr sz="4800" spc="-50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75" dirty="0"/>
              <a:t> </a:t>
            </a:r>
            <a:r>
              <a:rPr sz="4800" spc="-90" dirty="0"/>
              <a:t>abso</a:t>
            </a:r>
            <a:r>
              <a:rPr sz="4800" spc="-220" dirty="0"/>
              <a:t>lu</a:t>
            </a:r>
            <a:r>
              <a:rPr sz="4800" spc="-155" dirty="0"/>
              <a:t>t</a:t>
            </a:r>
            <a:r>
              <a:rPr sz="4800" spc="-180" dirty="0"/>
              <a:t>e</a:t>
            </a:r>
            <a:r>
              <a:rPr sz="4800" spc="-240" dirty="0"/>
              <a:t>l</a:t>
            </a:r>
            <a:r>
              <a:rPr sz="4800" spc="-20" dirty="0"/>
              <a:t>y</a:t>
            </a:r>
            <a:r>
              <a:rPr sz="4800" spc="-505" dirty="0"/>
              <a:t> </a:t>
            </a:r>
            <a:r>
              <a:rPr sz="4800" spc="55" dirty="0"/>
              <a:t>c</a:t>
            </a:r>
            <a:r>
              <a:rPr sz="4800" spc="-204" dirty="0"/>
              <a:t>er</a:t>
            </a:r>
            <a:r>
              <a:rPr sz="4800" spc="-85" dirty="0"/>
              <a:t>t</a:t>
            </a:r>
            <a:r>
              <a:rPr sz="4800" spc="-225" dirty="0"/>
              <a:t>ain</a:t>
            </a:r>
            <a:endParaRPr sz="4800"/>
          </a:p>
          <a:p>
            <a:pPr marL="4082415">
              <a:lnSpc>
                <a:spcPts val="4870"/>
              </a:lnSpc>
            </a:pPr>
            <a:r>
              <a:rPr sz="4800" spc="-665" dirty="0"/>
              <a:t>…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60020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05" dirty="0"/>
              <a:t> </a:t>
            </a:r>
            <a:r>
              <a:rPr spc="-15" dirty="0"/>
              <a:t>Netflix</a:t>
            </a:r>
            <a:r>
              <a:rPr spc="-225" dirty="0"/>
              <a:t> </a:t>
            </a:r>
            <a:r>
              <a:rPr spc="-65" dirty="0"/>
              <a:t>Hystrix</a:t>
            </a:r>
            <a:r>
              <a:rPr spc="-220" dirty="0"/>
              <a:t> </a:t>
            </a:r>
            <a:r>
              <a:rPr spc="-15" dirty="0"/>
              <a:t>Dashboard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981200"/>
            <a:ext cx="11634470" cy="4124325"/>
          </a:xfrm>
          <a:custGeom>
            <a:avLst/>
            <a:gdLst/>
            <a:ahLst/>
            <a:cxnLst/>
            <a:rect l="l" t="t" r="r" b="b"/>
            <a:pathLst>
              <a:path w="11634470" h="4124325">
                <a:moveTo>
                  <a:pt x="0" y="0"/>
                </a:moveTo>
                <a:lnTo>
                  <a:pt x="11634216" y="0"/>
                </a:lnTo>
                <a:lnTo>
                  <a:pt x="11634216" y="4123944"/>
                </a:lnTo>
                <a:lnTo>
                  <a:pt x="0" y="41239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601374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500">
              <a:latin typeface="Courier New"/>
              <a:cs typeface="Courier New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@EnableHystrixDashboard </a:t>
            </a:r>
            <a:r>
              <a:rPr sz="2600" b="1" dirty="0">
                <a:solidFill>
                  <a:srgbClr val="D7601B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50">
              <a:latin typeface="Courier New"/>
              <a:cs typeface="Courier New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3" y="2675259"/>
            <a:ext cx="3876675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33020" algn="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Understanding</a:t>
            </a:r>
            <a:r>
              <a:rPr sz="20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0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dashboard</a:t>
            </a:r>
            <a:endParaRPr sz="2000">
              <a:latin typeface="Verdana"/>
              <a:cs typeface="Verdana"/>
            </a:endParaRPr>
          </a:p>
          <a:p>
            <a:pPr marL="1211580" marR="5080" indent="149225" algn="r">
              <a:lnSpc>
                <a:spcPct val="100000"/>
              </a:lnSpc>
              <a:spcBef>
                <a:spcPts val="600"/>
              </a:spcBef>
            </a:pPr>
            <a:r>
              <a:rPr sz="2000" spc="-120" dirty="0">
                <a:solidFill>
                  <a:srgbClr val="F05A28"/>
                </a:solidFill>
                <a:latin typeface="Verdana"/>
                <a:cs typeface="Verdana"/>
              </a:rPr>
              <a:t>It</a:t>
            </a:r>
            <a:r>
              <a:rPr sz="2000" spc="-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/>
                <a:cs typeface="Verdana"/>
              </a:rPr>
              <a:t>contains</a:t>
            </a:r>
            <a:r>
              <a:rPr sz="2000" spc="-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05A28"/>
                </a:solidFill>
                <a:latin typeface="Verdana"/>
                <a:cs typeface="Verdana"/>
              </a:rPr>
              <a:t>LOT</a:t>
            </a:r>
            <a:r>
              <a:rPr sz="2000" spc="-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05A28"/>
                </a:solidFill>
                <a:latin typeface="Verdana"/>
                <a:cs typeface="Verdana"/>
              </a:rPr>
              <a:t>of 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information 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in </a:t>
            </a:r>
            <a:r>
              <a:rPr sz="2000" spc="-4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little </a:t>
            </a:r>
            <a:r>
              <a:rPr sz="2000" spc="-6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amount</a:t>
            </a:r>
            <a:r>
              <a:rPr sz="20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space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8889" y="1184346"/>
            <a:ext cx="5081214" cy="44849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727" y="519066"/>
            <a:ext cx="811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Read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83102" y="1848611"/>
            <a:ext cx="5784215" cy="3485515"/>
            <a:chOff x="3483102" y="1848611"/>
            <a:chExt cx="5784215" cy="3485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023" y="1921026"/>
              <a:ext cx="4262656" cy="2997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19500" y="1853183"/>
              <a:ext cx="5023485" cy="3180715"/>
            </a:xfrm>
            <a:custGeom>
              <a:avLst/>
              <a:gdLst/>
              <a:ahLst/>
              <a:cxnLst/>
              <a:rect l="l" t="t" r="r" b="b"/>
              <a:pathLst>
                <a:path w="5023484" h="3180715">
                  <a:moveTo>
                    <a:pt x="0" y="0"/>
                  </a:moveTo>
                  <a:lnTo>
                    <a:pt x="5023104" y="0"/>
                  </a:lnTo>
                  <a:lnTo>
                    <a:pt x="5023104" y="3180588"/>
                  </a:lnTo>
                  <a:lnTo>
                    <a:pt x="0" y="31805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3102" y="2401061"/>
              <a:ext cx="700405" cy="0"/>
            </a:xfrm>
            <a:custGeom>
              <a:avLst/>
              <a:gdLst/>
              <a:ahLst/>
              <a:cxnLst/>
              <a:rect l="l" t="t" r="r" b="b"/>
              <a:pathLst>
                <a:path w="700404">
                  <a:moveTo>
                    <a:pt x="0" y="0"/>
                  </a:moveTo>
                  <a:lnTo>
                    <a:pt x="700074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64135" y="234390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59366" y="2366009"/>
              <a:ext cx="588010" cy="1905"/>
            </a:xfrm>
            <a:custGeom>
              <a:avLst/>
              <a:gdLst/>
              <a:ahLst/>
              <a:cxnLst/>
              <a:rect l="l" t="t" r="r" b="b"/>
              <a:pathLst>
                <a:path w="588009" h="1905">
                  <a:moveTo>
                    <a:pt x="587997" y="0"/>
                  </a:moveTo>
                  <a:lnTo>
                    <a:pt x="0" y="1460"/>
                  </a:lnTo>
                </a:path>
              </a:pathLst>
            </a:custGeom>
            <a:ln w="38099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64112" y="2310265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160" y="0"/>
                  </a:moveTo>
                  <a:lnTo>
                    <a:pt x="0" y="57442"/>
                  </a:lnTo>
                  <a:lnTo>
                    <a:pt x="114452" y="114300"/>
                  </a:lnTo>
                  <a:lnTo>
                    <a:pt x="11416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3102" y="2990850"/>
              <a:ext cx="842644" cy="0"/>
            </a:xfrm>
            <a:custGeom>
              <a:avLst/>
              <a:gdLst/>
              <a:ahLst/>
              <a:cxnLst/>
              <a:rect l="l" t="t" r="r" b="b"/>
              <a:pathLst>
                <a:path w="842645">
                  <a:moveTo>
                    <a:pt x="0" y="0"/>
                  </a:moveTo>
                  <a:lnTo>
                    <a:pt x="842149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6201" y="293369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53267" y="3443477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09">
                  <a:moveTo>
                    <a:pt x="60069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58018" y="33863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53274" y="4122125"/>
              <a:ext cx="594995" cy="3175"/>
            </a:xfrm>
            <a:custGeom>
              <a:avLst/>
              <a:gdLst/>
              <a:ahLst/>
              <a:cxnLst/>
              <a:rect l="l" t="t" r="r" b="b"/>
              <a:pathLst>
                <a:path w="594995" h="3175">
                  <a:moveTo>
                    <a:pt x="594410" y="292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58017" y="4065074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592" y="0"/>
                  </a:moveTo>
                  <a:lnTo>
                    <a:pt x="0" y="56578"/>
                  </a:lnTo>
                  <a:lnTo>
                    <a:pt x="114020" y="114299"/>
                  </a:lnTo>
                  <a:lnTo>
                    <a:pt x="1145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6160" y="3304617"/>
              <a:ext cx="184785" cy="622300"/>
            </a:xfrm>
            <a:custGeom>
              <a:avLst/>
              <a:gdLst/>
              <a:ahLst/>
              <a:cxnLst/>
              <a:rect l="l" t="t" r="r" b="b"/>
              <a:pathLst>
                <a:path w="184785" h="622300">
                  <a:moveTo>
                    <a:pt x="184594" y="622109"/>
                  </a:moveTo>
                  <a:lnTo>
                    <a:pt x="184594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31236" y="3246098"/>
              <a:ext cx="118745" cy="114300"/>
            </a:xfrm>
            <a:custGeom>
              <a:avLst/>
              <a:gdLst/>
              <a:ahLst/>
              <a:cxnLst/>
              <a:rect l="l" t="t" r="r" b="b"/>
              <a:pathLst>
                <a:path w="118745" h="114300">
                  <a:moveTo>
                    <a:pt x="109232" y="0"/>
                  </a:moveTo>
                  <a:lnTo>
                    <a:pt x="0" y="66319"/>
                  </a:lnTo>
                  <a:lnTo>
                    <a:pt x="118592" y="113919"/>
                  </a:lnTo>
                  <a:lnTo>
                    <a:pt x="1092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89798" y="5052057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4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2654" y="495680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59366" y="2067305"/>
              <a:ext cx="588010" cy="1905"/>
            </a:xfrm>
            <a:custGeom>
              <a:avLst/>
              <a:gdLst/>
              <a:ahLst/>
              <a:cxnLst/>
              <a:rect l="l" t="t" r="r" b="b"/>
              <a:pathLst>
                <a:path w="588009" h="1905">
                  <a:moveTo>
                    <a:pt x="587997" y="0"/>
                  </a:moveTo>
                  <a:lnTo>
                    <a:pt x="0" y="1460"/>
                  </a:lnTo>
                </a:path>
              </a:pathLst>
            </a:custGeom>
            <a:ln w="38099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64112" y="2011561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160" y="0"/>
                  </a:moveTo>
                  <a:lnTo>
                    <a:pt x="0" y="57442"/>
                  </a:lnTo>
                  <a:lnTo>
                    <a:pt x="114452" y="114300"/>
                  </a:lnTo>
                  <a:lnTo>
                    <a:pt x="11416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83102" y="392658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4">
                  <a:moveTo>
                    <a:pt x="0" y="0"/>
                  </a:moveTo>
                  <a:lnTo>
                    <a:pt x="2827515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0175" y="1943290"/>
            <a:ext cx="247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72465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Circle</a:t>
            </a:r>
            <a:r>
              <a:rPr sz="1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size</a:t>
            </a:r>
            <a:r>
              <a:rPr sz="1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represents </a:t>
            </a:r>
            <a:r>
              <a:rPr sz="1800" spc="-6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q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18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ume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95739" y="1839916"/>
            <a:ext cx="2115185" cy="66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16900"/>
              </a:lnSpc>
              <a:spcBef>
                <a:spcPts val="95"/>
              </a:spcBef>
            </a:pP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protected</a:t>
            </a:r>
            <a:r>
              <a:rPr sz="1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call </a:t>
            </a:r>
            <a:r>
              <a:rPr sz="1800" spc="-6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Error</a:t>
            </a:r>
            <a:r>
              <a:rPr sz="1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rate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0139" y="2820837"/>
            <a:ext cx="271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3E3E3E"/>
                </a:solidFill>
                <a:latin typeface="Verdana"/>
                <a:cs typeface="Verdana"/>
              </a:rPr>
              <a:t>Color</a:t>
            </a:r>
            <a:r>
              <a:rPr sz="1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represents</a:t>
            </a:r>
            <a:r>
              <a:rPr sz="1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health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32188" y="3284287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r>
              <a:rPr sz="1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per</a:t>
            </a:r>
            <a:r>
              <a:rPr sz="1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second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25911" y="3965169"/>
            <a:ext cx="141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800" spc="-6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800" spc="9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ta</a:t>
            </a:r>
            <a:r>
              <a:rPr sz="1800" spc="-3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9422" y="3721473"/>
            <a:ext cx="148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800" spc="5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1800" spc="40" dirty="0">
                <a:solidFill>
                  <a:srgbClr val="3E3E3E"/>
                </a:solidFill>
                <a:latin typeface="Verdana"/>
                <a:cs typeface="Verdana"/>
              </a:rPr>
              <a:t>q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8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spc="-35" dirty="0">
                <a:solidFill>
                  <a:srgbClr val="3E3E3E"/>
                </a:solidFill>
                <a:latin typeface="Verdana"/>
                <a:cs typeface="Verdana"/>
              </a:rPr>
              <a:t>(2</a:t>
            </a:r>
            <a:r>
              <a:rPr sz="1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856" y="5390457"/>
            <a:ext cx="227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220" marR="5080" indent="-73152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3E3E3E"/>
                </a:solidFill>
                <a:latin typeface="Verdana"/>
                <a:cs typeface="Verdana"/>
              </a:rPr>
              <a:t>Latency</a:t>
            </a:r>
            <a:r>
              <a:rPr sz="1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percentiles </a:t>
            </a:r>
            <a:r>
              <a:rPr sz="1800" spc="-61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(</a:t>
            </a:r>
            <a:r>
              <a:rPr sz="1800" spc="-434" dirty="0">
                <a:solidFill>
                  <a:srgbClr val="3E3E3E"/>
                </a:solidFill>
                <a:latin typeface="Verdana"/>
                <a:cs typeface="Verdana"/>
              </a:rPr>
              <a:t>1</a:t>
            </a:r>
            <a:r>
              <a:rPr sz="18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727" y="519066"/>
            <a:ext cx="811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Read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9927" y="2284474"/>
            <a:ext cx="9152890" cy="3653154"/>
            <a:chOff x="1709927" y="2284474"/>
            <a:chExt cx="9152890" cy="36531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681" y="3706820"/>
              <a:ext cx="3847651" cy="2107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13632" y="3575303"/>
              <a:ext cx="4364990" cy="2357755"/>
            </a:xfrm>
            <a:custGeom>
              <a:avLst/>
              <a:gdLst/>
              <a:ahLst/>
              <a:cxnLst/>
              <a:rect l="l" t="t" r="r" b="b"/>
              <a:pathLst>
                <a:path w="4364990" h="2357754">
                  <a:moveTo>
                    <a:pt x="0" y="0"/>
                  </a:moveTo>
                  <a:lnTo>
                    <a:pt x="4364736" y="0"/>
                  </a:lnTo>
                  <a:lnTo>
                    <a:pt x="4364736" y="2357628"/>
                  </a:lnTo>
                  <a:lnTo>
                    <a:pt x="0" y="235762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7302" y="2303525"/>
              <a:ext cx="2366010" cy="2478405"/>
            </a:xfrm>
            <a:custGeom>
              <a:avLst/>
              <a:gdLst/>
              <a:ahLst/>
              <a:cxnLst/>
              <a:rect l="l" t="t" r="r" b="b"/>
              <a:pathLst>
                <a:path w="2366010" h="2478404">
                  <a:moveTo>
                    <a:pt x="0" y="0"/>
                  </a:moveTo>
                  <a:lnTo>
                    <a:pt x="0" y="2478163"/>
                  </a:lnTo>
                  <a:lnTo>
                    <a:pt x="2365959" y="2478163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3021" y="4724949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0" y="0"/>
                  </a:moveTo>
                  <a:lnTo>
                    <a:pt x="2374" y="114274"/>
                  </a:lnTo>
                  <a:lnTo>
                    <a:pt x="115468" y="54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2989" y="2303524"/>
              <a:ext cx="290830" cy="2926080"/>
            </a:xfrm>
            <a:custGeom>
              <a:avLst/>
              <a:gdLst/>
              <a:ahLst/>
              <a:cxnLst/>
              <a:rect l="l" t="t" r="r" b="b"/>
              <a:pathLst>
                <a:path w="290829" h="2926079">
                  <a:moveTo>
                    <a:pt x="0" y="0"/>
                  </a:moveTo>
                  <a:lnTo>
                    <a:pt x="0" y="2926054"/>
                  </a:lnTo>
                  <a:lnTo>
                    <a:pt x="290423" y="2926054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1365" y="5173515"/>
              <a:ext cx="117475" cy="114300"/>
            </a:xfrm>
            <a:custGeom>
              <a:avLst/>
              <a:gdLst/>
              <a:ahLst/>
              <a:cxnLst/>
              <a:rect l="l" t="t" r="r" b="b"/>
              <a:pathLst>
                <a:path w="117475" h="114300">
                  <a:moveTo>
                    <a:pt x="0" y="0"/>
                  </a:moveTo>
                  <a:lnTo>
                    <a:pt x="6057" y="114134"/>
                  </a:lnTo>
                  <a:lnTo>
                    <a:pt x="117170" y="5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8977" y="2303525"/>
              <a:ext cx="3420110" cy="2069464"/>
            </a:xfrm>
            <a:custGeom>
              <a:avLst/>
              <a:gdLst/>
              <a:ahLst/>
              <a:cxnLst/>
              <a:rect l="l" t="t" r="r" b="b"/>
              <a:pathLst>
                <a:path w="3420110" h="2069464">
                  <a:moveTo>
                    <a:pt x="0" y="0"/>
                  </a:moveTo>
                  <a:lnTo>
                    <a:pt x="28930" y="0"/>
                  </a:lnTo>
                  <a:lnTo>
                    <a:pt x="28930" y="2069223"/>
                  </a:lnTo>
                  <a:lnTo>
                    <a:pt x="3419805" y="2069223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9738" y="431559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6951" y="2303524"/>
              <a:ext cx="1004569" cy="2074545"/>
            </a:xfrm>
            <a:custGeom>
              <a:avLst/>
              <a:gdLst/>
              <a:ahLst/>
              <a:cxnLst/>
              <a:rect l="l" t="t" r="r" b="b"/>
              <a:pathLst>
                <a:path w="1004570" h="2074545">
                  <a:moveTo>
                    <a:pt x="1004049" y="0"/>
                  </a:moveTo>
                  <a:lnTo>
                    <a:pt x="1004049" y="2074278"/>
                  </a:lnTo>
                  <a:lnTo>
                    <a:pt x="0" y="2074278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1835" y="4321738"/>
              <a:ext cx="117475" cy="114300"/>
            </a:xfrm>
            <a:custGeom>
              <a:avLst/>
              <a:gdLst/>
              <a:ahLst/>
              <a:cxnLst/>
              <a:rect l="l" t="t" r="r" b="b"/>
              <a:pathLst>
                <a:path w="117475" h="114300">
                  <a:moveTo>
                    <a:pt x="117170" y="0"/>
                  </a:moveTo>
                  <a:lnTo>
                    <a:pt x="0" y="51015"/>
                  </a:lnTo>
                  <a:lnTo>
                    <a:pt x="111112" y="114134"/>
                  </a:lnTo>
                  <a:lnTo>
                    <a:pt x="1171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2296" y="2303525"/>
              <a:ext cx="2110740" cy="2482850"/>
            </a:xfrm>
            <a:custGeom>
              <a:avLst/>
              <a:gdLst/>
              <a:ahLst/>
              <a:cxnLst/>
              <a:rect l="l" t="t" r="r" b="b"/>
              <a:pathLst>
                <a:path w="2110740" h="2482850">
                  <a:moveTo>
                    <a:pt x="2110295" y="0"/>
                  </a:moveTo>
                  <a:lnTo>
                    <a:pt x="2110295" y="2482405"/>
                  </a:lnTo>
                  <a:lnTo>
                    <a:pt x="0" y="2482405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07075" y="4728361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4" h="114300">
                  <a:moveTo>
                    <a:pt x="112915" y="0"/>
                  </a:moveTo>
                  <a:lnTo>
                    <a:pt x="0" y="59829"/>
                  </a:lnTo>
                  <a:lnTo>
                    <a:pt x="115620" y="114261"/>
                  </a:lnTo>
                  <a:lnTo>
                    <a:pt x="1129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87078" y="2303525"/>
              <a:ext cx="3435985" cy="2847975"/>
            </a:xfrm>
            <a:custGeom>
              <a:avLst/>
              <a:gdLst/>
              <a:ahLst/>
              <a:cxnLst/>
              <a:rect l="l" t="t" r="r" b="b"/>
              <a:pathLst>
                <a:path w="3435984" h="2847975">
                  <a:moveTo>
                    <a:pt x="3408921" y="0"/>
                  </a:moveTo>
                  <a:lnTo>
                    <a:pt x="3435515" y="0"/>
                  </a:lnTo>
                  <a:lnTo>
                    <a:pt x="3435515" y="2847784"/>
                  </a:lnTo>
                  <a:lnTo>
                    <a:pt x="0" y="2847784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1830" y="50941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77203" y="2303525"/>
              <a:ext cx="2766695" cy="2104390"/>
            </a:xfrm>
            <a:custGeom>
              <a:avLst/>
              <a:gdLst/>
              <a:ahLst/>
              <a:cxnLst/>
              <a:rect l="l" t="t" r="r" b="b"/>
              <a:pathLst>
                <a:path w="2766695" h="2104390">
                  <a:moveTo>
                    <a:pt x="2766314" y="0"/>
                  </a:moveTo>
                  <a:lnTo>
                    <a:pt x="2738437" y="0"/>
                  </a:lnTo>
                  <a:lnTo>
                    <a:pt x="2738437" y="2104351"/>
                  </a:lnTo>
                  <a:lnTo>
                    <a:pt x="0" y="2104351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81947" y="435072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49"/>
                  </a:lnTo>
                  <a:lnTo>
                    <a:pt x="11430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80" y="1870964"/>
            <a:ext cx="10374883" cy="34289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4146"/>
            <a:ext cx="5186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@EnableHystrixDashboard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5241" y="2718906"/>
            <a:ext cx="953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1A1A1A"/>
                </a:solidFill>
              </a:rPr>
              <a:t>Aggregating</a:t>
            </a:r>
            <a:r>
              <a:rPr spc="-22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-80" dirty="0">
                <a:solidFill>
                  <a:srgbClr val="1A1A1A"/>
                </a:solidFill>
              </a:rPr>
              <a:t>Streams</a:t>
            </a:r>
            <a:r>
              <a:rPr spc="-215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with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-45" dirty="0">
                <a:solidFill>
                  <a:srgbClr val="1A1A1A"/>
                </a:solidFill>
              </a:rPr>
              <a:t>Turbine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9230" y="3895561"/>
            <a:ext cx="80232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15315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Viewing </a:t>
            </a:r>
            <a:r>
              <a:rPr sz="2800" spc="-15" dirty="0"/>
              <a:t>multiple </a:t>
            </a:r>
            <a:r>
              <a:rPr sz="2800" spc="-40" dirty="0"/>
              <a:t>Hystrix </a:t>
            </a:r>
            <a:r>
              <a:rPr sz="2800" spc="-55" dirty="0"/>
              <a:t>metrics, </a:t>
            </a:r>
            <a:r>
              <a:rPr sz="2800" spc="5" dirty="0">
                <a:solidFill>
                  <a:srgbClr val="F05A28"/>
                </a:solidFill>
              </a:rPr>
              <a:t>all </a:t>
            </a:r>
            <a:r>
              <a:rPr sz="2800" spc="-5" dirty="0">
                <a:solidFill>
                  <a:srgbClr val="F05A28"/>
                </a:solidFill>
              </a:rPr>
              <a:t>at </a:t>
            </a:r>
            <a:r>
              <a:rPr sz="2800" dirty="0">
                <a:solidFill>
                  <a:srgbClr val="F05A28"/>
                </a:solidFill>
              </a:rPr>
              <a:t> </a:t>
            </a:r>
            <a:r>
              <a:rPr sz="2800" spc="20" dirty="0">
                <a:solidFill>
                  <a:srgbClr val="F05A28"/>
                </a:solidFill>
              </a:rPr>
              <a:t>different</a:t>
            </a:r>
            <a:r>
              <a:rPr sz="2800" spc="-155" dirty="0">
                <a:solidFill>
                  <a:srgbClr val="F05A28"/>
                </a:solidFill>
              </a:rPr>
              <a:t> </a:t>
            </a:r>
            <a:r>
              <a:rPr sz="2800" spc="-25" dirty="0">
                <a:solidFill>
                  <a:srgbClr val="F05A28"/>
                </a:solidFill>
              </a:rPr>
              <a:t>URLs</a:t>
            </a:r>
            <a:r>
              <a:rPr sz="2800" spc="-25" dirty="0"/>
              <a:t>,</a:t>
            </a:r>
            <a:r>
              <a:rPr sz="2800" spc="-125" dirty="0"/>
              <a:t> </a:t>
            </a:r>
            <a:r>
              <a:rPr sz="2800" spc="45" dirty="0"/>
              <a:t>could</a:t>
            </a:r>
            <a:r>
              <a:rPr sz="2800" spc="-140" dirty="0"/>
              <a:t> </a:t>
            </a:r>
            <a:r>
              <a:rPr sz="2800" spc="-70" dirty="0"/>
              <a:t>make</a:t>
            </a:r>
            <a:r>
              <a:rPr sz="2800" spc="-145" dirty="0"/>
              <a:t> </a:t>
            </a:r>
            <a:r>
              <a:rPr sz="2800" spc="-10" dirty="0"/>
              <a:t>you</a:t>
            </a:r>
            <a:r>
              <a:rPr sz="2800" spc="-135" dirty="0"/>
              <a:t> </a:t>
            </a:r>
            <a:r>
              <a:rPr sz="2800" spc="-50" dirty="0"/>
              <a:t>very</a:t>
            </a:r>
            <a:r>
              <a:rPr sz="2800" spc="-145" dirty="0"/>
              <a:t> </a:t>
            </a:r>
            <a:r>
              <a:rPr sz="2800" spc="-55" dirty="0"/>
              <a:t>grumpy!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5232" y="1260348"/>
            <a:ext cx="1612391" cy="2234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413" y="2980244"/>
            <a:ext cx="9345930" cy="1524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30" dirty="0">
                <a:solidFill>
                  <a:srgbClr val="3E3E3E"/>
                </a:solidFill>
                <a:latin typeface="Verdana"/>
                <a:cs typeface="Verdana"/>
              </a:rPr>
              <a:t>“Turbine</a:t>
            </a:r>
            <a:r>
              <a:rPr sz="26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6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6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3E3E3E"/>
                </a:solidFill>
                <a:latin typeface="Verdana"/>
                <a:cs typeface="Verdana"/>
              </a:rPr>
              <a:t>tool</a:t>
            </a:r>
            <a:r>
              <a:rPr sz="26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26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A9FBC"/>
                </a:solidFill>
                <a:latin typeface="Verdana"/>
                <a:cs typeface="Verdana"/>
              </a:rPr>
              <a:t>aggregating</a:t>
            </a:r>
            <a:r>
              <a:rPr sz="26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2A9FBC"/>
                </a:solidFill>
                <a:latin typeface="Verdana"/>
                <a:cs typeface="Verdana"/>
              </a:rPr>
              <a:t>streams</a:t>
            </a:r>
            <a:r>
              <a:rPr sz="26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Server-Sent </a:t>
            </a:r>
            <a:r>
              <a:rPr sz="2600" spc="-9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3E3E3E"/>
                </a:solidFill>
                <a:latin typeface="Verdana"/>
                <a:cs typeface="Verdana"/>
              </a:rPr>
              <a:t>Event</a:t>
            </a:r>
            <a:r>
              <a:rPr sz="26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/>
                <a:cs typeface="Verdana"/>
              </a:rPr>
              <a:t>(SSE)</a:t>
            </a:r>
            <a:r>
              <a:rPr sz="26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3E3E3E"/>
                </a:solidFill>
                <a:latin typeface="Verdana"/>
                <a:cs typeface="Verdana"/>
              </a:rPr>
              <a:t>JSON</a:t>
            </a:r>
            <a:r>
              <a:rPr sz="26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3E3E3E"/>
                </a:solidFill>
                <a:latin typeface="Verdana"/>
                <a:cs typeface="Verdana"/>
              </a:rPr>
              <a:t>data</a:t>
            </a:r>
            <a:r>
              <a:rPr sz="2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A9FBC"/>
                </a:solidFill>
                <a:latin typeface="Verdana"/>
                <a:cs typeface="Verdana"/>
              </a:rPr>
              <a:t>into</a:t>
            </a:r>
            <a:r>
              <a:rPr sz="26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6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A9FBC"/>
                </a:solidFill>
                <a:latin typeface="Verdana"/>
                <a:cs typeface="Verdana"/>
              </a:rPr>
              <a:t>single</a:t>
            </a:r>
            <a:r>
              <a:rPr sz="2600" spc="-17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2A9FBC"/>
                </a:solidFill>
                <a:latin typeface="Verdana"/>
                <a:cs typeface="Verdana"/>
              </a:rPr>
              <a:t>stream</a:t>
            </a:r>
            <a:r>
              <a:rPr sz="2600" spc="-90" dirty="0">
                <a:solidFill>
                  <a:srgbClr val="3E3E3E"/>
                </a:solidFill>
                <a:latin typeface="Verdana"/>
                <a:cs typeface="Verdana"/>
              </a:rPr>
              <a:t>…”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spc="-80" dirty="0">
                <a:solidFill>
                  <a:srgbClr val="3E3E3E"/>
                </a:solidFill>
                <a:latin typeface="Verdana"/>
                <a:cs typeface="Verdana"/>
              </a:rPr>
              <a:t>-</a:t>
            </a:r>
            <a:r>
              <a:rPr sz="1800" i="1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i="1" spc="6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800" i="1" spc="-5" dirty="0">
                <a:solidFill>
                  <a:srgbClr val="3E3E3E"/>
                </a:solidFill>
                <a:latin typeface="Verdana"/>
                <a:cs typeface="Verdana"/>
              </a:rPr>
              <a:t>et</a:t>
            </a:r>
            <a:r>
              <a:rPr sz="1800" i="1" spc="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1800" i="1" spc="1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1800" i="1" spc="-2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800" i="1" spc="-50" dirty="0">
                <a:solidFill>
                  <a:srgbClr val="3E3E3E"/>
                </a:solidFill>
                <a:latin typeface="Verdana"/>
                <a:cs typeface="Verdana"/>
              </a:rPr>
              <a:t>x</a:t>
            </a:r>
            <a:r>
              <a:rPr sz="1800" i="1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i="1" spc="-17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800" i="1" spc="-40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1800" i="1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800" i="1" spc="10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1800" i="1" spc="-2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800" i="1" spc="-4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800" i="1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1800" i="1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i="1" spc="11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1800" i="1" spc="-6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800" i="1" spc="5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1800" i="1" spc="-160" dirty="0">
                <a:solidFill>
                  <a:srgbClr val="3E3E3E"/>
                </a:solidFill>
                <a:latin typeface="Verdana"/>
                <a:cs typeface="Verdana"/>
              </a:rPr>
              <a:t>j</a:t>
            </a:r>
            <a:r>
              <a:rPr sz="1800" i="1" spc="20" dirty="0">
                <a:solidFill>
                  <a:srgbClr val="3E3E3E"/>
                </a:solidFill>
                <a:latin typeface="Verdana"/>
                <a:cs typeface="Verdana"/>
              </a:rPr>
              <a:t>ec</a:t>
            </a:r>
            <a:r>
              <a:rPr sz="1800" i="1" spc="1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800" i="1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i="1" spc="10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1800" i="1" spc="-5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800" i="1" spc="6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1800" i="1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4199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et</a:t>
            </a:r>
            <a:r>
              <a:rPr sz="4800" spc="-170" dirty="0">
                <a:solidFill>
                  <a:srgbClr val="9BC850"/>
                </a:solidFill>
              </a:rPr>
              <a:t>fli</a:t>
            </a:r>
            <a:r>
              <a:rPr sz="4800" spc="-120" dirty="0">
                <a:solidFill>
                  <a:srgbClr val="9BC850"/>
                </a:solidFill>
              </a:rPr>
              <a:t>x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445" dirty="0">
                <a:solidFill>
                  <a:srgbClr val="9BC850"/>
                </a:solidFill>
              </a:rPr>
              <a:t>T</a:t>
            </a:r>
            <a:r>
              <a:rPr sz="4800" spc="-215" dirty="0">
                <a:solidFill>
                  <a:srgbClr val="9BC850"/>
                </a:solidFill>
              </a:rPr>
              <a:t>u</a:t>
            </a:r>
            <a:r>
              <a:rPr sz="4800" spc="-240" dirty="0">
                <a:solidFill>
                  <a:srgbClr val="9BC850"/>
                </a:solidFill>
              </a:rPr>
              <a:t>r</a:t>
            </a:r>
            <a:r>
              <a:rPr sz="4800" spc="65" dirty="0">
                <a:solidFill>
                  <a:srgbClr val="9BC850"/>
                </a:solidFill>
              </a:rPr>
              <a:t>b</a:t>
            </a:r>
            <a:r>
              <a:rPr sz="4800" spc="-180" dirty="0">
                <a:solidFill>
                  <a:srgbClr val="9BC850"/>
                </a:solidFill>
              </a:rPr>
              <a:t>i</a:t>
            </a:r>
            <a:r>
              <a:rPr sz="4800" spc="-270" dirty="0">
                <a:solidFill>
                  <a:srgbClr val="9BC850"/>
                </a:solidFill>
              </a:rPr>
              <a:t>n</a:t>
            </a:r>
            <a:r>
              <a:rPr sz="4800" spc="-60" dirty="0">
                <a:solidFill>
                  <a:srgbClr val="9BC850"/>
                </a:solidFill>
              </a:rPr>
              <a:t>e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9719" y="2022348"/>
            <a:ext cx="8750935" cy="3127375"/>
            <a:chOff x="1569719" y="2022348"/>
            <a:chExt cx="8750935" cy="3127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016" y="2097875"/>
              <a:ext cx="8267659" cy="2920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4291" y="2026920"/>
              <a:ext cx="8742045" cy="3118485"/>
            </a:xfrm>
            <a:custGeom>
              <a:avLst/>
              <a:gdLst/>
              <a:ahLst/>
              <a:cxnLst/>
              <a:rect l="l" t="t" r="r" b="b"/>
              <a:pathLst>
                <a:path w="8742045" h="3118485">
                  <a:moveTo>
                    <a:pt x="0" y="0"/>
                  </a:moveTo>
                  <a:lnTo>
                    <a:pt x="8741664" y="0"/>
                  </a:lnTo>
                  <a:lnTo>
                    <a:pt x="8741664" y="3118104"/>
                  </a:lnTo>
                  <a:lnTo>
                    <a:pt x="0" y="31181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8791" y="519066"/>
            <a:ext cx="988695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60675" marR="5080" indent="-2848610">
              <a:lnSpc>
                <a:spcPts val="3670"/>
              </a:lnSpc>
              <a:spcBef>
                <a:spcPts val="760"/>
              </a:spcBef>
            </a:pPr>
            <a:r>
              <a:rPr spc="-20" dirty="0">
                <a:solidFill>
                  <a:srgbClr val="3E3E3E"/>
                </a:solidFill>
              </a:rPr>
              <a:t>Multiple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95" dirty="0">
                <a:solidFill>
                  <a:srgbClr val="3E3E3E"/>
                </a:solidFill>
              </a:rPr>
              <a:t>Streams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View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on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770893" y="5276855"/>
            <a:ext cx="114300" cy="890269"/>
            <a:chOff x="8770893" y="5276855"/>
            <a:chExt cx="114300" cy="890269"/>
          </a:xfrm>
        </p:grpSpPr>
        <p:sp>
          <p:nvSpPr>
            <p:cNvPr id="7" name="object 7"/>
            <p:cNvSpPr/>
            <p:nvPr/>
          </p:nvSpPr>
          <p:spPr>
            <a:xfrm>
              <a:off x="8827770" y="5372099"/>
              <a:ext cx="635" cy="775970"/>
            </a:xfrm>
            <a:custGeom>
              <a:avLst/>
              <a:gdLst/>
              <a:ahLst/>
              <a:cxnLst/>
              <a:rect l="l" t="t" r="r" b="b"/>
              <a:pathLst>
                <a:path w="634" h="775970">
                  <a:moveTo>
                    <a:pt x="0" y="775449"/>
                  </a:moveTo>
                  <a:lnTo>
                    <a:pt x="279" y="0"/>
                  </a:lnTo>
                </a:path>
              </a:pathLst>
            </a:custGeom>
            <a:ln w="38099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0893" y="527685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7188" y="0"/>
                  </a:moveTo>
                  <a:lnTo>
                    <a:pt x="0" y="114274"/>
                  </a:lnTo>
                  <a:lnTo>
                    <a:pt x="114300" y="114312"/>
                  </a:lnTo>
                  <a:lnTo>
                    <a:pt x="5718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31045" y="5284339"/>
            <a:ext cx="216027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467995" indent="3175" algn="ctr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Stream 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lo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ed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localhost:8181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321" y="5284593"/>
            <a:ext cx="216027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467995" indent="3175" algn="ctr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Stream 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lo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ed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localhost:8080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9941" y="5276855"/>
            <a:ext cx="114300" cy="890269"/>
            <a:chOff x="3439941" y="5276855"/>
            <a:chExt cx="114300" cy="890269"/>
          </a:xfrm>
        </p:grpSpPr>
        <p:sp>
          <p:nvSpPr>
            <p:cNvPr id="12" name="object 12"/>
            <p:cNvSpPr/>
            <p:nvPr/>
          </p:nvSpPr>
          <p:spPr>
            <a:xfrm>
              <a:off x="3496818" y="5372099"/>
              <a:ext cx="635" cy="775970"/>
            </a:xfrm>
            <a:custGeom>
              <a:avLst/>
              <a:gdLst/>
              <a:ahLst/>
              <a:cxnLst/>
              <a:rect l="l" t="t" r="r" b="b"/>
              <a:pathLst>
                <a:path w="635" h="775970">
                  <a:moveTo>
                    <a:pt x="0" y="775449"/>
                  </a:moveTo>
                  <a:lnTo>
                    <a:pt x="279" y="0"/>
                  </a:lnTo>
                </a:path>
              </a:pathLst>
            </a:custGeom>
            <a:ln w="38099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9941" y="527685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7188" y="0"/>
                  </a:moveTo>
                  <a:lnTo>
                    <a:pt x="0" y="114274"/>
                  </a:lnTo>
                  <a:lnTo>
                    <a:pt x="114300" y="114312"/>
                  </a:lnTo>
                  <a:lnTo>
                    <a:pt x="5718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1719" y="519066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5" dirty="0"/>
              <a:t>Spri</a:t>
            </a:r>
            <a:r>
              <a:rPr spc="30" dirty="0"/>
              <a:t>ng</a:t>
            </a:r>
            <a:r>
              <a:rPr spc="-200" dirty="0"/>
              <a:t> </a:t>
            </a:r>
            <a:r>
              <a:rPr spc="135" dirty="0"/>
              <a:t>C</a:t>
            </a:r>
            <a:r>
              <a:rPr spc="-95" dirty="0"/>
              <a:t>l</a:t>
            </a:r>
            <a:r>
              <a:rPr spc="60" dirty="0"/>
              <a:t>oud</a:t>
            </a:r>
            <a:r>
              <a:rPr spc="-175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60" dirty="0"/>
              <a:t>N</a:t>
            </a:r>
            <a:r>
              <a:rPr spc="40" dirty="0"/>
              <a:t>e</a:t>
            </a:r>
            <a:r>
              <a:rPr spc="30" dirty="0"/>
              <a:t>tf</a:t>
            </a:r>
            <a:r>
              <a:rPr spc="-95" dirty="0"/>
              <a:t>li</a:t>
            </a:r>
            <a:r>
              <a:rPr spc="-80" dirty="0"/>
              <a:t>x</a:t>
            </a:r>
            <a:r>
              <a:rPr spc="-200" dirty="0"/>
              <a:t> </a:t>
            </a:r>
            <a:r>
              <a:rPr spc="-254" dirty="0"/>
              <a:t>T</a:t>
            </a:r>
            <a:r>
              <a:rPr spc="-35" dirty="0"/>
              <a:t>urbi</a:t>
            </a:r>
            <a:r>
              <a:rPr spc="-60" dirty="0"/>
              <a:t>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39695" y="2660522"/>
            <a:ext cx="2645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/>
                <a:cs typeface="Verdana"/>
              </a:rPr>
              <a:t>FAILURE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8799" y="3606565"/>
            <a:ext cx="308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Verdana"/>
                <a:cs typeface="Verdana"/>
              </a:rPr>
              <a:t>INEVITABLE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0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spring-cloud-starter-turbine</a:t>
            </a: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5764" y="490513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5" dirty="0"/>
              <a:t>Spri</a:t>
            </a:r>
            <a:r>
              <a:rPr spc="30" dirty="0"/>
              <a:t>ng</a:t>
            </a:r>
            <a:r>
              <a:rPr spc="-200" dirty="0"/>
              <a:t> </a:t>
            </a:r>
            <a:r>
              <a:rPr spc="135" dirty="0"/>
              <a:t>C</a:t>
            </a:r>
            <a:r>
              <a:rPr spc="-95" dirty="0"/>
              <a:t>l</a:t>
            </a:r>
            <a:r>
              <a:rPr spc="60" dirty="0"/>
              <a:t>oud</a:t>
            </a:r>
            <a:r>
              <a:rPr spc="-175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60" dirty="0"/>
              <a:t>N</a:t>
            </a:r>
            <a:r>
              <a:rPr spc="40" dirty="0"/>
              <a:t>e</a:t>
            </a:r>
            <a:r>
              <a:rPr spc="30" dirty="0"/>
              <a:t>tf</a:t>
            </a:r>
            <a:r>
              <a:rPr spc="-95" dirty="0"/>
              <a:t>li</a:t>
            </a:r>
            <a:r>
              <a:rPr spc="-80" dirty="0"/>
              <a:t>x</a:t>
            </a:r>
            <a:r>
              <a:rPr spc="-200" dirty="0"/>
              <a:t> </a:t>
            </a:r>
            <a:r>
              <a:rPr spc="-254" dirty="0"/>
              <a:t>T</a:t>
            </a:r>
            <a:r>
              <a:rPr spc="-35" dirty="0"/>
              <a:t>urbi</a:t>
            </a:r>
            <a:r>
              <a:rPr spc="-60" dirty="0"/>
              <a:t>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1719" y="519066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5" dirty="0"/>
              <a:t>Spri</a:t>
            </a:r>
            <a:r>
              <a:rPr spc="30" dirty="0"/>
              <a:t>ng</a:t>
            </a:r>
            <a:r>
              <a:rPr spc="-200" dirty="0"/>
              <a:t> </a:t>
            </a:r>
            <a:r>
              <a:rPr spc="135" dirty="0"/>
              <a:t>C</a:t>
            </a:r>
            <a:r>
              <a:rPr spc="-95" dirty="0"/>
              <a:t>l</a:t>
            </a:r>
            <a:r>
              <a:rPr spc="60" dirty="0"/>
              <a:t>oud</a:t>
            </a:r>
            <a:r>
              <a:rPr spc="-175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60" dirty="0"/>
              <a:t>N</a:t>
            </a:r>
            <a:r>
              <a:rPr spc="40" dirty="0"/>
              <a:t>e</a:t>
            </a:r>
            <a:r>
              <a:rPr spc="30" dirty="0"/>
              <a:t>tf</a:t>
            </a:r>
            <a:r>
              <a:rPr spc="-95" dirty="0"/>
              <a:t>li</a:t>
            </a:r>
            <a:r>
              <a:rPr spc="-80" dirty="0"/>
              <a:t>x</a:t>
            </a:r>
            <a:r>
              <a:rPr spc="-200" dirty="0"/>
              <a:t> </a:t>
            </a:r>
            <a:r>
              <a:rPr spc="-254" dirty="0"/>
              <a:t>T</a:t>
            </a:r>
            <a:r>
              <a:rPr spc="-35" dirty="0"/>
              <a:t>urbi</a:t>
            </a:r>
            <a:r>
              <a:rPr spc="-60" dirty="0"/>
              <a:t>ne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981200"/>
            <a:ext cx="11634470" cy="4124325"/>
          </a:xfrm>
          <a:custGeom>
            <a:avLst/>
            <a:gdLst/>
            <a:ahLst/>
            <a:cxnLst/>
            <a:rect l="l" t="t" r="r" b="b"/>
            <a:pathLst>
              <a:path w="11634470" h="4124325">
                <a:moveTo>
                  <a:pt x="0" y="0"/>
                </a:moveTo>
                <a:lnTo>
                  <a:pt x="11634216" y="0"/>
                </a:lnTo>
                <a:lnTo>
                  <a:pt x="11634216" y="4123944"/>
                </a:lnTo>
                <a:lnTo>
                  <a:pt x="0" y="41239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601374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5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@EnableTurbine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50">
              <a:latin typeface="Courier New"/>
              <a:cs typeface="Courier New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1719" y="281322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5" dirty="0"/>
              <a:t>Spri</a:t>
            </a:r>
            <a:r>
              <a:rPr spc="30" dirty="0"/>
              <a:t>ng</a:t>
            </a:r>
            <a:r>
              <a:rPr spc="-200" dirty="0"/>
              <a:t> </a:t>
            </a:r>
            <a:r>
              <a:rPr spc="135" dirty="0"/>
              <a:t>C</a:t>
            </a:r>
            <a:r>
              <a:rPr spc="-95" dirty="0"/>
              <a:t>l</a:t>
            </a:r>
            <a:r>
              <a:rPr spc="60" dirty="0"/>
              <a:t>oud</a:t>
            </a:r>
            <a:r>
              <a:rPr spc="-175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60" dirty="0"/>
              <a:t>N</a:t>
            </a:r>
            <a:r>
              <a:rPr spc="40" dirty="0"/>
              <a:t>e</a:t>
            </a:r>
            <a:r>
              <a:rPr spc="30" dirty="0"/>
              <a:t>tf</a:t>
            </a:r>
            <a:r>
              <a:rPr spc="-95" dirty="0"/>
              <a:t>li</a:t>
            </a:r>
            <a:r>
              <a:rPr spc="-80" dirty="0"/>
              <a:t>x</a:t>
            </a:r>
            <a:r>
              <a:rPr spc="-200" dirty="0"/>
              <a:t> </a:t>
            </a:r>
            <a:r>
              <a:rPr spc="-254" dirty="0"/>
              <a:t>T</a:t>
            </a:r>
            <a:r>
              <a:rPr spc="-35" dirty="0"/>
              <a:t>urbi</a:t>
            </a:r>
            <a:r>
              <a:rPr spc="-60" dirty="0"/>
              <a:t>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144" y="3584678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80" y="3939540"/>
            <a:ext cx="11389360" cy="16611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turbine:</a:t>
            </a:r>
            <a:endParaRPr sz="1800">
              <a:latin typeface="Courier New"/>
              <a:cs typeface="Courier New"/>
            </a:endParaRPr>
          </a:p>
          <a:p>
            <a:pPr marL="729615" marR="600456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appConfig: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&lt;list_of_service_ids&gt; </a:t>
            </a:r>
            <a:r>
              <a:rPr sz="1800" spc="-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clusterNameExpression:</a:t>
            </a:r>
            <a:r>
              <a:rPr sz="1800" spc="-4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”’default’”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384" y="335901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144" y="1187575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580" y="1598675"/>
            <a:ext cx="11389360" cy="167640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56565" marR="532384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turbine.app-config=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&lt;list_of_service_ids&gt; </a:t>
            </a:r>
            <a:r>
              <a:rPr sz="1800" spc="-5" dirty="0">
                <a:solidFill>
                  <a:srgbClr val="AEAEA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turbine.cluster-name-expression=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’default’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147" y="6416435"/>
            <a:ext cx="1054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7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addition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discovery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properties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167" y="519066"/>
            <a:ext cx="9454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Netflix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70" dirty="0">
                <a:solidFill>
                  <a:srgbClr val="3E3E3E"/>
                </a:solidFill>
              </a:rPr>
              <a:t>Turbine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and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5236" y="1585976"/>
            <a:ext cx="5282808" cy="4470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2967983"/>
            <a:ext cx="11040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E3E3E"/>
                </a:solidFill>
              </a:rPr>
              <a:t>https://github.com/dustinschultz/scf-hystrix-datetime-service</a:t>
            </a:r>
            <a:endParaRPr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2983223"/>
            <a:ext cx="10459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E3E3E"/>
                </a:solidFill>
              </a:rPr>
              <a:t>https://github.com/dustinschultz/scf-hystrix-datetime-app</a:t>
            </a:r>
            <a:endParaRPr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4146"/>
            <a:ext cx="354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@EnableTurbine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75490"/>
            <a:ext cx="493268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Fault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tolerance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requirement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</a:rPr>
              <a:t>Netflix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Hystrix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685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dirty="0"/>
              <a:t>Circuit</a:t>
            </a:r>
            <a:r>
              <a:rPr spc="-145" dirty="0"/>
              <a:t> </a:t>
            </a:r>
            <a:r>
              <a:rPr spc="-40" dirty="0"/>
              <a:t>breaker</a:t>
            </a:r>
            <a:r>
              <a:rPr spc="-125" dirty="0"/>
              <a:t> </a:t>
            </a:r>
            <a:r>
              <a:rPr spc="-10" dirty="0"/>
              <a:t>pattern</a:t>
            </a:r>
          </a:p>
          <a:p>
            <a:pPr marL="541020" indent="-290195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pc="-5" dirty="0">
                <a:latin typeface="Courier New"/>
                <a:cs typeface="Courier New"/>
              </a:rPr>
              <a:t>@HystrixCommand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75" dirty="0"/>
              <a:t>&amp;</a:t>
            </a:r>
          </a:p>
          <a:p>
            <a:pPr marL="54102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@EnableCircuitBreaker</a:t>
            </a: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pc="35" dirty="0"/>
              <a:t>Netflix</a:t>
            </a:r>
            <a:r>
              <a:rPr spc="-135" dirty="0"/>
              <a:t> </a:t>
            </a:r>
            <a:r>
              <a:rPr spc="-5" dirty="0"/>
              <a:t>Hystrix</a:t>
            </a:r>
            <a:r>
              <a:rPr spc="-130" dirty="0"/>
              <a:t> </a:t>
            </a:r>
            <a:r>
              <a:rPr spc="20" dirty="0"/>
              <a:t>Dashboard</a:t>
            </a:r>
            <a:r>
              <a:rPr spc="-130" dirty="0"/>
              <a:t> </a:t>
            </a:r>
            <a:r>
              <a:rPr spc="-75" dirty="0"/>
              <a:t>&amp;</a:t>
            </a:r>
            <a:r>
              <a:rPr spc="-130" dirty="0"/>
              <a:t> </a:t>
            </a:r>
            <a:r>
              <a:rPr spc="20" dirty="0"/>
              <a:t>Turbine</a:t>
            </a: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pc="10" dirty="0"/>
              <a:t>Monitor</a:t>
            </a:r>
            <a:r>
              <a:rPr spc="-130" dirty="0"/>
              <a:t> </a:t>
            </a:r>
            <a:r>
              <a:rPr spc="10" dirty="0"/>
              <a:t>one</a:t>
            </a:r>
            <a:r>
              <a:rPr spc="-125" dirty="0"/>
              <a:t> </a:t>
            </a:r>
            <a:r>
              <a:rPr spc="15" dirty="0"/>
              <a:t>or</a:t>
            </a:r>
            <a:r>
              <a:rPr spc="-114" dirty="0"/>
              <a:t> </a:t>
            </a:r>
            <a:r>
              <a:rPr spc="-65" dirty="0"/>
              <a:t>several</a:t>
            </a:r>
            <a:r>
              <a:rPr spc="-100" dirty="0"/>
              <a:t> </a:t>
            </a:r>
            <a:r>
              <a:rPr spc="-50" dirty="0"/>
              <a:t>streams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5532" y="2971355"/>
            <a:ext cx="273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5" dirty="0"/>
              <a:t>B</a:t>
            </a:r>
            <a:r>
              <a:rPr sz="4800" spc="-160" dirty="0"/>
              <a:t>u</a:t>
            </a:r>
            <a:r>
              <a:rPr sz="4800" spc="-30" dirty="0"/>
              <a:t>t</a:t>
            </a:r>
            <a:r>
              <a:rPr sz="4800" spc="-490" dirty="0"/>
              <a:t> </a:t>
            </a:r>
            <a:r>
              <a:rPr sz="4800" spc="85" dirty="0"/>
              <a:t>w</a:t>
            </a:r>
            <a:r>
              <a:rPr sz="4800" spc="-285" dirty="0"/>
              <a:t>h</a:t>
            </a:r>
            <a:r>
              <a:rPr sz="4800" spc="-180" dirty="0"/>
              <a:t>y</a:t>
            </a:r>
            <a:r>
              <a:rPr sz="4800" spc="-55" dirty="0"/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584" y="2161032"/>
            <a:ext cx="1464563" cy="17785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7696" y="2159507"/>
            <a:ext cx="1816607" cy="178003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35211" y="2170176"/>
            <a:ext cx="1790700" cy="2338070"/>
            <a:chOff x="8935211" y="2170176"/>
            <a:chExt cx="1790700" cy="23380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5211" y="2170176"/>
              <a:ext cx="1790699" cy="1758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9287" y="3398030"/>
              <a:ext cx="1061272" cy="10612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67460" y="3366470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8556" y="4545143"/>
            <a:ext cx="1849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5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80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ils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67455" y="519066"/>
            <a:ext cx="636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3E3E3E"/>
                </a:solidFill>
              </a:rPr>
              <a:t>A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Few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Areas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That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15" dirty="0">
                <a:solidFill>
                  <a:srgbClr val="3E3E3E"/>
                </a:solidFill>
              </a:rPr>
              <a:t>Might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20" dirty="0">
                <a:solidFill>
                  <a:srgbClr val="3E3E3E"/>
                </a:solidFill>
              </a:rPr>
              <a:t>Fail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88970" y="4545143"/>
            <a:ext cx="1707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Ne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000" spc="10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ai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7268" y="4545143"/>
            <a:ext cx="1764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So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ils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5161" y="3304782"/>
            <a:ext cx="1158240" cy="1158240"/>
            <a:chOff x="1775161" y="3304782"/>
            <a:chExt cx="1158240" cy="115824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371" y="3352723"/>
              <a:ext cx="1061269" cy="10612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1544" y="3321166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525878" y="3350085"/>
            <a:ext cx="1158240" cy="1158240"/>
            <a:chOff x="5525878" y="3350085"/>
            <a:chExt cx="1158240" cy="115824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4083" y="3398028"/>
              <a:ext cx="1061278" cy="10612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42262" y="3366469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59215" y="2349690"/>
            <a:ext cx="779462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330"/>
              </a:lnSpc>
              <a:spcBef>
                <a:spcPts val="100"/>
              </a:spcBef>
            </a:pP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229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800" spc="-2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800" spc="-229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800" spc="-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800" spc="-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4800">
              <a:latin typeface="Verdana"/>
              <a:cs typeface="Verdana"/>
            </a:endParaRPr>
          </a:p>
          <a:p>
            <a:pPr algn="ctr">
              <a:lnSpc>
                <a:spcPts val="4895"/>
              </a:lnSpc>
            </a:pPr>
            <a:r>
              <a:rPr sz="48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800" spc="-120" dirty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800" spc="-2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8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114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8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800" spc="-4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4800" spc="-1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2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8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spc="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4800" spc="2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4800">
              <a:latin typeface="Verdana"/>
              <a:cs typeface="Verdana"/>
            </a:endParaRPr>
          </a:p>
          <a:p>
            <a:pPr marL="12065" algn="ctr">
              <a:lnSpc>
                <a:spcPts val="5330"/>
              </a:lnSpc>
            </a:pPr>
            <a:r>
              <a:rPr sz="4800" spc="-22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spc="-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800" spc="-22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spc="-2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2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spc="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800" spc="-2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1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1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8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3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229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800" spc="-2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1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189" y="5833118"/>
            <a:ext cx="2426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Within</a:t>
            </a:r>
            <a:r>
              <a:rPr sz="20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process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38784" marR="5080" indent="-426720">
              <a:lnSpc>
                <a:spcPts val="3670"/>
              </a:lnSpc>
              <a:spcBef>
                <a:spcPts val="760"/>
              </a:spcBef>
            </a:pPr>
            <a:r>
              <a:rPr dirty="0">
                <a:solidFill>
                  <a:srgbClr val="3E3E3E"/>
                </a:solidFill>
              </a:rPr>
              <a:t>Process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Communication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315" dirty="0">
                <a:solidFill>
                  <a:srgbClr val="3E3E3E"/>
                </a:solidFill>
              </a:rPr>
              <a:t>Is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80" dirty="0">
                <a:solidFill>
                  <a:srgbClr val="3E3E3E"/>
                </a:solidFill>
              </a:rPr>
              <a:t>Also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40" dirty="0">
                <a:solidFill>
                  <a:srgbClr val="3E3E3E"/>
                </a:solidFill>
              </a:rPr>
              <a:t>Likely</a:t>
            </a:r>
            <a:r>
              <a:rPr spc="-229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20" dirty="0">
                <a:solidFill>
                  <a:srgbClr val="3E3E3E"/>
                </a:solidFill>
              </a:rPr>
              <a:t>Fail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89019" y="1684643"/>
            <a:ext cx="4529455" cy="4382135"/>
            <a:chOff x="989019" y="1684643"/>
            <a:chExt cx="4529455" cy="4382135"/>
          </a:xfrm>
        </p:grpSpPr>
        <p:sp>
          <p:nvSpPr>
            <p:cNvPr id="5" name="object 5"/>
            <p:cNvSpPr/>
            <p:nvPr/>
          </p:nvSpPr>
          <p:spPr>
            <a:xfrm>
              <a:off x="3079782" y="3568542"/>
              <a:ext cx="347980" cy="614045"/>
            </a:xfrm>
            <a:custGeom>
              <a:avLst/>
              <a:gdLst/>
              <a:ahLst/>
              <a:cxnLst/>
              <a:rect l="l" t="t" r="r" b="b"/>
              <a:pathLst>
                <a:path w="347979" h="614045">
                  <a:moveTo>
                    <a:pt x="347751" y="613714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1518" y="3430422"/>
              <a:ext cx="504825" cy="890269"/>
            </a:xfrm>
            <a:custGeom>
              <a:avLst/>
              <a:gdLst/>
              <a:ahLst/>
              <a:cxnLst/>
              <a:rect l="l" t="t" r="r" b="b"/>
              <a:pathLst>
                <a:path w="504825" h="890270">
                  <a:moveTo>
                    <a:pt x="176784" y="118795"/>
                  </a:moveTo>
                  <a:lnTo>
                    <a:pt x="0" y="0"/>
                  </a:lnTo>
                  <a:lnTo>
                    <a:pt x="11036" y="212699"/>
                  </a:lnTo>
                  <a:lnTo>
                    <a:pt x="176784" y="118795"/>
                  </a:lnTo>
                  <a:close/>
                </a:path>
                <a:path w="504825" h="890270">
                  <a:moveTo>
                    <a:pt x="504266" y="889965"/>
                  </a:moveTo>
                  <a:lnTo>
                    <a:pt x="493217" y="677265"/>
                  </a:lnTo>
                  <a:lnTo>
                    <a:pt x="327482" y="771182"/>
                  </a:lnTo>
                  <a:lnTo>
                    <a:pt x="504266" y="889965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2711" y="4120311"/>
              <a:ext cx="1105278" cy="11044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019" y="1684643"/>
              <a:ext cx="4529278" cy="43815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335" y="2525993"/>
              <a:ext cx="1105268" cy="11044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90673" y="5833118"/>
            <a:ext cx="2501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Across</a:t>
            </a:r>
            <a:r>
              <a:rPr sz="20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network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95743" y="2203704"/>
            <a:ext cx="3767454" cy="3357879"/>
            <a:chOff x="7095743" y="2203704"/>
            <a:chExt cx="3767454" cy="335787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5743" y="2203704"/>
              <a:ext cx="3767327" cy="3357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5760" y="2400300"/>
              <a:ext cx="568451" cy="569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2412" y="4791455"/>
              <a:ext cx="568451" cy="569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8911" y="2558796"/>
              <a:ext cx="1857755" cy="26334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6344" y="2586228"/>
              <a:ext cx="1802891" cy="257860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01898" y="3405664"/>
            <a:ext cx="571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8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1768"/>
            <a:ext cx="943800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“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failure</a:t>
            </a:r>
            <a:r>
              <a:rPr sz="24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system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interconnected</a:t>
            </a:r>
            <a:r>
              <a:rPr sz="24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/>
                <a:cs typeface="Verdana"/>
              </a:rPr>
              <a:t>parts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which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failure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part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can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trigger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failure</a:t>
            </a:r>
            <a:r>
              <a:rPr sz="24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successive</a:t>
            </a:r>
            <a:r>
              <a:rPr sz="24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E3E3E"/>
                </a:solidFill>
                <a:latin typeface="Verdana"/>
                <a:cs typeface="Verdana"/>
              </a:rPr>
              <a:t>parts.”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spc="-80" dirty="0">
                <a:solidFill>
                  <a:srgbClr val="3E3E3E"/>
                </a:solidFill>
                <a:latin typeface="Verdana"/>
                <a:cs typeface="Verdana"/>
              </a:rPr>
              <a:t>-</a:t>
            </a:r>
            <a:r>
              <a:rPr sz="1800" i="1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i="1" spc="135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1800" i="1" spc="-1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800" i="1" spc="-45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r>
              <a:rPr sz="1800" i="1" spc="1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800" i="1" spc="3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1800" i="1" spc="-2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1800" i="1" spc="60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1800" i="1" spc="-30" dirty="0">
                <a:solidFill>
                  <a:srgbClr val="3E3E3E"/>
                </a:solidFill>
                <a:latin typeface="Verdana"/>
                <a:cs typeface="Verdana"/>
              </a:rPr>
              <a:t>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5109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9BC850"/>
                </a:solidFill>
              </a:rPr>
              <a:t>C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s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55" dirty="0">
                <a:solidFill>
                  <a:srgbClr val="9BC850"/>
                </a:solidFill>
              </a:rPr>
              <a:t>d</a:t>
            </a:r>
            <a:r>
              <a:rPr sz="4800" spc="-245" dirty="0">
                <a:solidFill>
                  <a:srgbClr val="9BC850"/>
                </a:solidFill>
              </a:rPr>
              <a:t>i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155" dirty="0">
                <a:solidFill>
                  <a:srgbClr val="9BC850"/>
                </a:solidFill>
              </a:rPr>
              <a:t>F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il</a:t>
            </a:r>
            <a:r>
              <a:rPr sz="4800" spc="-215" dirty="0">
                <a:solidFill>
                  <a:srgbClr val="9BC850"/>
                </a:solidFill>
              </a:rPr>
              <a:t>u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60" dirty="0">
                <a:solidFill>
                  <a:srgbClr val="9BC850"/>
                </a:solidFill>
              </a:rPr>
              <a:t>e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976</Words>
  <Application>Microsoft Office PowerPoint</Application>
  <PresentationFormat>Custom</PresentationFormat>
  <Paragraphs>281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Creating Self-healing Services with  Circuit Breaker</vt:lpstr>
      <vt:lpstr>Failures in a distributed system</vt:lpstr>
      <vt:lpstr>In a Distributed System  one thing is absolutely certain …</vt:lpstr>
      <vt:lpstr>Slide 4</vt:lpstr>
      <vt:lpstr>But why?</vt:lpstr>
      <vt:lpstr>A Few Areas That Might Fail</vt:lpstr>
      <vt:lpstr>Slide 7</vt:lpstr>
      <vt:lpstr>Process Communication Is  Also More Likely to Fail</vt:lpstr>
      <vt:lpstr>Cascading Failure</vt:lpstr>
      <vt:lpstr>Bad Side Effects: Cascading Failures</vt:lpstr>
      <vt:lpstr>Slide 11</vt:lpstr>
      <vt:lpstr>So, what can we do? How can we solve this?</vt:lpstr>
      <vt:lpstr>Learn to embrace failure</vt:lpstr>
      <vt:lpstr>Circuit Breaker Pattern</vt:lpstr>
      <vt:lpstr>Circuit Breaker</vt:lpstr>
      <vt:lpstr>Fault Tolerance with  Netflix Hystrix and Spring Cloud</vt:lpstr>
      <vt:lpstr>Netflix Hystrix</vt:lpstr>
      <vt:lpstr>Slide 18</vt:lpstr>
      <vt:lpstr>Using Spring Cloud &amp; Netflix Hystrix</vt:lpstr>
      <vt:lpstr>Using Spring Cloud &amp; Netflix Hystrix</vt:lpstr>
      <vt:lpstr>Using Spring Cloud &amp; Netflix Hystrix</vt:lpstr>
      <vt:lpstr>Using the @HystrixCommand Annotation</vt:lpstr>
      <vt:lpstr>Be careful with Hystrix timeouts</vt:lpstr>
      <vt:lpstr>Demo</vt:lpstr>
      <vt:lpstr>Monitor Hystrix Metrics in Real Time  with the Hystrix Dashboard</vt:lpstr>
      <vt:lpstr>What Is the Hystrix Dashboard?</vt:lpstr>
      <vt:lpstr>Tracks metrics such as</vt:lpstr>
      <vt:lpstr>Using Spring Cloud &amp;  Netflix Hystrix Dashboard</vt:lpstr>
      <vt:lpstr>Using Spring Cloud &amp;  Netflix Hystrix Dashboard</vt:lpstr>
      <vt:lpstr>Using Spring Cloud &amp;  Netflix Hystrix Dashboard</vt:lpstr>
      <vt:lpstr>Slide 31</vt:lpstr>
      <vt:lpstr>How to Read the Hystrix Dashboard</vt:lpstr>
      <vt:lpstr>How to Read the Hystrix Dashboard</vt:lpstr>
      <vt:lpstr>Slide 34</vt:lpstr>
      <vt:lpstr>Aggregating Hystrix Streams with Turbine</vt:lpstr>
      <vt:lpstr>Viewing multiple Hystrix metrics, all at  different URLs, could make you very grumpy!</vt:lpstr>
      <vt:lpstr>Netflix Turbine</vt:lpstr>
      <vt:lpstr>Multiple Hystrix Streams in One View on the  Hystrix Dashboard</vt:lpstr>
      <vt:lpstr>Using Spring Cloud &amp; Netflix Turbine</vt:lpstr>
      <vt:lpstr>Using Spring Cloud &amp; Netflix Turbine</vt:lpstr>
      <vt:lpstr>Using Spring Cloud &amp; Netflix Turbine</vt:lpstr>
      <vt:lpstr>Using Spring Cloud &amp; Netflix Turbine</vt:lpstr>
      <vt:lpstr>Netflix Turbine and the Hystrix Dashboard</vt:lpstr>
      <vt:lpstr>https://github.com/dustinschultz/scf-hystrix-datetime-service</vt:lpstr>
      <vt:lpstr>https://github.com/dustinschultz/scf-hystrix-datetime-app</vt:lpstr>
      <vt:lpstr>Slide 46</vt:lpstr>
      <vt:lpstr>Fault tolerance is a requirement Netflix Hystrix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Stephen Samuels</cp:lastModifiedBy>
  <cp:revision>10</cp:revision>
  <dcterms:created xsi:type="dcterms:W3CDTF">2021-06-30T06:29:09Z</dcterms:created>
  <dcterms:modified xsi:type="dcterms:W3CDTF">2021-06-30T09:12:54Z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2021-06-30T00:00:00Z</vt:filetime>
  </property>
</Properties>
</file>