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23D3B-3B1D-4139-81EE-5D38F4E697EE}" type="datetimeFigureOut">
              <a:rPr lang="en-US" smtClean="0"/>
              <a:pPr/>
              <a:t>6/30/2021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09C1F-45D5-4568-BCC4-C91DF708A1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EF40B-8F8F-4F52-8972-542886EA475B}" type="datetime1">
              <a:rPr lang="en-US" smtClean="0"/>
              <a:pPr/>
              <a:t>6/30/2021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65804" y="6009132"/>
            <a:ext cx="376427" cy="53797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4816" y="6009131"/>
            <a:ext cx="376427" cy="53797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5724" y="5068823"/>
            <a:ext cx="2398776" cy="1197863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2809499" y="4816601"/>
            <a:ext cx="2897505" cy="1752600"/>
          </a:xfrm>
          <a:custGeom>
            <a:avLst/>
            <a:gdLst/>
            <a:ahLst/>
            <a:cxnLst/>
            <a:rect l="l" t="t" r="r" b="b"/>
            <a:pathLst>
              <a:path w="2897504" h="1752600">
                <a:moveTo>
                  <a:pt x="292100" y="1752600"/>
                </a:moveTo>
                <a:lnTo>
                  <a:pt x="244718" y="1748776"/>
                </a:lnTo>
                <a:lnTo>
                  <a:pt x="199771" y="1737707"/>
                </a:lnTo>
                <a:lnTo>
                  <a:pt x="157860" y="1719995"/>
                </a:lnTo>
                <a:lnTo>
                  <a:pt x="119587" y="1696239"/>
                </a:lnTo>
                <a:lnTo>
                  <a:pt x="85551" y="1667043"/>
                </a:lnTo>
                <a:lnTo>
                  <a:pt x="56356" y="1633007"/>
                </a:lnTo>
                <a:lnTo>
                  <a:pt x="32602" y="1594733"/>
                </a:lnTo>
                <a:lnTo>
                  <a:pt x="14890" y="1552823"/>
                </a:lnTo>
                <a:lnTo>
                  <a:pt x="3822" y="1507878"/>
                </a:lnTo>
                <a:lnTo>
                  <a:pt x="0" y="1460500"/>
                </a:lnTo>
                <a:lnTo>
                  <a:pt x="0" y="292100"/>
                </a:lnTo>
                <a:lnTo>
                  <a:pt x="3822" y="244721"/>
                </a:lnTo>
                <a:lnTo>
                  <a:pt x="14890" y="199776"/>
                </a:lnTo>
                <a:lnTo>
                  <a:pt x="32602" y="157866"/>
                </a:lnTo>
                <a:lnTo>
                  <a:pt x="56356" y="119592"/>
                </a:lnTo>
                <a:lnTo>
                  <a:pt x="85551" y="85556"/>
                </a:lnTo>
                <a:lnTo>
                  <a:pt x="119587" y="56360"/>
                </a:lnTo>
                <a:lnTo>
                  <a:pt x="157860" y="32604"/>
                </a:lnTo>
                <a:lnTo>
                  <a:pt x="199771" y="14892"/>
                </a:lnTo>
                <a:lnTo>
                  <a:pt x="244718" y="3823"/>
                </a:lnTo>
                <a:lnTo>
                  <a:pt x="292100" y="0"/>
                </a:lnTo>
              </a:path>
              <a:path w="2897504" h="1752600">
                <a:moveTo>
                  <a:pt x="2605011" y="0"/>
                </a:moveTo>
                <a:lnTo>
                  <a:pt x="2652393" y="3823"/>
                </a:lnTo>
                <a:lnTo>
                  <a:pt x="2697341" y="14892"/>
                </a:lnTo>
                <a:lnTo>
                  <a:pt x="2739253" y="32604"/>
                </a:lnTo>
                <a:lnTo>
                  <a:pt x="2777528" y="56360"/>
                </a:lnTo>
                <a:lnTo>
                  <a:pt x="2811565" y="85556"/>
                </a:lnTo>
                <a:lnTo>
                  <a:pt x="2840762" y="119592"/>
                </a:lnTo>
                <a:lnTo>
                  <a:pt x="2864518" y="157866"/>
                </a:lnTo>
                <a:lnTo>
                  <a:pt x="2882231" y="199776"/>
                </a:lnTo>
                <a:lnTo>
                  <a:pt x="2893300" y="244721"/>
                </a:lnTo>
                <a:lnTo>
                  <a:pt x="2897124" y="292100"/>
                </a:lnTo>
                <a:lnTo>
                  <a:pt x="2897124" y="1460500"/>
                </a:lnTo>
                <a:lnTo>
                  <a:pt x="2893300" y="1507878"/>
                </a:lnTo>
                <a:lnTo>
                  <a:pt x="2882231" y="1552823"/>
                </a:lnTo>
                <a:lnTo>
                  <a:pt x="2864518" y="1594733"/>
                </a:lnTo>
                <a:lnTo>
                  <a:pt x="2840762" y="1633007"/>
                </a:lnTo>
                <a:lnTo>
                  <a:pt x="2811565" y="1667043"/>
                </a:lnTo>
                <a:lnTo>
                  <a:pt x="2777528" y="1696239"/>
                </a:lnTo>
                <a:lnTo>
                  <a:pt x="2739253" y="1719995"/>
                </a:lnTo>
                <a:lnTo>
                  <a:pt x="2697341" y="1737707"/>
                </a:lnTo>
                <a:lnTo>
                  <a:pt x="2652393" y="1748776"/>
                </a:lnTo>
                <a:lnTo>
                  <a:pt x="2605011" y="1752600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8F3E-8045-4F2F-8CE5-84301EA230BA}" type="datetime1">
              <a:rPr lang="en-US" smtClean="0"/>
              <a:pPr/>
              <a:t>6/30/2021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14B51-6002-44FF-9075-0465CF544C9E}" type="datetime1">
              <a:rPr lang="en-US" smtClean="0"/>
              <a:pPr/>
              <a:t>6/30/2021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BA375-3CAD-4C23-8123-CB088029BB44}" type="datetime1">
              <a:rPr lang="en-US" smtClean="0"/>
              <a:pPr/>
              <a:t>6/30/2021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79270-9FF1-4688-B45F-6CDAB362ECE5}" type="datetime1">
              <a:rPr lang="en-US" smtClean="0"/>
              <a:pPr/>
              <a:t>6/30/2021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81364" y="639450"/>
            <a:ext cx="162927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66078" y="1858370"/>
            <a:ext cx="5496559" cy="2235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F6942-EAD9-4AAA-9937-3899F27C80BB}" type="datetime1">
              <a:rPr lang="en-US" smtClean="0"/>
              <a:pPr/>
              <a:t>6/30/2021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projects.spring.io/spring-cloud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3" y="1427134"/>
            <a:ext cx="10164445" cy="12947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ts val="4590"/>
              </a:lnSpc>
              <a:spcBef>
                <a:spcPts val="925"/>
              </a:spcBef>
            </a:pPr>
            <a:r>
              <a:rPr sz="4500" spc="55" dirty="0">
                <a:solidFill>
                  <a:srgbClr val="101010"/>
                </a:solidFill>
              </a:rPr>
              <a:t>B</a:t>
            </a:r>
            <a:r>
              <a:rPr sz="4500" spc="-204" dirty="0">
                <a:solidFill>
                  <a:srgbClr val="101010"/>
                </a:solidFill>
              </a:rPr>
              <a:t>r</a:t>
            </a:r>
            <a:r>
              <a:rPr sz="4500" spc="-165" dirty="0">
                <a:solidFill>
                  <a:srgbClr val="101010"/>
                </a:solidFill>
              </a:rPr>
              <a:t>i</a:t>
            </a:r>
            <a:r>
              <a:rPr sz="4500" spc="-90" dirty="0">
                <a:solidFill>
                  <a:srgbClr val="101010"/>
                </a:solidFill>
              </a:rPr>
              <a:t>ng</a:t>
            </a:r>
            <a:r>
              <a:rPr sz="4500" spc="-95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-390" dirty="0">
                <a:solidFill>
                  <a:srgbClr val="101010"/>
                </a:solidFill>
              </a:rPr>
              <a:t>I</a:t>
            </a:r>
            <a:r>
              <a:rPr sz="4500" spc="-265" dirty="0">
                <a:solidFill>
                  <a:srgbClr val="101010"/>
                </a:solidFill>
              </a:rPr>
              <a:t>t</a:t>
            </a:r>
            <a:r>
              <a:rPr sz="4500" spc="-459" dirty="0">
                <a:solidFill>
                  <a:srgbClr val="101010"/>
                </a:solidFill>
              </a:rPr>
              <a:t> </a:t>
            </a:r>
            <a:r>
              <a:rPr sz="4500" spc="360" dirty="0">
                <a:solidFill>
                  <a:srgbClr val="101010"/>
                </a:solidFill>
              </a:rPr>
              <a:t>A</a:t>
            </a:r>
            <a:r>
              <a:rPr sz="4500" spc="-160" dirty="0">
                <a:solidFill>
                  <a:srgbClr val="101010"/>
                </a:solidFill>
              </a:rPr>
              <a:t>l</a:t>
            </a:r>
            <a:r>
              <a:rPr sz="4500" spc="-55" dirty="0">
                <a:solidFill>
                  <a:srgbClr val="101010"/>
                </a:solidFill>
              </a:rPr>
              <a:t>l</a:t>
            </a:r>
            <a:r>
              <a:rPr sz="4500" spc="-465" dirty="0">
                <a:solidFill>
                  <a:srgbClr val="101010"/>
                </a:solidFill>
              </a:rPr>
              <a:t> </a:t>
            </a:r>
            <a:r>
              <a:rPr sz="4500" spc="-545" dirty="0">
                <a:solidFill>
                  <a:srgbClr val="101010"/>
                </a:solidFill>
              </a:rPr>
              <a:t>T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30" dirty="0">
                <a:solidFill>
                  <a:srgbClr val="101010"/>
                </a:solidFill>
              </a:rPr>
              <a:t>ge</a:t>
            </a:r>
            <a:r>
              <a:rPr sz="4500" spc="-65" dirty="0">
                <a:solidFill>
                  <a:srgbClr val="101010"/>
                </a:solidFill>
              </a:rPr>
              <a:t>t</a:t>
            </a:r>
            <a:r>
              <a:rPr sz="4500" spc="-185" dirty="0">
                <a:solidFill>
                  <a:srgbClr val="101010"/>
                </a:solidFill>
              </a:rPr>
              <a:t>he</a:t>
            </a:r>
            <a:r>
              <a:rPr sz="4500" spc="-50" dirty="0">
                <a:solidFill>
                  <a:srgbClr val="101010"/>
                </a:solidFill>
              </a:rPr>
              <a:t>r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-110" dirty="0">
                <a:solidFill>
                  <a:srgbClr val="101010"/>
                </a:solidFill>
              </a:rPr>
              <a:t>an</a:t>
            </a:r>
            <a:r>
              <a:rPr sz="4500" dirty="0">
                <a:solidFill>
                  <a:srgbClr val="101010"/>
                </a:solidFill>
              </a:rPr>
              <a:t>d</a:t>
            </a:r>
            <a:r>
              <a:rPr sz="4500" spc="-470" dirty="0">
                <a:solidFill>
                  <a:srgbClr val="101010"/>
                </a:solidFill>
              </a:rPr>
              <a:t> </a:t>
            </a:r>
            <a:r>
              <a:rPr sz="4500" spc="370" dirty="0">
                <a:solidFill>
                  <a:srgbClr val="101010"/>
                </a:solidFill>
              </a:rPr>
              <a:t>W</a:t>
            </a:r>
            <a:r>
              <a:rPr sz="4500" spc="-185" dirty="0">
                <a:solidFill>
                  <a:srgbClr val="101010"/>
                </a:solidFill>
              </a:rPr>
              <a:t>he</a:t>
            </a:r>
            <a:r>
              <a:rPr sz="4500" spc="-254" dirty="0">
                <a:solidFill>
                  <a:srgbClr val="101010"/>
                </a:solidFill>
              </a:rPr>
              <a:t>r</a:t>
            </a:r>
            <a:r>
              <a:rPr sz="4500" spc="-20" dirty="0">
                <a:solidFill>
                  <a:srgbClr val="101010"/>
                </a:solidFill>
              </a:rPr>
              <a:t>e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-150" dirty="0">
                <a:solidFill>
                  <a:srgbClr val="101010"/>
                </a:solidFill>
              </a:rPr>
              <a:t>t</a:t>
            </a:r>
            <a:r>
              <a:rPr sz="4500" spc="125" dirty="0">
                <a:solidFill>
                  <a:srgbClr val="101010"/>
                </a:solidFill>
              </a:rPr>
              <a:t>o  </a:t>
            </a:r>
            <a:r>
              <a:rPr sz="4500" spc="-75" dirty="0">
                <a:solidFill>
                  <a:srgbClr val="101010"/>
                </a:solidFill>
              </a:rPr>
              <a:t>G</a:t>
            </a:r>
            <a:r>
              <a:rPr sz="4500" spc="175" dirty="0">
                <a:solidFill>
                  <a:srgbClr val="101010"/>
                </a:solidFill>
              </a:rPr>
              <a:t>o</a:t>
            </a:r>
            <a:r>
              <a:rPr sz="4500" spc="-459" dirty="0">
                <a:solidFill>
                  <a:srgbClr val="101010"/>
                </a:solidFill>
              </a:rPr>
              <a:t> </a:t>
            </a:r>
            <a:r>
              <a:rPr sz="4500" spc="70" dirty="0">
                <a:solidFill>
                  <a:srgbClr val="101010"/>
                </a:solidFill>
              </a:rPr>
              <a:t>N</a:t>
            </a:r>
            <a:r>
              <a:rPr sz="4500" spc="-260" dirty="0">
                <a:solidFill>
                  <a:srgbClr val="101010"/>
                </a:solidFill>
              </a:rPr>
              <a:t>e</a:t>
            </a:r>
            <a:r>
              <a:rPr sz="4500" spc="-135" dirty="0">
                <a:solidFill>
                  <a:srgbClr val="101010"/>
                </a:solidFill>
              </a:rPr>
              <a:t>xt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69673" y="2718906"/>
            <a:ext cx="3035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1A1A1A"/>
                </a:solidFill>
              </a:rPr>
              <a:t>What’s</a:t>
            </a:r>
            <a:r>
              <a:rPr sz="3600" spc="-280" dirty="0">
                <a:solidFill>
                  <a:srgbClr val="1A1A1A"/>
                </a:solidFill>
              </a:rPr>
              <a:t> </a:t>
            </a:r>
            <a:r>
              <a:rPr sz="3600" spc="-10" dirty="0">
                <a:solidFill>
                  <a:srgbClr val="1A1A1A"/>
                </a:solidFill>
              </a:rPr>
              <a:t>Next?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58056" y="2013204"/>
            <a:ext cx="3745991" cy="25847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58619" y="3294433"/>
            <a:ext cx="2360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28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61204" y="5248655"/>
            <a:ext cx="2124455" cy="146456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501913" y="5869956"/>
            <a:ext cx="1357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3380" marR="5080" indent="-36131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Cloud </a:t>
            </a:r>
            <a:r>
              <a:rPr sz="1600" spc="-5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Netflix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11496" y="16764"/>
            <a:ext cx="2124710" cy="5147945"/>
            <a:chOff x="5111496" y="16764"/>
            <a:chExt cx="2124710" cy="5147945"/>
          </a:xfrm>
        </p:grpSpPr>
        <p:sp>
          <p:nvSpPr>
            <p:cNvPr id="9" name="object 9"/>
            <p:cNvSpPr/>
            <p:nvPr/>
          </p:nvSpPr>
          <p:spPr>
            <a:xfrm>
              <a:off x="6176152" y="4631435"/>
              <a:ext cx="6350" cy="380365"/>
            </a:xfrm>
            <a:custGeom>
              <a:avLst/>
              <a:gdLst/>
              <a:ahLst/>
              <a:cxnLst/>
              <a:rect l="l" t="t" r="r" b="b"/>
              <a:pathLst>
                <a:path w="6350" h="380364">
                  <a:moveTo>
                    <a:pt x="3028" y="-30480"/>
                  </a:moveTo>
                  <a:lnTo>
                    <a:pt x="3028" y="410743"/>
                  </a:lnTo>
                </a:path>
              </a:pathLst>
            </a:custGeom>
            <a:ln w="67017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85200" y="4979772"/>
              <a:ext cx="182880" cy="184785"/>
            </a:xfrm>
            <a:custGeom>
              <a:avLst/>
              <a:gdLst/>
              <a:ahLst/>
              <a:cxnLst/>
              <a:rect l="l" t="t" r="r" b="b"/>
              <a:pathLst>
                <a:path w="182879" h="184785">
                  <a:moveTo>
                    <a:pt x="0" y="0"/>
                  </a:moveTo>
                  <a:lnTo>
                    <a:pt x="88519" y="184315"/>
                  </a:lnTo>
                  <a:lnTo>
                    <a:pt x="182854" y="29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11496" y="16764"/>
              <a:ext cx="2124455" cy="1466087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4525" marR="5080" indent="-361315">
              <a:lnSpc>
                <a:spcPct val="100000"/>
              </a:lnSpc>
              <a:spcBef>
                <a:spcPts val="95"/>
              </a:spcBef>
            </a:pPr>
            <a:r>
              <a:rPr dirty="0"/>
              <a:t>Spring</a:t>
            </a:r>
            <a:r>
              <a:rPr spc="-135" dirty="0"/>
              <a:t> </a:t>
            </a:r>
            <a:r>
              <a:rPr spc="35" dirty="0"/>
              <a:t>Cloud </a:t>
            </a:r>
            <a:r>
              <a:rPr spc="-545" dirty="0"/>
              <a:t> </a:t>
            </a:r>
            <a:r>
              <a:rPr spc="30" dirty="0"/>
              <a:t>Config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6141576" y="1522475"/>
            <a:ext cx="182880" cy="500380"/>
            <a:chOff x="6141576" y="1522475"/>
            <a:chExt cx="182880" cy="500380"/>
          </a:xfrm>
        </p:grpSpPr>
        <p:sp>
          <p:nvSpPr>
            <p:cNvPr id="14" name="object 14"/>
            <p:cNvSpPr/>
            <p:nvPr/>
          </p:nvSpPr>
          <p:spPr>
            <a:xfrm>
              <a:off x="6224016" y="1674797"/>
              <a:ext cx="10160" cy="317500"/>
            </a:xfrm>
            <a:custGeom>
              <a:avLst/>
              <a:gdLst/>
              <a:ahLst/>
              <a:cxnLst/>
              <a:rect l="l" t="t" r="r" b="b"/>
              <a:pathLst>
                <a:path w="10160" h="317500">
                  <a:moveTo>
                    <a:pt x="4946" y="-30479"/>
                  </a:moveTo>
                  <a:lnTo>
                    <a:pt x="4946" y="347929"/>
                  </a:lnTo>
                </a:path>
              </a:pathLst>
            </a:custGeom>
            <a:ln w="70853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41576" y="1522475"/>
              <a:ext cx="182880" cy="186055"/>
            </a:xfrm>
            <a:custGeom>
              <a:avLst/>
              <a:gdLst/>
              <a:ahLst/>
              <a:cxnLst/>
              <a:rect l="l" t="t" r="r" b="b"/>
              <a:pathLst>
                <a:path w="182879" h="186055">
                  <a:moveTo>
                    <a:pt x="97078" y="0"/>
                  </a:moveTo>
                  <a:lnTo>
                    <a:pt x="0" y="179946"/>
                  </a:lnTo>
                  <a:lnTo>
                    <a:pt x="182791" y="185635"/>
                  </a:lnTo>
                  <a:lnTo>
                    <a:pt x="9707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58056" y="2013204"/>
            <a:ext cx="3745991" cy="25847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58619" y="3294433"/>
            <a:ext cx="2360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28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40636" y="815339"/>
            <a:ext cx="2124455" cy="146456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80915" y="1436640"/>
            <a:ext cx="1357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7680" marR="5080" indent="-47561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Cloud </a:t>
            </a:r>
            <a:r>
              <a:rPr sz="1600" spc="-5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Task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62985" y="2147319"/>
            <a:ext cx="6245860" cy="4258310"/>
            <a:chOff x="4062985" y="2147319"/>
            <a:chExt cx="6245860" cy="4258310"/>
          </a:xfrm>
        </p:grpSpPr>
        <p:sp>
          <p:nvSpPr>
            <p:cNvPr id="9" name="object 9"/>
            <p:cNvSpPr/>
            <p:nvPr/>
          </p:nvSpPr>
          <p:spPr>
            <a:xfrm>
              <a:off x="4176720" y="2248757"/>
              <a:ext cx="464184" cy="414020"/>
            </a:xfrm>
            <a:custGeom>
              <a:avLst/>
              <a:gdLst/>
              <a:ahLst/>
              <a:cxnLst/>
              <a:rect l="l" t="t" r="r" b="b"/>
              <a:pathLst>
                <a:path w="464185" h="414019">
                  <a:moveTo>
                    <a:pt x="463575" y="413423"/>
                  </a:moveTo>
                  <a:lnTo>
                    <a:pt x="0" y="0"/>
                  </a:lnTo>
                </a:path>
              </a:pathLst>
            </a:custGeom>
            <a:ln w="60960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62985" y="2147319"/>
              <a:ext cx="197485" cy="190500"/>
            </a:xfrm>
            <a:custGeom>
              <a:avLst/>
              <a:gdLst/>
              <a:ahLst/>
              <a:cxnLst/>
              <a:rect l="l" t="t" r="r" b="b"/>
              <a:pathLst>
                <a:path w="197485" h="190500">
                  <a:moveTo>
                    <a:pt x="0" y="0"/>
                  </a:moveTo>
                  <a:lnTo>
                    <a:pt x="75615" y="189966"/>
                  </a:lnTo>
                  <a:lnTo>
                    <a:pt x="197345" y="5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3879" y="4939284"/>
              <a:ext cx="2124455" cy="146608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625094" y="5561467"/>
            <a:ext cx="1357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7345" marR="5080" indent="-3352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Cloud </a:t>
            </a:r>
            <a:r>
              <a:rPr sz="1600" spc="-5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Stream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38527" y="4364735"/>
            <a:ext cx="6560184" cy="2040889"/>
            <a:chOff x="1938527" y="4364735"/>
            <a:chExt cx="6560184" cy="2040889"/>
          </a:xfrm>
        </p:grpSpPr>
        <p:sp>
          <p:nvSpPr>
            <p:cNvPr id="14" name="object 14"/>
            <p:cNvSpPr/>
            <p:nvPr/>
          </p:nvSpPr>
          <p:spPr>
            <a:xfrm>
              <a:off x="7697724" y="4395215"/>
              <a:ext cx="678815" cy="506095"/>
            </a:xfrm>
            <a:custGeom>
              <a:avLst/>
              <a:gdLst/>
              <a:ahLst/>
              <a:cxnLst/>
              <a:rect l="l" t="t" r="r" b="b"/>
              <a:pathLst>
                <a:path w="678815" h="506095">
                  <a:moveTo>
                    <a:pt x="0" y="0"/>
                  </a:moveTo>
                  <a:lnTo>
                    <a:pt x="678256" y="505536"/>
                  </a:lnTo>
                </a:path>
              </a:pathLst>
            </a:custGeom>
            <a:ln w="60960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96901" y="4809214"/>
              <a:ext cx="201295" cy="182880"/>
            </a:xfrm>
            <a:custGeom>
              <a:avLst/>
              <a:gdLst/>
              <a:ahLst/>
              <a:cxnLst/>
              <a:rect l="l" t="t" r="r" b="b"/>
              <a:pathLst>
                <a:path w="201295" h="182879">
                  <a:moveTo>
                    <a:pt x="109296" y="0"/>
                  </a:moveTo>
                  <a:lnTo>
                    <a:pt x="0" y="146621"/>
                  </a:lnTo>
                  <a:lnTo>
                    <a:pt x="201269" y="182613"/>
                  </a:lnTo>
                  <a:lnTo>
                    <a:pt x="10929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38527" y="4939283"/>
              <a:ext cx="2124455" cy="146608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378732" y="5561467"/>
            <a:ext cx="1357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8620" marR="5080" indent="-37655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Cloud </a:t>
            </a:r>
            <a:r>
              <a:rPr sz="1600" spc="-5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Sleuth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05424" y="815339"/>
            <a:ext cx="6503034" cy="4248785"/>
            <a:chOff x="3805424" y="815339"/>
            <a:chExt cx="6503034" cy="4248785"/>
          </a:xfrm>
        </p:grpSpPr>
        <p:sp>
          <p:nvSpPr>
            <p:cNvPr id="19" name="object 19"/>
            <p:cNvSpPr/>
            <p:nvPr/>
          </p:nvSpPr>
          <p:spPr>
            <a:xfrm>
              <a:off x="3923785" y="4530851"/>
              <a:ext cx="538480" cy="436880"/>
            </a:xfrm>
            <a:custGeom>
              <a:avLst/>
              <a:gdLst/>
              <a:ahLst/>
              <a:cxnLst/>
              <a:rect l="l" t="t" r="r" b="b"/>
              <a:pathLst>
                <a:path w="538479" h="436879">
                  <a:moveTo>
                    <a:pt x="538264" y="0"/>
                  </a:moveTo>
                  <a:lnTo>
                    <a:pt x="0" y="436638"/>
                  </a:lnTo>
                </a:path>
              </a:pathLst>
            </a:custGeom>
            <a:ln w="60959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05424" y="4877269"/>
              <a:ext cx="200025" cy="186690"/>
            </a:xfrm>
            <a:custGeom>
              <a:avLst/>
              <a:gdLst/>
              <a:ahLst/>
              <a:cxnLst/>
              <a:rect l="l" t="t" r="r" b="b"/>
              <a:pathLst>
                <a:path w="200025" h="186689">
                  <a:moveTo>
                    <a:pt x="84416" y="0"/>
                  </a:moveTo>
                  <a:lnTo>
                    <a:pt x="0" y="186232"/>
                  </a:lnTo>
                  <a:lnTo>
                    <a:pt x="199631" y="142024"/>
                  </a:lnTo>
                  <a:lnTo>
                    <a:pt x="8441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3880" y="815339"/>
              <a:ext cx="2124455" cy="146456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8625094" y="1436639"/>
            <a:ext cx="1357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2425" marR="5080" indent="-34036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Cloud </a:t>
            </a:r>
            <a:r>
              <a:rPr sz="1600" spc="-5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Cluster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333500" y="2049785"/>
            <a:ext cx="6761480" cy="2293620"/>
            <a:chOff x="1333500" y="2049785"/>
            <a:chExt cx="6761480" cy="2293620"/>
          </a:xfrm>
        </p:grpSpPr>
        <p:sp>
          <p:nvSpPr>
            <p:cNvPr id="24" name="object 24"/>
            <p:cNvSpPr/>
            <p:nvPr/>
          </p:nvSpPr>
          <p:spPr>
            <a:xfrm>
              <a:off x="7281671" y="2128772"/>
              <a:ext cx="682625" cy="414020"/>
            </a:xfrm>
            <a:custGeom>
              <a:avLst/>
              <a:gdLst/>
              <a:ahLst/>
              <a:cxnLst/>
              <a:rect l="l" t="t" r="r" b="b"/>
              <a:pathLst>
                <a:path w="682625" h="414019">
                  <a:moveTo>
                    <a:pt x="0" y="413664"/>
                  </a:moveTo>
                  <a:lnTo>
                    <a:pt x="682548" y="0"/>
                  </a:lnTo>
                </a:path>
              </a:pathLst>
            </a:custGeom>
            <a:ln w="60960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890767" y="2049785"/>
              <a:ext cx="203835" cy="173355"/>
            </a:xfrm>
            <a:custGeom>
              <a:avLst/>
              <a:gdLst/>
              <a:ahLst/>
              <a:cxnLst/>
              <a:rect l="l" t="t" r="r" b="b"/>
              <a:pathLst>
                <a:path w="203834" h="173355">
                  <a:moveTo>
                    <a:pt x="203784" y="0"/>
                  </a:moveTo>
                  <a:lnTo>
                    <a:pt x="0" y="16586"/>
                  </a:lnTo>
                  <a:lnTo>
                    <a:pt x="94792" y="172986"/>
                  </a:lnTo>
                  <a:lnTo>
                    <a:pt x="20378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3500" y="2877312"/>
              <a:ext cx="2124455" cy="1466087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2154524" y="3566786"/>
            <a:ext cx="695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Mo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85968" y="2877311"/>
            <a:ext cx="7265034" cy="1466215"/>
            <a:chOff x="3585968" y="2877311"/>
            <a:chExt cx="7265034" cy="1466215"/>
          </a:xfrm>
        </p:grpSpPr>
        <p:sp>
          <p:nvSpPr>
            <p:cNvPr id="29" name="object 29"/>
            <p:cNvSpPr/>
            <p:nvPr/>
          </p:nvSpPr>
          <p:spPr>
            <a:xfrm>
              <a:off x="3738223" y="3637787"/>
              <a:ext cx="520700" cy="22860"/>
            </a:xfrm>
            <a:custGeom>
              <a:avLst/>
              <a:gdLst/>
              <a:ahLst/>
              <a:cxnLst/>
              <a:rect l="l" t="t" r="r" b="b"/>
              <a:pathLst>
                <a:path w="520700" h="22860">
                  <a:moveTo>
                    <a:pt x="-30479" y="11404"/>
                  </a:moveTo>
                  <a:lnTo>
                    <a:pt x="551116" y="11404"/>
                  </a:lnTo>
                </a:path>
              </a:pathLst>
            </a:custGeom>
            <a:ln w="83769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85968" y="3567902"/>
              <a:ext cx="187325" cy="182880"/>
            </a:xfrm>
            <a:custGeom>
              <a:avLst/>
              <a:gdLst/>
              <a:ahLst/>
              <a:cxnLst/>
              <a:rect l="l" t="t" r="r" b="b"/>
              <a:pathLst>
                <a:path w="187325" h="182879">
                  <a:moveTo>
                    <a:pt x="178701" y="0"/>
                  </a:moveTo>
                  <a:lnTo>
                    <a:pt x="0" y="99364"/>
                  </a:lnTo>
                  <a:lnTo>
                    <a:pt x="186715" y="182702"/>
                  </a:lnTo>
                  <a:lnTo>
                    <a:pt x="178701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26424" y="2877311"/>
              <a:ext cx="2124455" cy="1466087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9167140" y="3499053"/>
            <a:ext cx="1357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5760" marR="5080" indent="-35369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Cloud </a:t>
            </a:r>
            <a:r>
              <a:rPr sz="1600" spc="-5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Consul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061204" y="3500547"/>
            <a:ext cx="3664585" cy="3213100"/>
            <a:chOff x="5061204" y="3500547"/>
            <a:chExt cx="3664585" cy="3213100"/>
          </a:xfrm>
        </p:grpSpPr>
        <p:sp>
          <p:nvSpPr>
            <p:cNvPr id="34" name="object 34"/>
            <p:cNvSpPr/>
            <p:nvPr/>
          </p:nvSpPr>
          <p:spPr>
            <a:xfrm>
              <a:off x="8004048" y="3537203"/>
              <a:ext cx="570230" cy="57785"/>
            </a:xfrm>
            <a:custGeom>
              <a:avLst/>
              <a:gdLst/>
              <a:ahLst/>
              <a:cxnLst/>
              <a:rect l="l" t="t" r="r" b="b"/>
              <a:pathLst>
                <a:path w="570229" h="57785">
                  <a:moveTo>
                    <a:pt x="0" y="0"/>
                  </a:moveTo>
                  <a:lnTo>
                    <a:pt x="570077" y="57391"/>
                  </a:lnTo>
                </a:path>
              </a:pathLst>
            </a:custGeom>
            <a:ln w="60960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534641" y="3500547"/>
              <a:ext cx="191135" cy="182245"/>
            </a:xfrm>
            <a:custGeom>
              <a:avLst/>
              <a:gdLst/>
              <a:ahLst/>
              <a:cxnLst/>
              <a:rect l="l" t="t" r="r" b="b"/>
              <a:pathLst>
                <a:path w="191134" h="182245">
                  <a:moveTo>
                    <a:pt x="18326" y="0"/>
                  </a:moveTo>
                  <a:lnTo>
                    <a:pt x="0" y="181965"/>
                  </a:lnTo>
                  <a:lnTo>
                    <a:pt x="191122" y="109308"/>
                  </a:lnTo>
                  <a:lnTo>
                    <a:pt x="1832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1204" y="5248655"/>
              <a:ext cx="2124455" cy="1464563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5501913" y="5869956"/>
            <a:ext cx="1357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1465" marR="5080" indent="-2794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Cloud </a:t>
            </a:r>
            <a:r>
              <a:rPr sz="1600" spc="-5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Security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111496" y="16764"/>
            <a:ext cx="2124710" cy="5147945"/>
            <a:chOff x="5111496" y="16764"/>
            <a:chExt cx="2124710" cy="5147945"/>
          </a:xfrm>
        </p:grpSpPr>
        <p:sp>
          <p:nvSpPr>
            <p:cNvPr id="39" name="object 39"/>
            <p:cNvSpPr/>
            <p:nvPr/>
          </p:nvSpPr>
          <p:spPr>
            <a:xfrm>
              <a:off x="6176152" y="4631435"/>
              <a:ext cx="6350" cy="380365"/>
            </a:xfrm>
            <a:custGeom>
              <a:avLst/>
              <a:gdLst/>
              <a:ahLst/>
              <a:cxnLst/>
              <a:rect l="l" t="t" r="r" b="b"/>
              <a:pathLst>
                <a:path w="6350" h="380364">
                  <a:moveTo>
                    <a:pt x="3028" y="-30480"/>
                  </a:moveTo>
                  <a:lnTo>
                    <a:pt x="3028" y="410743"/>
                  </a:lnTo>
                </a:path>
              </a:pathLst>
            </a:custGeom>
            <a:ln w="67017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085200" y="4979772"/>
              <a:ext cx="182880" cy="184785"/>
            </a:xfrm>
            <a:custGeom>
              <a:avLst/>
              <a:gdLst/>
              <a:ahLst/>
              <a:cxnLst/>
              <a:rect l="l" t="t" r="r" b="b"/>
              <a:pathLst>
                <a:path w="182879" h="184785">
                  <a:moveTo>
                    <a:pt x="0" y="0"/>
                  </a:moveTo>
                  <a:lnTo>
                    <a:pt x="88519" y="184315"/>
                  </a:lnTo>
                  <a:lnTo>
                    <a:pt x="182854" y="29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11496" y="16764"/>
              <a:ext cx="2124455" cy="1466087"/>
            </a:xfrm>
            <a:prstGeom prst="rect">
              <a:avLst/>
            </a:prstGeom>
          </p:spPr>
        </p:pic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5655" marR="5080" indent="-512445">
              <a:lnSpc>
                <a:spcPct val="100000"/>
              </a:lnSpc>
              <a:spcBef>
                <a:spcPts val="95"/>
              </a:spcBef>
            </a:pPr>
            <a:r>
              <a:rPr dirty="0"/>
              <a:t>Spring</a:t>
            </a:r>
            <a:r>
              <a:rPr spc="-135" dirty="0"/>
              <a:t> </a:t>
            </a:r>
            <a:r>
              <a:rPr spc="35" dirty="0"/>
              <a:t>Cloud </a:t>
            </a:r>
            <a:r>
              <a:rPr spc="-545" dirty="0"/>
              <a:t> </a:t>
            </a:r>
            <a:r>
              <a:rPr spc="-10" dirty="0"/>
              <a:t>Bus</a:t>
            </a:r>
          </a:p>
        </p:txBody>
      </p:sp>
      <p:grpSp>
        <p:nvGrpSpPr>
          <p:cNvPr id="43" name="object 43"/>
          <p:cNvGrpSpPr/>
          <p:nvPr/>
        </p:nvGrpSpPr>
        <p:grpSpPr>
          <a:xfrm>
            <a:off x="6141576" y="1522475"/>
            <a:ext cx="182880" cy="500380"/>
            <a:chOff x="6141576" y="1522475"/>
            <a:chExt cx="182880" cy="500380"/>
          </a:xfrm>
        </p:grpSpPr>
        <p:sp>
          <p:nvSpPr>
            <p:cNvPr id="44" name="object 44"/>
            <p:cNvSpPr/>
            <p:nvPr/>
          </p:nvSpPr>
          <p:spPr>
            <a:xfrm>
              <a:off x="6224016" y="1674797"/>
              <a:ext cx="10160" cy="317500"/>
            </a:xfrm>
            <a:custGeom>
              <a:avLst/>
              <a:gdLst/>
              <a:ahLst/>
              <a:cxnLst/>
              <a:rect l="l" t="t" r="r" b="b"/>
              <a:pathLst>
                <a:path w="10160" h="317500">
                  <a:moveTo>
                    <a:pt x="4946" y="-30479"/>
                  </a:moveTo>
                  <a:lnTo>
                    <a:pt x="4946" y="347929"/>
                  </a:lnTo>
                </a:path>
              </a:pathLst>
            </a:custGeom>
            <a:ln w="70853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141576" y="1522475"/>
              <a:ext cx="182880" cy="186055"/>
            </a:xfrm>
            <a:custGeom>
              <a:avLst/>
              <a:gdLst/>
              <a:ahLst/>
              <a:cxnLst/>
              <a:rect l="l" t="t" r="r" b="b"/>
              <a:pathLst>
                <a:path w="182879" h="186055">
                  <a:moveTo>
                    <a:pt x="97078" y="0"/>
                  </a:moveTo>
                  <a:lnTo>
                    <a:pt x="0" y="179946"/>
                  </a:lnTo>
                  <a:lnTo>
                    <a:pt x="182791" y="185635"/>
                  </a:lnTo>
                  <a:lnTo>
                    <a:pt x="9707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Slide Number Placeholder 4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2155" y="3038128"/>
            <a:ext cx="76542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3E3E3E"/>
                </a:solidFill>
                <a:hlinkClick r:id="rId2"/>
              </a:rPr>
              <a:t>http://projects.spring.io/spring-cloud</a:t>
            </a:r>
            <a:endParaRPr sz="3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8600"/>
            <a:ext cx="9677400" cy="6462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810" y="1492610"/>
            <a:ext cx="4320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solidFill>
                  <a:srgbClr val="F05A28"/>
                </a:solidFill>
              </a:rPr>
              <a:t>How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50" dirty="0">
                <a:solidFill>
                  <a:srgbClr val="F05A28"/>
                </a:solidFill>
              </a:rPr>
              <a:t>does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it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all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40" dirty="0">
                <a:solidFill>
                  <a:srgbClr val="F05A28"/>
                </a:solidFill>
              </a:rPr>
              <a:t>fit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together?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pc="-25" dirty="0"/>
              <a:t>Service</a:t>
            </a:r>
            <a:r>
              <a:rPr spc="-125" dirty="0"/>
              <a:t> </a:t>
            </a:r>
            <a:r>
              <a:rPr spc="-15" dirty="0"/>
              <a:t>Discovery</a:t>
            </a: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pc="-5" dirty="0"/>
              <a:t>Distributed</a:t>
            </a:r>
            <a:r>
              <a:rPr spc="-145" dirty="0"/>
              <a:t> </a:t>
            </a:r>
            <a:r>
              <a:rPr dirty="0"/>
              <a:t>Configuration</a:t>
            </a: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pc="-10" dirty="0"/>
              <a:t>Client-side</a:t>
            </a:r>
            <a:r>
              <a:rPr spc="-175" dirty="0"/>
              <a:t> </a:t>
            </a:r>
            <a:r>
              <a:rPr spc="25" dirty="0"/>
              <a:t>load</a:t>
            </a:r>
            <a:r>
              <a:rPr spc="-170" dirty="0"/>
              <a:t> </a:t>
            </a:r>
            <a:r>
              <a:rPr spc="5" dirty="0"/>
              <a:t>balancing</a:t>
            </a: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pc="-25" dirty="0"/>
              <a:t>Gateway</a:t>
            </a:r>
            <a:r>
              <a:rPr spc="-135" dirty="0"/>
              <a:t> </a:t>
            </a:r>
            <a:r>
              <a:rPr dirty="0"/>
              <a:t>and</a:t>
            </a:r>
            <a:r>
              <a:rPr spc="-155" dirty="0"/>
              <a:t> </a:t>
            </a:r>
            <a:r>
              <a:rPr spc="-5" dirty="0"/>
              <a:t>routing</a:t>
            </a: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pc="5" dirty="0"/>
              <a:t>Fault</a:t>
            </a:r>
            <a:r>
              <a:rPr spc="-130" dirty="0"/>
              <a:t> </a:t>
            </a:r>
            <a:r>
              <a:rPr spc="-15" dirty="0"/>
              <a:t>tolerance</a:t>
            </a:r>
            <a:r>
              <a:rPr spc="-125" dirty="0"/>
              <a:t> </a:t>
            </a:r>
            <a:r>
              <a:rPr dirty="0"/>
              <a:t>and</a:t>
            </a:r>
            <a:r>
              <a:rPr spc="-130" dirty="0"/>
              <a:t> </a:t>
            </a:r>
            <a:r>
              <a:rPr spc="5" dirty="0"/>
              <a:t>circuit</a:t>
            </a:r>
            <a:r>
              <a:rPr spc="-135" dirty="0"/>
              <a:t> </a:t>
            </a:r>
            <a:r>
              <a:rPr spc="-40" dirty="0"/>
              <a:t>breaker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26810" y="4222094"/>
            <a:ext cx="4813300" cy="90678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What’s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next?</a:t>
            </a:r>
            <a:endParaRPr sz="2400">
              <a:latin typeface="Verdana"/>
              <a:cs typeface="Verdana"/>
            </a:endParaRPr>
          </a:p>
          <a:p>
            <a:pPr marL="251460">
              <a:lnSpc>
                <a:spcPct val="100000"/>
              </a:lnSpc>
              <a:spcBef>
                <a:spcPts val="59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Arial MT"/>
                <a:cs typeface="Arial MT"/>
              </a:rPr>
              <a:t>-	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Other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Spring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Cloud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Projects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0788" y="1916483"/>
            <a:ext cx="16535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  <a:latin typeface="Verdana"/>
                <a:cs typeface="Verdana"/>
              </a:rPr>
              <a:t>Outl</a:t>
            </a:r>
            <a:r>
              <a:rPr sz="3600" spc="-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spc="-6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19692" y="2718906"/>
            <a:ext cx="6685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1A1A1A"/>
                </a:solidFill>
              </a:rPr>
              <a:t>H</a:t>
            </a:r>
            <a:r>
              <a:rPr sz="3600" spc="40" dirty="0">
                <a:solidFill>
                  <a:srgbClr val="1A1A1A"/>
                </a:solidFill>
              </a:rPr>
              <a:t>o</a:t>
            </a:r>
            <a:r>
              <a:rPr sz="3600" spc="165" dirty="0">
                <a:solidFill>
                  <a:srgbClr val="1A1A1A"/>
                </a:solidFill>
              </a:rPr>
              <a:t>w</a:t>
            </a:r>
            <a:r>
              <a:rPr sz="3600" spc="-200" dirty="0">
                <a:solidFill>
                  <a:srgbClr val="1A1A1A"/>
                </a:solidFill>
              </a:rPr>
              <a:t> </a:t>
            </a:r>
            <a:r>
              <a:rPr sz="3600" spc="20" dirty="0">
                <a:solidFill>
                  <a:srgbClr val="1A1A1A"/>
                </a:solidFill>
              </a:rPr>
              <a:t>Does</a:t>
            </a:r>
            <a:r>
              <a:rPr sz="3600" spc="-215" dirty="0">
                <a:solidFill>
                  <a:srgbClr val="1A1A1A"/>
                </a:solidFill>
              </a:rPr>
              <a:t> </a:t>
            </a:r>
            <a:r>
              <a:rPr sz="3600" spc="-475" dirty="0">
                <a:solidFill>
                  <a:srgbClr val="1A1A1A"/>
                </a:solidFill>
              </a:rPr>
              <a:t>I</a:t>
            </a:r>
            <a:r>
              <a:rPr sz="3600" spc="35" dirty="0">
                <a:solidFill>
                  <a:srgbClr val="1A1A1A"/>
                </a:solidFill>
              </a:rPr>
              <a:t>t</a:t>
            </a:r>
            <a:r>
              <a:rPr sz="3600" spc="-190" dirty="0">
                <a:solidFill>
                  <a:srgbClr val="1A1A1A"/>
                </a:solidFill>
              </a:rPr>
              <a:t> </a:t>
            </a:r>
            <a:r>
              <a:rPr sz="3600" spc="380" dirty="0">
                <a:solidFill>
                  <a:srgbClr val="1A1A1A"/>
                </a:solidFill>
              </a:rPr>
              <a:t>A</a:t>
            </a:r>
            <a:r>
              <a:rPr sz="3600" spc="-45" dirty="0">
                <a:solidFill>
                  <a:srgbClr val="1A1A1A"/>
                </a:solidFill>
              </a:rPr>
              <a:t>ll</a:t>
            </a:r>
            <a:r>
              <a:rPr sz="3600" spc="-185" dirty="0">
                <a:solidFill>
                  <a:srgbClr val="1A1A1A"/>
                </a:solidFill>
              </a:rPr>
              <a:t> </a:t>
            </a:r>
            <a:r>
              <a:rPr sz="3600" spc="125" dirty="0">
                <a:solidFill>
                  <a:srgbClr val="1A1A1A"/>
                </a:solidFill>
              </a:rPr>
              <a:t>Fi</a:t>
            </a:r>
            <a:r>
              <a:rPr sz="3600" spc="35" dirty="0">
                <a:solidFill>
                  <a:srgbClr val="1A1A1A"/>
                </a:solidFill>
              </a:rPr>
              <a:t>t</a:t>
            </a:r>
            <a:r>
              <a:rPr sz="3600" spc="-190" dirty="0">
                <a:solidFill>
                  <a:srgbClr val="1A1A1A"/>
                </a:solidFill>
              </a:rPr>
              <a:t> </a:t>
            </a:r>
            <a:r>
              <a:rPr sz="3600" spc="-355" dirty="0">
                <a:solidFill>
                  <a:srgbClr val="1A1A1A"/>
                </a:solidFill>
              </a:rPr>
              <a:t>T</a:t>
            </a:r>
            <a:r>
              <a:rPr sz="3600" spc="140" dirty="0">
                <a:solidFill>
                  <a:srgbClr val="1A1A1A"/>
                </a:solidFill>
              </a:rPr>
              <a:t>og</a:t>
            </a:r>
            <a:r>
              <a:rPr sz="3600" spc="10" dirty="0">
                <a:solidFill>
                  <a:srgbClr val="1A1A1A"/>
                </a:solidFill>
              </a:rPr>
              <a:t>e</a:t>
            </a:r>
            <a:r>
              <a:rPr sz="3600" dirty="0">
                <a:solidFill>
                  <a:srgbClr val="1A1A1A"/>
                </a:solidFill>
              </a:rPr>
              <a:t>t</a:t>
            </a:r>
            <a:r>
              <a:rPr sz="3600" spc="-60" dirty="0">
                <a:solidFill>
                  <a:srgbClr val="1A1A1A"/>
                </a:solidFill>
              </a:rPr>
              <a:t>he</a:t>
            </a:r>
            <a:r>
              <a:rPr sz="3600" spc="-35" dirty="0">
                <a:solidFill>
                  <a:srgbClr val="1A1A1A"/>
                </a:solidFill>
              </a:rPr>
              <a:t>r?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96544" y="4599432"/>
            <a:ext cx="2923540" cy="1983105"/>
            <a:chOff x="2796544" y="4599432"/>
            <a:chExt cx="2923540" cy="19831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7571" y="4599432"/>
              <a:ext cx="405384" cy="4053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4011" y="4599432"/>
              <a:ext cx="405371" cy="40538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0402" y="519066"/>
            <a:ext cx="7964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3E3E3E"/>
                </a:solidFill>
              </a:rPr>
              <a:t>The</a:t>
            </a:r>
            <a:r>
              <a:rPr sz="3600" spc="-185" dirty="0">
                <a:solidFill>
                  <a:srgbClr val="3E3E3E"/>
                </a:solidFill>
              </a:rPr>
              <a:t> </a:t>
            </a:r>
            <a:r>
              <a:rPr sz="3600" spc="-15" dirty="0">
                <a:solidFill>
                  <a:srgbClr val="3E3E3E"/>
                </a:solidFill>
              </a:rPr>
              <a:t>Parts</a:t>
            </a:r>
            <a:r>
              <a:rPr sz="3600" spc="-204" dirty="0">
                <a:solidFill>
                  <a:srgbClr val="3E3E3E"/>
                </a:solidFill>
              </a:rPr>
              <a:t> </a:t>
            </a:r>
            <a:r>
              <a:rPr sz="3600" spc="75" dirty="0">
                <a:solidFill>
                  <a:srgbClr val="3E3E3E"/>
                </a:solidFill>
              </a:rPr>
              <a:t>of</a:t>
            </a:r>
            <a:r>
              <a:rPr sz="3600" spc="-210" dirty="0">
                <a:solidFill>
                  <a:srgbClr val="3E3E3E"/>
                </a:solidFill>
              </a:rPr>
              <a:t> </a:t>
            </a:r>
            <a:r>
              <a:rPr sz="3600" spc="-100" dirty="0">
                <a:solidFill>
                  <a:srgbClr val="3E3E3E"/>
                </a:solidFill>
              </a:rPr>
              <a:t>a</a:t>
            </a:r>
            <a:r>
              <a:rPr sz="3600" spc="-195" dirty="0">
                <a:solidFill>
                  <a:srgbClr val="3E3E3E"/>
                </a:solidFill>
              </a:rPr>
              <a:t> </a:t>
            </a:r>
            <a:r>
              <a:rPr sz="3600" spc="45" dirty="0">
                <a:solidFill>
                  <a:srgbClr val="3E3E3E"/>
                </a:solidFill>
              </a:rPr>
              <a:t>Cloud</a:t>
            </a:r>
            <a:r>
              <a:rPr sz="3600" spc="-195" dirty="0">
                <a:solidFill>
                  <a:srgbClr val="3E3E3E"/>
                </a:solidFill>
              </a:rPr>
              <a:t> </a:t>
            </a:r>
            <a:r>
              <a:rPr sz="3600" spc="-40" dirty="0">
                <a:solidFill>
                  <a:srgbClr val="3E3E3E"/>
                </a:solidFill>
              </a:rPr>
              <a:t>Native</a:t>
            </a:r>
            <a:r>
              <a:rPr sz="3600" spc="-204" dirty="0">
                <a:solidFill>
                  <a:srgbClr val="3E3E3E"/>
                </a:solidFill>
              </a:rPr>
              <a:t> </a:t>
            </a:r>
            <a:r>
              <a:rPr sz="3600" spc="-100" dirty="0">
                <a:solidFill>
                  <a:srgbClr val="3E3E3E"/>
                </a:solidFill>
              </a:rPr>
              <a:t>System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3630743" y="4679467"/>
            <a:ext cx="1241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3E3E3E"/>
                </a:solidFill>
                <a:latin typeface="Verdana"/>
                <a:cs typeface="Verdana"/>
              </a:rPr>
              <a:t>Ser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v</a:t>
            </a:r>
            <a:r>
              <a:rPr sz="2000" spc="40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2000" spc="50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0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419093" y="4794503"/>
            <a:ext cx="2811780" cy="1778635"/>
            <a:chOff x="6419093" y="4794503"/>
            <a:chExt cx="2811780" cy="177863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79691" y="5039867"/>
              <a:ext cx="1199387" cy="11963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79080" y="5084063"/>
              <a:ext cx="1199387" cy="11963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432047" y="4807457"/>
              <a:ext cx="2786380" cy="1752600"/>
            </a:xfrm>
            <a:custGeom>
              <a:avLst/>
              <a:gdLst/>
              <a:ahLst/>
              <a:cxnLst/>
              <a:rect l="l" t="t" r="r" b="b"/>
              <a:pathLst>
                <a:path w="2786379" h="1752600">
                  <a:moveTo>
                    <a:pt x="292100" y="1752600"/>
                  </a:moveTo>
                  <a:lnTo>
                    <a:pt x="244718" y="1748776"/>
                  </a:lnTo>
                  <a:lnTo>
                    <a:pt x="199771" y="1737707"/>
                  </a:lnTo>
                  <a:lnTo>
                    <a:pt x="157860" y="1719995"/>
                  </a:lnTo>
                  <a:lnTo>
                    <a:pt x="119587" y="1696239"/>
                  </a:lnTo>
                  <a:lnTo>
                    <a:pt x="85551" y="1667043"/>
                  </a:lnTo>
                  <a:lnTo>
                    <a:pt x="56356" y="1633007"/>
                  </a:lnTo>
                  <a:lnTo>
                    <a:pt x="32602" y="1594733"/>
                  </a:lnTo>
                  <a:lnTo>
                    <a:pt x="14890" y="1552823"/>
                  </a:lnTo>
                  <a:lnTo>
                    <a:pt x="3822" y="1507878"/>
                  </a:lnTo>
                  <a:lnTo>
                    <a:pt x="0" y="1460500"/>
                  </a:lnTo>
                  <a:lnTo>
                    <a:pt x="0" y="292100"/>
                  </a:lnTo>
                  <a:lnTo>
                    <a:pt x="3822" y="244721"/>
                  </a:lnTo>
                  <a:lnTo>
                    <a:pt x="14890" y="199776"/>
                  </a:lnTo>
                  <a:lnTo>
                    <a:pt x="32602" y="157866"/>
                  </a:lnTo>
                  <a:lnTo>
                    <a:pt x="56356" y="119592"/>
                  </a:lnTo>
                  <a:lnTo>
                    <a:pt x="85551" y="85556"/>
                  </a:lnTo>
                  <a:lnTo>
                    <a:pt x="119587" y="56360"/>
                  </a:lnTo>
                  <a:lnTo>
                    <a:pt x="157860" y="32604"/>
                  </a:lnTo>
                  <a:lnTo>
                    <a:pt x="199771" y="14892"/>
                  </a:lnTo>
                  <a:lnTo>
                    <a:pt x="244718" y="3823"/>
                  </a:lnTo>
                  <a:lnTo>
                    <a:pt x="292100" y="0"/>
                  </a:lnTo>
                </a:path>
                <a:path w="2786379" h="1752600">
                  <a:moveTo>
                    <a:pt x="2493759" y="0"/>
                  </a:moveTo>
                  <a:lnTo>
                    <a:pt x="2541141" y="3823"/>
                  </a:lnTo>
                  <a:lnTo>
                    <a:pt x="2586089" y="14892"/>
                  </a:lnTo>
                  <a:lnTo>
                    <a:pt x="2628001" y="32604"/>
                  </a:lnTo>
                  <a:lnTo>
                    <a:pt x="2666276" y="56360"/>
                  </a:lnTo>
                  <a:lnTo>
                    <a:pt x="2700313" y="85556"/>
                  </a:lnTo>
                  <a:lnTo>
                    <a:pt x="2729510" y="119592"/>
                  </a:lnTo>
                  <a:lnTo>
                    <a:pt x="2753266" y="157866"/>
                  </a:lnTo>
                  <a:lnTo>
                    <a:pt x="2770979" y="199776"/>
                  </a:lnTo>
                  <a:lnTo>
                    <a:pt x="2782048" y="244721"/>
                  </a:lnTo>
                  <a:lnTo>
                    <a:pt x="2785872" y="292100"/>
                  </a:lnTo>
                  <a:lnTo>
                    <a:pt x="2785872" y="1460500"/>
                  </a:lnTo>
                  <a:lnTo>
                    <a:pt x="2782048" y="1507878"/>
                  </a:lnTo>
                  <a:lnTo>
                    <a:pt x="2770979" y="1552823"/>
                  </a:lnTo>
                  <a:lnTo>
                    <a:pt x="2753266" y="1594733"/>
                  </a:lnTo>
                  <a:lnTo>
                    <a:pt x="2729510" y="1633007"/>
                  </a:lnTo>
                  <a:lnTo>
                    <a:pt x="2700313" y="1667043"/>
                  </a:lnTo>
                  <a:lnTo>
                    <a:pt x="2666276" y="1696239"/>
                  </a:lnTo>
                  <a:lnTo>
                    <a:pt x="2628001" y="1719995"/>
                  </a:lnTo>
                  <a:lnTo>
                    <a:pt x="2586089" y="1737707"/>
                  </a:lnTo>
                  <a:lnTo>
                    <a:pt x="2541141" y="1748776"/>
                  </a:lnTo>
                  <a:lnTo>
                    <a:pt x="2493759" y="175260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214919" y="4669735"/>
            <a:ext cx="12242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3E3E3E"/>
                </a:solidFill>
                <a:latin typeface="Verdana"/>
                <a:cs typeface="Verdana"/>
              </a:rPr>
              <a:t>Ser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v</a:t>
            </a:r>
            <a:r>
              <a:rPr sz="2000" spc="40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2000" spc="50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0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740140" y="2609088"/>
            <a:ext cx="2019300" cy="1667510"/>
            <a:chOff x="8740140" y="2609088"/>
            <a:chExt cx="2019300" cy="166751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40140" y="2837688"/>
              <a:ext cx="1778507" cy="140055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472919" y="2622042"/>
              <a:ext cx="273685" cy="1641475"/>
            </a:xfrm>
            <a:custGeom>
              <a:avLst/>
              <a:gdLst/>
              <a:ahLst/>
              <a:cxnLst/>
              <a:rect l="l" t="t" r="r" b="b"/>
              <a:pathLst>
                <a:path w="273684" h="1641475">
                  <a:moveTo>
                    <a:pt x="0" y="0"/>
                  </a:moveTo>
                  <a:lnTo>
                    <a:pt x="49175" y="4407"/>
                  </a:lnTo>
                  <a:lnTo>
                    <a:pt x="95458" y="17114"/>
                  </a:lnTo>
                  <a:lnTo>
                    <a:pt x="138077" y="37349"/>
                  </a:lnTo>
                  <a:lnTo>
                    <a:pt x="176259" y="64338"/>
                  </a:lnTo>
                  <a:lnTo>
                    <a:pt x="209231" y="97309"/>
                  </a:lnTo>
                  <a:lnTo>
                    <a:pt x="236220" y="135489"/>
                  </a:lnTo>
                  <a:lnTo>
                    <a:pt x="256455" y="178105"/>
                  </a:lnTo>
                  <a:lnTo>
                    <a:pt x="269163" y="224386"/>
                  </a:lnTo>
                  <a:lnTo>
                    <a:pt x="273570" y="273558"/>
                  </a:lnTo>
                  <a:lnTo>
                    <a:pt x="273570" y="1367790"/>
                  </a:lnTo>
                  <a:lnTo>
                    <a:pt x="269163" y="1416961"/>
                  </a:lnTo>
                  <a:lnTo>
                    <a:pt x="256455" y="1463242"/>
                  </a:lnTo>
                  <a:lnTo>
                    <a:pt x="236220" y="1505858"/>
                  </a:lnTo>
                  <a:lnTo>
                    <a:pt x="209231" y="1544038"/>
                  </a:lnTo>
                  <a:lnTo>
                    <a:pt x="176259" y="1577009"/>
                  </a:lnTo>
                  <a:lnTo>
                    <a:pt x="138077" y="1603998"/>
                  </a:lnTo>
                  <a:lnTo>
                    <a:pt x="95458" y="1624233"/>
                  </a:lnTo>
                  <a:lnTo>
                    <a:pt x="49175" y="1636940"/>
                  </a:lnTo>
                  <a:lnTo>
                    <a:pt x="0" y="1641348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077509" y="2435183"/>
            <a:ext cx="876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0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000" spc="100" dirty="0">
                <a:solidFill>
                  <a:srgbClr val="3E3E3E"/>
                </a:solidFill>
                <a:latin typeface="Verdana"/>
                <a:cs typeface="Verdana"/>
              </a:rPr>
              <a:t>o</a:t>
            </a:r>
            <a:r>
              <a:rPr sz="2000" spc="-20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2000" spc="55" dirty="0">
                <a:solidFill>
                  <a:srgbClr val="3E3E3E"/>
                </a:solidFill>
                <a:latin typeface="Verdana"/>
                <a:cs typeface="Verdana"/>
              </a:rPr>
              <a:t>fig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73621" y="2622042"/>
            <a:ext cx="273685" cy="1641475"/>
          </a:xfrm>
          <a:custGeom>
            <a:avLst/>
            <a:gdLst/>
            <a:ahLst/>
            <a:cxnLst/>
            <a:rect l="l" t="t" r="r" b="b"/>
            <a:pathLst>
              <a:path w="273684" h="1641475">
                <a:moveTo>
                  <a:pt x="273557" y="1641348"/>
                </a:moveTo>
                <a:lnTo>
                  <a:pt x="224386" y="1636940"/>
                </a:lnTo>
                <a:lnTo>
                  <a:pt x="178105" y="1624233"/>
                </a:lnTo>
                <a:lnTo>
                  <a:pt x="135489" y="1603998"/>
                </a:lnTo>
                <a:lnTo>
                  <a:pt x="97309" y="1577009"/>
                </a:lnTo>
                <a:lnTo>
                  <a:pt x="64338" y="1544038"/>
                </a:lnTo>
                <a:lnTo>
                  <a:pt x="37349" y="1505858"/>
                </a:lnTo>
                <a:lnTo>
                  <a:pt x="17114" y="1463242"/>
                </a:lnTo>
                <a:lnTo>
                  <a:pt x="4407" y="1416961"/>
                </a:lnTo>
                <a:lnTo>
                  <a:pt x="0" y="1367790"/>
                </a:lnTo>
                <a:lnTo>
                  <a:pt x="0" y="273558"/>
                </a:lnTo>
                <a:lnTo>
                  <a:pt x="4407" y="224386"/>
                </a:lnTo>
                <a:lnTo>
                  <a:pt x="17114" y="178105"/>
                </a:lnTo>
                <a:lnTo>
                  <a:pt x="37349" y="135489"/>
                </a:lnTo>
                <a:lnTo>
                  <a:pt x="64338" y="97309"/>
                </a:lnTo>
                <a:lnTo>
                  <a:pt x="97309" y="64338"/>
                </a:lnTo>
                <a:lnTo>
                  <a:pt x="135489" y="37349"/>
                </a:lnTo>
                <a:lnTo>
                  <a:pt x="178105" y="17114"/>
                </a:lnTo>
                <a:lnTo>
                  <a:pt x="224386" y="4407"/>
                </a:lnTo>
                <a:lnTo>
                  <a:pt x="273557" y="0"/>
                </a:lnTo>
              </a:path>
            </a:pathLst>
          </a:custGeom>
          <a:ln w="25907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5265420" y="1415796"/>
            <a:ext cx="2004060" cy="1671955"/>
            <a:chOff x="5265420" y="1415796"/>
            <a:chExt cx="2004060" cy="1671955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63056" y="1668780"/>
              <a:ext cx="882395" cy="140055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65420" y="1687068"/>
              <a:ext cx="882395" cy="140055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982959" y="1428750"/>
              <a:ext cx="273685" cy="1641475"/>
            </a:xfrm>
            <a:custGeom>
              <a:avLst/>
              <a:gdLst/>
              <a:ahLst/>
              <a:cxnLst/>
              <a:rect l="l" t="t" r="r" b="b"/>
              <a:pathLst>
                <a:path w="273684" h="1641475">
                  <a:moveTo>
                    <a:pt x="0" y="0"/>
                  </a:moveTo>
                  <a:lnTo>
                    <a:pt x="49175" y="4407"/>
                  </a:lnTo>
                  <a:lnTo>
                    <a:pt x="95458" y="17114"/>
                  </a:lnTo>
                  <a:lnTo>
                    <a:pt x="138077" y="37349"/>
                  </a:lnTo>
                  <a:lnTo>
                    <a:pt x="176259" y="64338"/>
                  </a:lnTo>
                  <a:lnTo>
                    <a:pt x="209231" y="97309"/>
                  </a:lnTo>
                  <a:lnTo>
                    <a:pt x="236220" y="135489"/>
                  </a:lnTo>
                  <a:lnTo>
                    <a:pt x="256455" y="178105"/>
                  </a:lnTo>
                  <a:lnTo>
                    <a:pt x="269163" y="224386"/>
                  </a:lnTo>
                  <a:lnTo>
                    <a:pt x="273570" y="273558"/>
                  </a:lnTo>
                  <a:lnTo>
                    <a:pt x="273570" y="1367790"/>
                  </a:lnTo>
                  <a:lnTo>
                    <a:pt x="269163" y="1416961"/>
                  </a:lnTo>
                  <a:lnTo>
                    <a:pt x="256455" y="1463242"/>
                  </a:lnTo>
                  <a:lnTo>
                    <a:pt x="236220" y="1505858"/>
                  </a:lnTo>
                  <a:lnTo>
                    <a:pt x="209231" y="1544038"/>
                  </a:lnTo>
                  <a:lnTo>
                    <a:pt x="176259" y="1577009"/>
                  </a:lnTo>
                  <a:lnTo>
                    <a:pt x="138077" y="1603998"/>
                  </a:lnTo>
                  <a:lnTo>
                    <a:pt x="95458" y="1624233"/>
                  </a:lnTo>
                  <a:lnTo>
                    <a:pt x="49175" y="1636940"/>
                  </a:lnTo>
                  <a:lnTo>
                    <a:pt x="0" y="1641348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424672" y="1240378"/>
            <a:ext cx="12820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Discovery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83661" y="1428750"/>
            <a:ext cx="273685" cy="1641475"/>
          </a:xfrm>
          <a:custGeom>
            <a:avLst/>
            <a:gdLst/>
            <a:ahLst/>
            <a:cxnLst/>
            <a:rect l="l" t="t" r="r" b="b"/>
            <a:pathLst>
              <a:path w="273685" h="1641475">
                <a:moveTo>
                  <a:pt x="273558" y="1641348"/>
                </a:moveTo>
                <a:lnTo>
                  <a:pt x="224386" y="1636940"/>
                </a:lnTo>
                <a:lnTo>
                  <a:pt x="178105" y="1624233"/>
                </a:lnTo>
                <a:lnTo>
                  <a:pt x="135489" y="1603998"/>
                </a:lnTo>
                <a:lnTo>
                  <a:pt x="97309" y="1577009"/>
                </a:lnTo>
                <a:lnTo>
                  <a:pt x="64338" y="1544038"/>
                </a:lnTo>
                <a:lnTo>
                  <a:pt x="37349" y="1505858"/>
                </a:lnTo>
                <a:lnTo>
                  <a:pt x="17114" y="1463242"/>
                </a:lnTo>
                <a:lnTo>
                  <a:pt x="4407" y="1416961"/>
                </a:lnTo>
                <a:lnTo>
                  <a:pt x="0" y="1367790"/>
                </a:lnTo>
                <a:lnTo>
                  <a:pt x="0" y="273558"/>
                </a:lnTo>
                <a:lnTo>
                  <a:pt x="4407" y="224386"/>
                </a:lnTo>
                <a:lnTo>
                  <a:pt x="17114" y="178105"/>
                </a:lnTo>
                <a:lnTo>
                  <a:pt x="37349" y="135489"/>
                </a:lnTo>
                <a:lnTo>
                  <a:pt x="64338" y="97309"/>
                </a:lnTo>
                <a:lnTo>
                  <a:pt x="97309" y="64338"/>
                </a:lnTo>
                <a:lnTo>
                  <a:pt x="135489" y="37349"/>
                </a:lnTo>
                <a:lnTo>
                  <a:pt x="178105" y="17114"/>
                </a:lnTo>
                <a:lnTo>
                  <a:pt x="224386" y="4407"/>
                </a:lnTo>
                <a:lnTo>
                  <a:pt x="273558" y="0"/>
                </a:lnTo>
              </a:path>
            </a:pathLst>
          </a:custGeom>
          <a:ln w="25907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25880" y="2900172"/>
            <a:ext cx="2296667" cy="1123187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881906" y="2500997"/>
            <a:ext cx="11360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40" dirty="0">
                <a:solidFill>
                  <a:srgbClr val="3E3E3E"/>
                </a:solidFill>
                <a:latin typeface="Verdana"/>
                <a:cs typeface="Verdana"/>
              </a:rPr>
              <a:t>G</a:t>
            </a:r>
            <a:r>
              <a:rPr sz="2000" spc="-4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000" spc="25" dirty="0">
                <a:solidFill>
                  <a:srgbClr val="3E3E3E"/>
                </a:solidFill>
                <a:latin typeface="Verdana"/>
                <a:cs typeface="Verdana"/>
              </a:rPr>
              <a:t>w</a:t>
            </a:r>
            <a:r>
              <a:rPr sz="2000" spc="-6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y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48517" y="2452116"/>
            <a:ext cx="2734310" cy="1885314"/>
            <a:chOff x="1048517" y="2452116"/>
            <a:chExt cx="2734310" cy="1885314"/>
          </a:xfrm>
        </p:grpSpPr>
        <p:sp>
          <p:nvSpPr>
            <p:cNvPr id="26" name="object 26"/>
            <p:cNvSpPr/>
            <p:nvPr/>
          </p:nvSpPr>
          <p:spPr>
            <a:xfrm>
              <a:off x="1061471" y="2661665"/>
              <a:ext cx="2708275" cy="1602105"/>
            </a:xfrm>
            <a:custGeom>
              <a:avLst/>
              <a:gdLst/>
              <a:ahLst/>
              <a:cxnLst/>
              <a:rect l="l" t="t" r="r" b="b"/>
              <a:pathLst>
                <a:path w="2708275" h="1602104">
                  <a:moveTo>
                    <a:pt x="266953" y="1601724"/>
                  </a:moveTo>
                  <a:lnTo>
                    <a:pt x="218968" y="1597423"/>
                  </a:lnTo>
                  <a:lnTo>
                    <a:pt x="173805" y="1585022"/>
                  </a:lnTo>
                  <a:lnTo>
                    <a:pt x="132217" y="1565276"/>
                  </a:lnTo>
                  <a:lnTo>
                    <a:pt x="94959" y="1538939"/>
                  </a:lnTo>
                  <a:lnTo>
                    <a:pt x="62784" y="1506764"/>
                  </a:lnTo>
                  <a:lnTo>
                    <a:pt x="36447" y="1469506"/>
                  </a:lnTo>
                  <a:lnTo>
                    <a:pt x="16701" y="1427918"/>
                  </a:lnTo>
                  <a:lnTo>
                    <a:pt x="4300" y="1382755"/>
                  </a:lnTo>
                  <a:lnTo>
                    <a:pt x="0" y="1334770"/>
                  </a:lnTo>
                  <a:lnTo>
                    <a:pt x="0" y="266954"/>
                  </a:lnTo>
                  <a:lnTo>
                    <a:pt x="4300" y="218968"/>
                  </a:lnTo>
                  <a:lnTo>
                    <a:pt x="16701" y="173805"/>
                  </a:lnTo>
                  <a:lnTo>
                    <a:pt x="36447" y="132217"/>
                  </a:lnTo>
                  <a:lnTo>
                    <a:pt x="62784" y="94959"/>
                  </a:lnTo>
                  <a:lnTo>
                    <a:pt x="94959" y="62784"/>
                  </a:lnTo>
                  <a:lnTo>
                    <a:pt x="132217" y="36447"/>
                  </a:lnTo>
                  <a:lnTo>
                    <a:pt x="173805" y="16701"/>
                  </a:lnTo>
                  <a:lnTo>
                    <a:pt x="218968" y="4300"/>
                  </a:lnTo>
                  <a:lnTo>
                    <a:pt x="266953" y="0"/>
                  </a:lnTo>
                </a:path>
                <a:path w="2708275" h="1602104">
                  <a:moveTo>
                    <a:pt x="2441181" y="0"/>
                  </a:moveTo>
                  <a:lnTo>
                    <a:pt x="2489166" y="4300"/>
                  </a:lnTo>
                  <a:lnTo>
                    <a:pt x="2534331" y="16701"/>
                  </a:lnTo>
                  <a:lnTo>
                    <a:pt x="2575921" y="36447"/>
                  </a:lnTo>
                  <a:lnTo>
                    <a:pt x="2613181" y="62784"/>
                  </a:lnTo>
                  <a:lnTo>
                    <a:pt x="2645358" y="94959"/>
                  </a:lnTo>
                  <a:lnTo>
                    <a:pt x="2671697" y="132217"/>
                  </a:lnTo>
                  <a:lnTo>
                    <a:pt x="2691445" y="173805"/>
                  </a:lnTo>
                  <a:lnTo>
                    <a:pt x="2703846" y="218968"/>
                  </a:lnTo>
                  <a:lnTo>
                    <a:pt x="2708148" y="266954"/>
                  </a:lnTo>
                  <a:lnTo>
                    <a:pt x="2708148" y="1334770"/>
                  </a:lnTo>
                  <a:lnTo>
                    <a:pt x="2703846" y="1382755"/>
                  </a:lnTo>
                  <a:lnTo>
                    <a:pt x="2691445" y="1427918"/>
                  </a:lnTo>
                  <a:lnTo>
                    <a:pt x="2671697" y="1469506"/>
                  </a:lnTo>
                  <a:lnTo>
                    <a:pt x="2645358" y="1506764"/>
                  </a:lnTo>
                  <a:lnTo>
                    <a:pt x="2613181" y="1538939"/>
                  </a:lnTo>
                  <a:lnTo>
                    <a:pt x="2575921" y="1565276"/>
                  </a:lnTo>
                  <a:lnTo>
                    <a:pt x="2534331" y="1585022"/>
                  </a:lnTo>
                  <a:lnTo>
                    <a:pt x="2489166" y="1597423"/>
                  </a:lnTo>
                  <a:lnTo>
                    <a:pt x="2441181" y="1601724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4332" y="3799332"/>
              <a:ext cx="377951" cy="53797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33344" y="3799332"/>
              <a:ext cx="377951" cy="53797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54096" y="2452116"/>
              <a:ext cx="405384" cy="40538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9323" y="2452116"/>
              <a:ext cx="405384" cy="405384"/>
            </a:xfrm>
            <a:prstGeom prst="rect">
              <a:avLst/>
            </a:prstGeom>
          </p:spPr>
        </p:pic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5649" y="2718906"/>
            <a:ext cx="7799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35" dirty="0">
                <a:solidFill>
                  <a:srgbClr val="1A1A1A"/>
                </a:solidFill>
              </a:rPr>
              <a:t>P</a:t>
            </a:r>
            <a:r>
              <a:rPr sz="3600" spc="-65" dirty="0">
                <a:solidFill>
                  <a:srgbClr val="1A1A1A"/>
                </a:solidFill>
              </a:rPr>
              <a:t>u</a:t>
            </a:r>
            <a:r>
              <a:rPr sz="3600" spc="5" dirty="0">
                <a:solidFill>
                  <a:srgbClr val="1A1A1A"/>
                </a:solidFill>
              </a:rPr>
              <a:t>tti</a:t>
            </a:r>
            <a:r>
              <a:rPr sz="3600" spc="-65" dirty="0">
                <a:solidFill>
                  <a:srgbClr val="1A1A1A"/>
                </a:solidFill>
              </a:rPr>
              <a:t>n</a:t>
            </a:r>
            <a:r>
              <a:rPr sz="3600" spc="145" dirty="0">
                <a:solidFill>
                  <a:srgbClr val="1A1A1A"/>
                </a:solidFill>
              </a:rPr>
              <a:t>g</a:t>
            </a:r>
            <a:r>
              <a:rPr sz="3600" spc="-200" dirty="0">
                <a:solidFill>
                  <a:srgbClr val="1A1A1A"/>
                </a:solidFill>
              </a:rPr>
              <a:t> </a:t>
            </a:r>
            <a:r>
              <a:rPr sz="3600" spc="-229" dirty="0">
                <a:solidFill>
                  <a:srgbClr val="1A1A1A"/>
                </a:solidFill>
              </a:rPr>
              <a:t>I</a:t>
            </a:r>
            <a:r>
              <a:rPr sz="3600" spc="-210" dirty="0">
                <a:solidFill>
                  <a:srgbClr val="1A1A1A"/>
                </a:solidFill>
              </a:rPr>
              <a:t>t</a:t>
            </a:r>
            <a:r>
              <a:rPr sz="3600" spc="-190" dirty="0">
                <a:solidFill>
                  <a:srgbClr val="1A1A1A"/>
                </a:solidFill>
              </a:rPr>
              <a:t> </a:t>
            </a:r>
            <a:r>
              <a:rPr sz="3600" spc="380" dirty="0">
                <a:solidFill>
                  <a:srgbClr val="1A1A1A"/>
                </a:solidFill>
              </a:rPr>
              <a:t>A</a:t>
            </a:r>
            <a:r>
              <a:rPr sz="3600" spc="-45" dirty="0">
                <a:solidFill>
                  <a:srgbClr val="1A1A1A"/>
                </a:solidFill>
              </a:rPr>
              <a:t>ll</a:t>
            </a:r>
            <a:r>
              <a:rPr sz="3600" spc="-185" dirty="0">
                <a:solidFill>
                  <a:srgbClr val="1A1A1A"/>
                </a:solidFill>
              </a:rPr>
              <a:t> </a:t>
            </a:r>
            <a:r>
              <a:rPr sz="3600" spc="-355" dirty="0">
                <a:solidFill>
                  <a:srgbClr val="1A1A1A"/>
                </a:solidFill>
              </a:rPr>
              <a:t>T</a:t>
            </a:r>
            <a:r>
              <a:rPr sz="3600" spc="140" dirty="0">
                <a:solidFill>
                  <a:srgbClr val="1A1A1A"/>
                </a:solidFill>
              </a:rPr>
              <a:t>o</a:t>
            </a:r>
            <a:r>
              <a:rPr sz="3600" spc="60" dirty="0">
                <a:solidFill>
                  <a:srgbClr val="1A1A1A"/>
                </a:solidFill>
              </a:rPr>
              <a:t>g</a:t>
            </a:r>
            <a:r>
              <a:rPr sz="3600" spc="70" dirty="0">
                <a:solidFill>
                  <a:srgbClr val="1A1A1A"/>
                </a:solidFill>
              </a:rPr>
              <a:t>e</a:t>
            </a:r>
            <a:r>
              <a:rPr sz="3600" spc="-15" dirty="0">
                <a:solidFill>
                  <a:srgbClr val="1A1A1A"/>
                </a:solidFill>
              </a:rPr>
              <a:t>t</a:t>
            </a:r>
            <a:r>
              <a:rPr sz="3600" spc="-20" dirty="0">
                <a:solidFill>
                  <a:srgbClr val="1A1A1A"/>
                </a:solidFill>
              </a:rPr>
              <a:t>h</a:t>
            </a:r>
            <a:r>
              <a:rPr sz="3600" spc="-15" dirty="0">
                <a:solidFill>
                  <a:srgbClr val="1A1A1A"/>
                </a:solidFill>
              </a:rPr>
              <a:t>e</a:t>
            </a:r>
            <a:r>
              <a:rPr sz="3600" spc="-75" dirty="0">
                <a:solidFill>
                  <a:srgbClr val="1A1A1A"/>
                </a:solidFill>
              </a:rPr>
              <a:t>r</a:t>
            </a:r>
            <a:r>
              <a:rPr sz="3600" spc="-720" dirty="0">
                <a:solidFill>
                  <a:srgbClr val="1A1A1A"/>
                </a:solidFill>
              </a:rPr>
              <a:t>:</a:t>
            </a:r>
            <a:r>
              <a:rPr sz="3600" spc="-229" dirty="0">
                <a:solidFill>
                  <a:srgbClr val="1A1A1A"/>
                </a:solidFill>
              </a:rPr>
              <a:t> </a:t>
            </a:r>
            <a:r>
              <a:rPr sz="3600" spc="225" dirty="0">
                <a:solidFill>
                  <a:srgbClr val="1A1A1A"/>
                </a:solidFill>
              </a:rPr>
              <a:t>O</a:t>
            </a:r>
            <a:r>
              <a:rPr sz="3600" spc="-65" dirty="0">
                <a:solidFill>
                  <a:srgbClr val="1A1A1A"/>
                </a:solidFill>
              </a:rPr>
              <a:t>n</a:t>
            </a:r>
            <a:r>
              <a:rPr sz="3600" spc="-195" dirty="0">
                <a:solidFill>
                  <a:srgbClr val="1A1A1A"/>
                </a:solidFill>
              </a:rPr>
              <a:t> </a:t>
            </a:r>
            <a:r>
              <a:rPr sz="3600" spc="-175" dirty="0">
                <a:solidFill>
                  <a:srgbClr val="1A1A1A"/>
                </a:solidFill>
              </a:rPr>
              <a:t>S</a:t>
            </a:r>
            <a:r>
              <a:rPr sz="3600" spc="-25" dirty="0">
                <a:solidFill>
                  <a:srgbClr val="1A1A1A"/>
                </a:solidFill>
              </a:rPr>
              <a:t>t</a:t>
            </a:r>
            <a:r>
              <a:rPr sz="3600" spc="-30" dirty="0">
                <a:solidFill>
                  <a:srgbClr val="1A1A1A"/>
                </a:solidFill>
              </a:rPr>
              <a:t>a</a:t>
            </a:r>
            <a:r>
              <a:rPr sz="3600" spc="-75" dirty="0">
                <a:solidFill>
                  <a:srgbClr val="1A1A1A"/>
                </a:solidFill>
              </a:rPr>
              <a:t>r</a:t>
            </a:r>
            <a:r>
              <a:rPr sz="3600" spc="-15" dirty="0">
                <a:solidFill>
                  <a:srgbClr val="1A1A1A"/>
                </a:solidFill>
              </a:rPr>
              <a:t>t</a:t>
            </a:r>
            <a:r>
              <a:rPr sz="3600" spc="-20" dirty="0">
                <a:solidFill>
                  <a:srgbClr val="1A1A1A"/>
                </a:solidFill>
              </a:rPr>
              <a:t>u</a:t>
            </a:r>
            <a:r>
              <a:rPr sz="3600" spc="145" dirty="0">
                <a:solidFill>
                  <a:srgbClr val="1A1A1A"/>
                </a:solidFill>
              </a:rPr>
              <a:t>p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7751" y="519066"/>
            <a:ext cx="77285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35" dirty="0">
                <a:solidFill>
                  <a:srgbClr val="3E3E3E"/>
                </a:solidFill>
              </a:rPr>
              <a:t>P</a:t>
            </a:r>
            <a:r>
              <a:rPr sz="3600" spc="-30" dirty="0">
                <a:solidFill>
                  <a:srgbClr val="3E3E3E"/>
                </a:solidFill>
              </a:rPr>
              <a:t>utti</a:t>
            </a:r>
            <a:r>
              <a:rPr sz="3600" spc="30" dirty="0">
                <a:solidFill>
                  <a:srgbClr val="3E3E3E"/>
                </a:solidFill>
              </a:rPr>
              <a:t>ng</a:t>
            </a:r>
            <a:r>
              <a:rPr sz="3600" spc="-190" dirty="0">
                <a:solidFill>
                  <a:srgbClr val="3E3E3E"/>
                </a:solidFill>
              </a:rPr>
              <a:t> </a:t>
            </a:r>
            <a:r>
              <a:rPr sz="3600" spc="-535" dirty="0">
                <a:solidFill>
                  <a:srgbClr val="3E3E3E"/>
                </a:solidFill>
              </a:rPr>
              <a:t>I</a:t>
            </a:r>
            <a:r>
              <a:rPr sz="3600" spc="20" dirty="0">
                <a:solidFill>
                  <a:srgbClr val="3E3E3E"/>
                </a:solidFill>
              </a:rPr>
              <a:t>t</a:t>
            </a:r>
            <a:r>
              <a:rPr sz="3600" spc="-190" dirty="0">
                <a:solidFill>
                  <a:srgbClr val="3E3E3E"/>
                </a:solidFill>
              </a:rPr>
              <a:t> </a:t>
            </a:r>
            <a:r>
              <a:rPr sz="3600" spc="145" dirty="0">
                <a:solidFill>
                  <a:srgbClr val="3E3E3E"/>
                </a:solidFill>
              </a:rPr>
              <a:t>Al</a:t>
            </a:r>
            <a:r>
              <a:rPr sz="3600" spc="-95" dirty="0">
                <a:solidFill>
                  <a:srgbClr val="3E3E3E"/>
                </a:solidFill>
              </a:rPr>
              <a:t>l</a:t>
            </a:r>
            <a:r>
              <a:rPr sz="3600" spc="-185" dirty="0">
                <a:solidFill>
                  <a:srgbClr val="3E3E3E"/>
                </a:solidFill>
              </a:rPr>
              <a:t> </a:t>
            </a:r>
            <a:r>
              <a:rPr sz="3600" spc="-375" dirty="0">
                <a:solidFill>
                  <a:srgbClr val="3E3E3E"/>
                </a:solidFill>
              </a:rPr>
              <a:t>T</a:t>
            </a:r>
            <a:r>
              <a:rPr sz="3600" spc="70" dirty="0">
                <a:solidFill>
                  <a:srgbClr val="3E3E3E"/>
                </a:solidFill>
              </a:rPr>
              <a:t>og</a:t>
            </a:r>
            <a:r>
              <a:rPr sz="3600" spc="60" dirty="0">
                <a:solidFill>
                  <a:srgbClr val="3E3E3E"/>
                </a:solidFill>
              </a:rPr>
              <a:t>e</a:t>
            </a:r>
            <a:r>
              <a:rPr sz="3600" spc="-30" dirty="0">
                <a:solidFill>
                  <a:srgbClr val="3E3E3E"/>
                </a:solidFill>
              </a:rPr>
              <a:t>th</a:t>
            </a:r>
            <a:r>
              <a:rPr sz="3600" spc="-40" dirty="0">
                <a:solidFill>
                  <a:srgbClr val="3E3E3E"/>
                </a:solidFill>
              </a:rPr>
              <a:t>e</a:t>
            </a:r>
            <a:r>
              <a:rPr sz="3600" spc="-434" dirty="0">
                <a:solidFill>
                  <a:srgbClr val="3E3E3E"/>
                </a:solidFill>
              </a:rPr>
              <a:t>r:</a:t>
            </a:r>
            <a:r>
              <a:rPr sz="3600" spc="-200" dirty="0">
                <a:solidFill>
                  <a:srgbClr val="3E3E3E"/>
                </a:solidFill>
              </a:rPr>
              <a:t> </a:t>
            </a:r>
            <a:r>
              <a:rPr sz="3600" spc="75" dirty="0">
                <a:solidFill>
                  <a:srgbClr val="3E3E3E"/>
                </a:solidFill>
              </a:rPr>
              <a:t>On</a:t>
            </a:r>
            <a:r>
              <a:rPr sz="3600" spc="-175" dirty="0">
                <a:solidFill>
                  <a:srgbClr val="3E3E3E"/>
                </a:solidFill>
              </a:rPr>
              <a:t> S</a:t>
            </a:r>
            <a:r>
              <a:rPr sz="3600" spc="-30" dirty="0">
                <a:solidFill>
                  <a:srgbClr val="3E3E3E"/>
                </a:solidFill>
              </a:rPr>
              <a:t>t</a:t>
            </a:r>
            <a:r>
              <a:rPr sz="3600" spc="-50" dirty="0">
                <a:solidFill>
                  <a:srgbClr val="3E3E3E"/>
                </a:solidFill>
              </a:rPr>
              <a:t>a</a:t>
            </a:r>
            <a:r>
              <a:rPr sz="3600" spc="-5" dirty="0">
                <a:solidFill>
                  <a:srgbClr val="3E3E3E"/>
                </a:solidFill>
              </a:rPr>
              <a:t>rtup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630743" y="4679467"/>
            <a:ext cx="1241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3E3E3E"/>
                </a:solidFill>
                <a:latin typeface="Verdana"/>
                <a:cs typeface="Verdana"/>
              </a:rPr>
              <a:t>Ser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v</a:t>
            </a:r>
            <a:r>
              <a:rPr sz="2000" spc="40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2000" spc="50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0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19093" y="4794503"/>
            <a:ext cx="2811780" cy="1778635"/>
            <a:chOff x="6419093" y="4794503"/>
            <a:chExt cx="2811780" cy="17786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9691" y="5039867"/>
              <a:ext cx="1199387" cy="11963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79080" y="5084063"/>
              <a:ext cx="1199387" cy="11963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32047" y="4807457"/>
              <a:ext cx="2786380" cy="1752600"/>
            </a:xfrm>
            <a:custGeom>
              <a:avLst/>
              <a:gdLst/>
              <a:ahLst/>
              <a:cxnLst/>
              <a:rect l="l" t="t" r="r" b="b"/>
              <a:pathLst>
                <a:path w="2786379" h="1752600">
                  <a:moveTo>
                    <a:pt x="292100" y="1752600"/>
                  </a:moveTo>
                  <a:lnTo>
                    <a:pt x="244718" y="1748776"/>
                  </a:lnTo>
                  <a:lnTo>
                    <a:pt x="199771" y="1737707"/>
                  </a:lnTo>
                  <a:lnTo>
                    <a:pt x="157860" y="1719995"/>
                  </a:lnTo>
                  <a:lnTo>
                    <a:pt x="119587" y="1696239"/>
                  </a:lnTo>
                  <a:lnTo>
                    <a:pt x="85551" y="1667043"/>
                  </a:lnTo>
                  <a:lnTo>
                    <a:pt x="56356" y="1633007"/>
                  </a:lnTo>
                  <a:lnTo>
                    <a:pt x="32602" y="1594733"/>
                  </a:lnTo>
                  <a:lnTo>
                    <a:pt x="14890" y="1552823"/>
                  </a:lnTo>
                  <a:lnTo>
                    <a:pt x="3822" y="1507878"/>
                  </a:lnTo>
                  <a:lnTo>
                    <a:pt x="0" y="1460500"/>
                  </a:lnTo>
                  <a:lnTo>
                    <a:pt x="0" y="292100"/>
                  </a:lnTo>
                  <a:lnTo>
                    <a:pt x="3822" y="244721"/>
                  </a:lnTo>
                  <a:lnTo>
                    <a:pt x="14890" y="199776"/>
                  </a:lnTo>
                  <a:lnTo>
                    <a:pt x="32602" y="157866"/>
                  </a:lnTo>
                  <a:lnTo>
                    <a:pt x="56356" y="119592"/>
                  </a:lnTo>
                  <a:lnTo>
                    <a:pt x="85551" y="85556"/>
                  </a:lnTo>
                  <a:lnTo>
                    <a:pt x="119587" y="56360"/>
                  </a:lnTo>
                  <a:lnTo>
                    <a:pt x="157860" y="32604"/>
                  </a:lnTo>
                  <a:lnTo>
                    <a:pt x="199771" y="14892"/>
                  </a:lnTo>
                  <a:lnTo>
                    <a:pt x="244718" y="3823"/>
                  </a:lnTo>
                  <a:lnTo>
                    <a:pt x="292100" y="0"/>
                  </a:lnTo>
                </a:path>
                <a:path w="2786379" h="1752600">
                  <a:moveTo>
                    <a:pt x="2493759" y="0"/>
                  </a:moveTo>
                  <a:lnTo>
                    <a:pt x="2541141" y="3823"/>
                  </a:lnTo>
                  <a:lnTo>
                    <a:pt x="2586089" y="14892"/>
                  </a:lnTo>
                  <a:lnTo>
                    <a:pt x="2628001" y="32604"/>
                  </a:lnTo>
                  <a:lnTo>
                    <a:pt x="2666276" y="56360"/>
                  </a:lnTo>
                  <a:lnTo>
                    <a:pt x="2700313" y="85556"/>
                  </a:lnTo>
                  <a:lnTo>
                    <a:pt x="2729510" y="119592"/>
                  </a:lnTo>
                  <a:lnTo>
                    <a:pt x="2753266" y="157866"/>
                  </a:lnTo>
                  <a:lnTo>
                    <a:pt x="2770979" y="199776"/>
                  </a:lnTo>
                  <a:lnTo>
                    <a:pt x="2782048" y="244721"/>
                  </a:lnTo>
                  <a:lnTo>
                    <a:pt x="2785872" y="292100"/>
                  </a:lnTo>
                  <a:lnTo>
                    <a:pt x="2785872" y="1460500"/>
                  </a:lnTo>
                  <a:lnTo>
                    <a:pt x="2782048" y="1507878"/>
                  </a:lnTo>
                  <a:lnTo>
                    <a:pt x="2770979" y="1552823"/>
                  </a:lnTo>
                  <a:lnTo>
                    <a:pt x="2753266" y="1594733"/>
                  </a:lnTo>
                  <a:lnTo>
                    <a:pt x="2729510" y="1633007"/>
                  </a:lnTo>
                  <a:lnTo>
                    <a:pt x="2700313" y="1667043"/>
                  </a:lnTo>
                  <a:lnTo>
                    <a:pt x="2666276" y="1696239"/>
                  </a:lnTo>
                  <a:lnTo>
                    <a:pt x="2628001" y="1719995"/>
                  </a:lnTo>
                  <a:lnTo>
                    <a:pt x="2586089" y="1737707"/>
                  </a:lnTo>
                  <a:lnTo>
                    <a:pt x="2541141" y="1748776"/>
                  </a:lnTo>
                  <a:lnTo>
                    <a:pt x="2493759" y="175260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214919" y="4669735"/>
            <a:ext cx="12242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3E3E3E"/>
                </a:solidFill>
                <a:latin typeface="Verdana"/>
                <a:cs typeface="Verdana"/>
              </a:rPr>
              <a:t>Ser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v</a:t>
            </a:r>
            <a:r>
              <a:rPr sz="2000" spc="40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2000" spc="50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0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740140" y="2609088"/>
            <a:ext cx="2019300" cy="1667510"/>
            <a:chOff x="8740140" y="2609088"/>
            <a:chExt cx="2019300" cy="166751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0140" y="2837688"/>
              <a:ext cx="1778507" cy="140055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472919" y="2622042"/>
              <a:ext cx="273685" cy="1641475"/>
            </a:xfrm>
            <a:custGeom>
              <a:avLst/>
              <a:gdLst/>
              <a:ahLst/>
              <a:cxnLst/>
              <a:rect l="l" t="t" r="r" b="b"/>
              <a:pathLst>
                <a:path w="273684" h="1641475">
                  <a:moveTo>
                    <a:pt x="0" y="0"/>
                  </a:moveTo>
                  <a:lnTo>
                    <a:pt x="49175" y="4407"/>
                  </a:lnTo>
                  <a:lnTo>
                    <a:pt x="95458" y="17114"/>
                  </a:lnTo>
                  <a:lnTo>
                    <a:pt x="138077" y="37349"/>
                  </a:lnTo>
                  <a:lnTo>
                    <a:pt x="176259" y="64338"/>
                  </a:lnTo>
                  <a:lnTo>
                    <a:pt x="209231" y="97309"/>
                  </a:lnTo>
                  <a:lnTo>
                    <a:pt x="236220" y="135489"/>
                  </a:lnTo>
                  <a:lnTo>
                    <a:pt x="256455" y="178105"/>
                  </a:lnTo>
                  <a:lnTo>
                    <a:pt x="269163" y="224386"/>
                  </a:lnTo>
                  <a:lnTo>
                    <a:pt x="273570" y="273558"/>
                  </a:lnTo>
                  <a:lnTo>
                    <a:pt x="273570" y="1367790"/>
                  </a:lnTo>
                  <a:lnTo>
                    <a:pt x="269163" y="1416961"/>
                  </a:lnTo>
                  <a:lnTo>
                    <a:pt x="256455" y="1463242"/>
                  </a:lnTo>
                  <a:lnTo>
                    <a:pt x="236220" y="1505858"/>
                  </a:lnTo>
                  <a:lnTo>
                    <a:pt x="209231" y="1544038"/>
                  </a:lnTo>
                  <a:lnTo>
                    <a:pt x="176259" y="1577009"/>
                  </a:lnTo>
                  <a:lnTo>
                    <a:pt x="138077" y="1603998"/>
                  </a:lnTo>
                  <a:lnTo>
                    <a:pt x="95458" y="1624233"/>
                  </a:lnTo>
                  <a:lnTo>
                    <a:pt x="49175" y="1636940"/>
                  </a:lnTo>
                  <a:lnTo>
                    <a:pt x="0" y="1641348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077509" y="2435183"/>
            <a:ext cx="876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0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000" spc="100" dirty="0">
                <a:solidFill>
                  <a:srgbClr val="3E3E3E"/>
                </a:solidFill>
                <a:latin typeface="Verdana"/>
                <a:cs typeface="Verdana"/>
              </a:rPr>
              <a:t>o</a:t>
            </a:r>
            <a:r>
              <a:rPr sz="2000" spc="-20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2000" spc="55" dirty="0">
                <a:solidFill>
                  <a:srgbClr val="3E3E3E"/>
                </a:solidFill>
                <a:latin typeface="Verdana"/>
                <a:cs typeface="Verdana"/>
              </a:rPr>
              <a:t>fig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373621" y="2622042"/>
            <a:ext cx="273685" cy="1641475"/>
          </a:xfrm>
          <a:custGeom>
            <a:avLst/>
            <a:gdLst/>
            <a:ahLst/>
            <a:cxnLst/>
            <a:rect l="l" t="t" r="r" b="b"/>
            <a:pathLst>
              <a:path w="273684" h="1641475">
                <a:moveTo>
                  <a:pt x="273557" y="1641348"/>
                </a:moveTo>
                <a:lnTo>
                  <a:pt x="224386" y="1636940"/>
                </a:lnTo>
                <a:lnTo>
                  <a:pt x="178105" y="1624233"/>
                </a:lnTo>
                <a:lnTo>
                  <a:pt x="135489" y="1603998"/>
                </a:lnTo>
                <a:lnTo>
                  <a:pt x="97309" y="1577009"/>
                </a:lnTo>
                <a:lnTo>
                  <a:pt x="64338" y="1544038"/>
                </a:lnTo>
                <a:lnTo>
                  <a:pt x="37349" y="1505858"/>
                </a:lnTo>
                <a:lnTo>
                  <a:pt x="17114" y="1463242"/>
                </a:lnTo>
                <a:lnTo>
                  <a:pt x="4407" y="1416961"/>
                </a:lnTo>
                <a:lnTo>
                  <a:pt x="0" y="1367790"/>
                </a:lnTo>
                <a:lnTo>
                  <a:pt x="0" y="273558"/>
                </a:lnTo>
                <a:lnTo>
                  <a:pt x="4407" y="224386"/>
                </a:lnTo>
                <a:lnTo>
                  <a:pt x="17114" y="178105"/>
                </a:lnTo>
                <a:lnTo>
                  <a:pt x="37349" y="135489"/>
                </a:lnTo>
                <a:lnTo>
                  <a:pt x="64338" y="97309"/>
                </a:lnTo>
                <a:lnTo>
                  <a:pt x="97309" y="64338"/>
                </a:lnTo>
                <a:lnTo>
                  <a:pt x="135489" y="37349"/>
                </a:lnTo>
                <a:lnTo>
                  <a:pt x="178105" y="17114"/>
                </a:lnTo>
                <a:lnTo>
                  <a:pt x="224386" y="4407"/>
                </a:lnTo>
                <a:lnTo>
                  <a:pt x="273557" y="0"/>
                </a:lnTo>
              </a:path>
            </a:pathLst>
          </a:custGeom>
          <a:ln w="25907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265420" y="1415796"/>
            <a:ext cx="2004060" cy="1671955"/>
            <a:chOff x="5265420" y="1415796"/>
            <a:chExt cx="2004060" cy="167195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63056" y="1668780"/>
              <a:ext cx="882395" cy="140055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65420" y="1687068"/>
              <a:ext cx="882395" cy="140055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982959" y="1428750"/>
              <a:ext cx="273685" cy="1641475"/>
            </a:xfrm>
            <a:custGeom>
              <a:avLst/>
              <a:gdLst/>
              <a:ahLst/>
              <a:cxnLst/>
              <a:rect l="l" t="t" r="r" b="b"/>
              <a:pathLst>
                <a:path w="273684" h="1641475">
                  <a:moveTo>
                    <a:pt x="0" y="0"/>
                  </a:moveTo>
                  <a:lnTo>
                    <a:pt x="49175" y="4407"/>
                  </a:lnTo>
                  <a:lnTo>
                    <a:pt x="95458" y="17114"/>
                  </a:lnTo>
                  <a:lnTo>
                    <a:pt x="138077" y="37349"/>
                  </a:lnTo>
                  <a:lnTo>
                    <a:pt x="176259" y="64338"/>
                  </a:lnTo>
                  <a:lnTo>
                    <a:pt x="209231" y="97309"/>
                  </a:lnTo>
                  <a:lnTo>
                    <a:pt x="236220" y="135489"/>
                  </a:lnTo>
                  <a:lnTo>
                    <a:pt x="256455" y="178105"/>
                  </a:lnTo>
                  <a:lnTo>
                    <a:pt x="269163" y="224386"/>
                  </a:lnTo>
                  <a:lnTo>
                    <a:pt x="273570" y="273558"/>
                  </a:lnTo>
                  <a:lnTo>
                    <a:pt x="273570" y="1367790"/>
                  </a:lnTo>
                  <a:lnTo>
                    <a:pt x="269163" y="1416961"/>
                  </a:lnTo>
                  <a:lnTo>
                    <a:pt x="256455" y="1463242"/>
                  </a:lnTo>
                  <a:lnTo>
                    <a:pt x="236220" y="1505858"/>
                  </a:lnTo>
                  <a:lnTo>
                    <a:pt x="209231" y="1544038"/>
                  </a:lnTo>
                  <a:lnTo>
                    <a:pt x="176259" y="1577009"/>
                  </a:lnTo>
                  <a:lnTo>
                    <a:pt x="138077" y="1603998"/>
                  </a:lnTo>
                  <a:lnTo>
                    <a:pt x="95458" y="1624233"/>
                  </a:lnTo>
                  <a:lnTo>
                    <a:pt x="49175" y="1636940"/>
                  </a:lnTo>
                  <a:lnTo>
                    <a:pt x="0" y="1641348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424672" y="1240378"/>
            <a:ext cx="12820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Discovery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83661" y="1428750"/>
            <a:ext cx="273685" cy="1641475"/>
          </a:xfrm>
          <a:custGeom>
            <a:avLst/>
            <a:gdLst/>
            <a:ahLst/>
            <a:cxnLst/>
            <a:rect l="l" t="t" r="r" b="b"/>
            <a:pathLst>
              <a:path w="273685" h="1641475">
                <a:moveTo>
                  <a:pt x="273558" y="1641348"/>
                </a:moveTo>
                <a:lnTo>
                  <a:pt x="224386" y="1636940"/>
                </a:lnTo>
                <a:lnTo>
                  <a:pt x="178105" y="1624233"/>
                </a:lnTo>
                <a:lnTo>
                  <a:pt x="135489" y="1603998"/>
                </a:lnTo>
                <a:lnTo>
                  <a:pt x="97309" y="1577009"/>
                </a:lnTo>
                <a:lnTo>
                  <a:pt x="64338" y="1544038"/>
                </a:lnTo>
                <a:lnTo>
                  <a:pt x="37349" y="1505858"/>
                </a:lnTo>
                <a:lnTo>
                  <a:pt x="17114" y="1463242"/>
                </a:lnTo>
                <a:lnTo>
                  <a:pt x="4407" y="1416961"/>
                </a:lnTo>
                <a:lnTo>
                  <a:pt x="0" y="1367790"/>
                </a:lnTo>
                <a:lnTo>
                  <a:pt x="0" y="273558"/>
                </a:lnTo>
                <a:lnTo>
                  <a:pt x="4407" y="224386"/>
                </a:lnTo>
                <a:lnTo>
                  <a:pt x="17114" y="178105"/>
                </a:lnTo>
                <a:lnTo>
                  <a:pt x="37349" y="135489"/>
                </a:lnTo>
                <a:lnTo>
                  <a:pt x="64338" y="97309"/>
                </a:lnTo>
                <a:lnTo>
                  <a:pt x="97309" y="64338"/>
                </a:lnTo>
                <a:lnTo>
                  <a:pt x="135489" y="37349"/>
                </a:lnTo>
                <a:lnTo>
                  <a:pt x="178105" y="17114"/>
                </a:lnTo>
                <a:lnTo>
                  <a:pt x="224386" y="4407"/>
                </a:lnTo>
                <a:lnTo>
                  <a:pt x="273558" y="0"/>
                </a:lnTo>
              </a:path>
            </a:pathLst>
          </a:custGeom>
          <a:ln w="25907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25880" y="2900172"/>
            <a:ext cx="2296667" cy="1123187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881906" y="2500997"/>
            <a:ext cx="11360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40" dirty="0">
                <a:solidFill>
                  <a:srgbClr val="3E3E3E"/>
                </a:solidFill>
                <a:latin typeface="Verdana"/>
                <a:cs typeface="Verdana"/>
              </a:rPr>
              <a:t>G</a:t>
            </a:r>
            <a:r>
              <a:rPr sz="2000" spc="-4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000" spc="25" dirty="0">
                <a:solidFill>
                  <a:srgbClr val="3E3E3E"/>
                </a:solidFill>
                <a:latin typeface="Verdana"/>
                <a:cs typeface="Verdana"/>
              </a:rPr>
              <a:t>w</a:t>
            </a:r>
            <a:r>
              <a:rPr sz="2000" spc="-6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y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637780" y="2661666"/>
            <a:ext cx="1492885" cy="2011680"/>
            <a:chOff x="6637780" y="2661666"/>
            <a:chExt cx="1492885" cy="2011680"/>
          </a:xfrm>
        </p:grpSpPr>
        <p:sp>
          <p:nvSpPr>
            <p:cNvPr id="23" name="object 23"/>
            <p:cNvSpPr/>
            <p:nvPr/>
          </p:nvSpPr>
          <p:spPr>
            <a:xfrm>
              <a:off x="7507705" y="2744931"/>
              <a:ext cx="597535" cy="528320"/>
            </a:xfrm>
            <a:custGeom>
              <a:avLst/>
              <a:gdLst/>
              <a:ahLst/>
              <a:cxnLst/>
              <a:rect l="l" t="t" r="r" b="b"/>
              <a:pathLst>
                <a:path w="597534" h="528320">
                  <a:moveTo>
                    <a:pt x="0" y="0"/>
                  </a:moveTo>
                  <a:lnTo>
                    <a:pt x="597369" y="527977"/>
                  </a:lnTo>
                </a:path>
              </a:pathLst>
            </a:custGeom>
            <a:ln w="502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13501" y="2661666"/>
              <a:ext cx="163195" cy="156845"/>
            </a:xfrm>
            <a:custGeom>
              <a:avLst/>
              <a:gdLst/>
              <a:ahLst/>
              <a:cxnLst/>
              <a:rect l="l" t="t" r="r" b="b"/>
              <a:pathLst>
                <a:path w="163195" h="156844">
                  <a:moveTo>
                    <a:pt x="0" y="0"/>
                  </a:moveTo>
                  <a:lnTo>
                    <a:pt x="63093" y="156438"/>
                  </a:lnTo>
                  <a:lnTo>
                    <a:pt x="163004" y="43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20330" y="3367628"/>
              <a:ext cx="1114425" cy="1280160"/>
            </a:xfrm>
            <a:custGeom>
              <a:avLst/>
              <a:gdLst/>
              <a:ahLst/>
              <a:cxnLst/>
              <a:rect l="l" t="t" r="r" b="b"/>
              <a:pathLst>
                <a:path w="1114425" h="1280160">
                  <a:moveTo>
                    <a:pt x="1114145" y="1279956"/>
                  </a:moveTo>
                  <a:lnTo>
                    <a:pt x="0" y="0"/>
                  </a:lnTo>
                </a:path>
              </a:pathLst>
            </a:custGeom>
            <a:ln w="502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37780" y="3272788"/>
              <a:ext cx="156210" cy="163830"/>
            </a:xfrm>
            <a:custGeom>
              <a:avLst/>
              <a:gdLst/>
              <a:ahLst/>
              <a:cxnLst/>
              <a:rect l="l" t="t" r="r" b="b"/>
              <a:pathLst>
                <a:path w="156209" h="163829">
                  <a:moveTo>
                    <a:pt x="0" y="0"/>
                  </a:moveTo>
                  <a:lnTo>
                    <a:pt x="42151" y="163334"/>
                  </a:lnTo>
                  <a:lnTo>
                    <a:pt x="155955" y="64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048517" y="2452116"/>
            <a:ext cx="2734310" cy="1885314"/>
            <a:chOff x="1048517" y="2452116"/>
            <a:chExt cx="2734310" cy="1885314"/>
          </a:xfrm>
        </p:grpSpPr>
        <p:sp>
          <p:nvSpPr>
            <p:cNvPr id="28" name="object 28"/>
            <p:cNvSpPr/>
            <p:nvPr/>
          </p:nvSpPr>
          <p:spPr>
            <a:xfrm>
              <a:off x="1061471" y="2661665"/>
              <a:ext cx="2708275" cy="1602105"/>
            </a:xfrm>
            <a:custGeom>
              <a:avLst/>
              <a:gdLst/>
              <a:ahLst/>
              <a:cxnLst/>
              <a:rect l="l" t="t" r="r" b="b"/>
              <a:pathLst>
                <a:path w="2708275" h="1602104">
                  <a:moveTo>
                    <a:pt x="266953" y="1601724"/>
                  </a:moveTo>
                  <a:lnTo>
                    <a:pt x="218968" y="1597423"/>
                  </a:lnTo>
                  <a:lnTo>
                    <a:pt x="173805" y="1585022"/>
                  </a:lnTo>
                  <a:lnTo>
                    <a:pt x="132217" y="1565276"/>
                  </a:lnTo>
                  <a:lnTo>
                    <a:pt x="94959" y="1538939"/>
                  </a:lnTo>
                  <a:lnTo>
                    <a:pt x="62784" y="1506764"/>
                  </a:lnTo>
                  <a:lnTo>
                    <a:pt x="36447" y="1469506"/>
                  </a:lnTo>
                  <a:lnTo>
                    <a:pt x="16701" y="1427918"/>
                  </a:lnTo>
                  <a:lnTo>
                    <a:pt x="4300" y="1382755"/>
                  </a:lnTo>
                  <a:lnTo>
                    <a:pt x="0" y="1334770"/>
                  </a:lnTo>
                  <a:lnTo>
                    <a:pt x="0" y="266954"/>
                  </a:lnTo>
                  <a:lnTo>
                    <a:pt x="4300" y="218968"/>
                  </a:lnTo>
                  <a:lnTo>
                    <a:pt x="16701" y="173805"/>
                  </a:lnTo>
                  <a:lnTo>
                    <a:pt x="36447" y="132217"/>
                  </a:lnTo>
                  <a:lnTo>
                    <a:pt x="62784" y="94959"/>
                  </a:lnTo>
                  <a:lnTo>
                    <a:pt x="94959" y="62784"/>
                  </a:lnTo>
                  <a:lnTo>
                    <a:pt x="132217" y="36447"/>
                  </a:lnTo>
                  <a:lnTo>
                    <a:pt x="173805" y="16701"/>
                  </a:lnTo>
                  <a:lnTo>
                    <a:pt x="218968" y="4300"/>
                  </a:lnTo>
                  <a:lnTo>
                    <a:pt x="266953" y="0"/>
                  </a:lnTo>
                </a:path>
                <a:path w="2708275" h="1602104">
                  <a:moveTo>
                    <a:pt x="2441181" y="0"/>
                  </a:moveTo>
                  <a:lnTo>
                    <a:pt x="2489166" y="4300"/>
                  </a:lnTo>
                  <a:lnTo>
                    <a:pt x="2534331" y="16701"/>
                  </a:lnTo>
                  <a:lnTo>
                    <a:pt x="2575921" y="36447"/>
                  </a:lnTo>
                  <a:lnTo>
                    <a:pt x="2613181" y="62784"/>
                  </a:lnTo>
                  <a:lnTo>
                    <a:pt x="2645358" y="94959"/>
                  </a:lnTo>
                  <a:lnTo>
                    <a:pt x="2671697" y="132217"/>
                  </a:lnTo>
                  <a:lnTo>
                    <a:pt x="2691445" y="173805"/>
                  </a:lnTo>
                  <a:lnTo>
                    <a:pt x="2703846" y="218968"/>
                  </a:lnTo>
                  <a:lnTo>
                    <a:pt x="2708148" y="266954"/>
                  </a:lnTo>
                  <a:lnTo>
                    <a:pt x="2708148" y="1334770"/>
                  </a:lnTo>
                  <a:lnTo>
                    <a:pt x="2703846" y="1382755"/>
                  </a:lnTo>
                  <a:lnTo>
                    <a:pt x="2691445" y="1427918"/>
                  </a:lnTo>
                  <a:lnTo>
                    <a:pt x="2671697" y="1469506"/>
                  </a:lnTo>
                  <a:lnTo>
                    <a:pt x="2645358" y="1506764"/>
                  </a:lnTo>
                  <a:lnTo>
                    <a:pt x="2613181" y="1538939"/>
                  </a:lnTo>
                  <a:lnTo>
                    <a:pt x="2575921" y="1565276"/>
                  </a:lnTo>
                  <a:lnTo>
                    <a:pt x="2534331" y="1585022"/>
                  </a:lnTo>
                  <a:lnTo>
                    <a:pt x="2489166" y="1597423"/>
                  </a:lnTo>
                  <a:lnTo>
                    <a:pt x="2441181" y="1601724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4332" y="3799332"/>
              <a:ext cx="377951" cy="53797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33344" y="3799332"/>
              <a:ext cx="377951" cy="53797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54096" y="2452116"/>
              <a:ext cx="405384" cy="40538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9323" y="2452116"/>
              <a:ext cx="405384" cy="405384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3144011" y="2661671"/>
            <a:ext cx="2396490" cy="2343150"/>
            <a:chOff x="3144011" y="2661671"/>
            <a:chExt cx="2396490" cy="2343150"/>
          </a:xfrm>
        </p:grpSpPr>
        <p:sp>
          <p:nvSpPr>
            <p:cNvPr id="34" name="object 34"/>
            <p:cNvSpPr/>
            <p:nvPr/>
          </p:nvSpPr>
          <p:spPr>
            <a:xfrm>
              <a:off x="3946397" y="2741353"/>
              <a:ext cx="648970" cy="532130"/>
            </a:xfrm>
            <a:custGeom>
              <a:avLst/>
              <a:gdLst/>
              <a:ahLst/>
              <a:cxnLst/>
              <a:rect l="l" t="t" r="r" b="b"/>
              <a:pathLst>
                <a:path w="648970" h="532129">
                  <a:moveTo>
                    <a:pt x="0" y="531558"/>
                  </a:moveTo>
                  <a:lnTo>
                    <a:pt x="648703" y="0"/>
                  </a:lnTo>
                </a:path>
              </a:pathLst>
            </a:custGeom>
            <a:ln w="502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7843" y="2661671"/>
              <a:ext cx="165100" cy="154305"/>
            </a:xfrm>
            <a:custGeom>
              <a:avLst/>
              <a:gdLst/>
              <a:ahLst/>
              <a:cxnLst/>
              <a:rect l="l" t="t" r="r" b="b"/>
              <a:pathLst>
                <a:path w="165100" h="154305">
                  <a:moveTo>
                    <a:pt x="164515" y="0"/>
                  </a:moveTo>
                  <a:lnTo>
                    <a:pt x="0" y="37274"/>
                  </a:lnTo>
                  <a:lnTo>
                    <a:pt x="95630" y="153974"/>
                  </a:lnTo>
                  <a:lnTo>
                    <a:pt x="164515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8817" y="3322208"/>
              <a:ext cx="1197610" cy="1336040"/>
            </a:xfrm>
            <a:custGeom>
              <a:avLst/>
              <a:gdLst/>
              <a:ahLst/>
              <a:cxnLst/>
              <a:rect l="l" t="t" r="r" b="b"/>
              <a:pathLst>
                <a:path w="1197610" h="1336039">
                  <a:moveTo>
                    <a:pt x="0" y="1335595"/>
                  </a:moveTo>
                  <a:lnTo>
                    <a:pt x="1197254" y="0"/>
                  </a:lnTo>
                </a:path>
              </a:pathLst>
            </a:custGeom>
            <a:ln w="502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83126" y="3228595"/>
              <a:ext cx="157480" cy="163195"/>
            </a:xfrm>
            <a:custGeom>
              <a:avLst/>
              <a:gdLst/>
              <a:ahLst/>
              <a:cxnLst/>
              <a:rect l="l" t="t" r="r" b="b"/>
              <a:pathLst>
                <a:path w="157479" h="163195">
                  <a:moveTo>
                    <a:pt x="156870" y="0"/>
                  </a:moveTo>
                  <a:lnTo>
                    <a:pt x="0" y="62001"/>
                  </a:lnTo>
                  <a:lnTo>
                    <a:pt x="112344" y="162699"/>
                  </a:lnTo>
                  <a:lnTo>
                    <a:pt x="15687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57571" y="4599432"/>
              <a:ext cx="405384" cy="40538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44011" y="4599432"/>
              <a:ext cx="405371" cy="405383"/>
            </a:xfrm>
            <a:prstGeom prst="rect">
              <a:avLst/>
            </a:prstGeom>
          </p:spPr>
        </p:pic>
      </p:grpSp>
      <p:sp>
        <p:nvSpPr>
          <p:cNvPr id="40" name="Slide Number Placeholder 3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7751" y="519066"/>
            <a:ext cx="77285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35" dirty="0">
                <a:solidFill>
                  <a:srgbClr val="3E3E3E"/>
                </a:solidFill>
              </a:rPr>
              <a:t>P</a:t>
            </a:r>
            <a:r>
              <a:rPr sz="3600" spc="-30" dirty="0">
                <a:solidFill>
                  <a:srgbClr val="3E3E3E"/>
                </a:solidFill>
              </a:rPr>
              <a:t>utti</a:t>
            </a:r>
            <a:r>
              <a:rPr sz="3600" spc="30" dirty="0">
                <a:solidFill>
                  <a:srgbClr val="3E3E3E"/>
                </a:solidFill>
              </a:rPr>
              <a:t>ng</a:t>
            </a:r>
            <a:r>
              <a:rPr sz="3600" spc="-190" dirty="0">
                <a:solidFill>
                  <a:srgbClr val="3E3E3E"/>
                </a:solidFill>
              </a:rPr>
              <a:t> </a:t>
            </a:r>
            <a:r>
              <a:rPr sz="3600" spc="-535" dirty="0">
                <a:solidFill>
                  <a:srgbClr val="3E3E3E"/>
                </a:solidFill>
              </a:rPr>
              <a:t>I</a:t>
            </a:r>
            <a:r>
              <a:rPr sz="3600" spc="20" dirty="0">
                <a:solidFill>
                  <a:srgbClr val="3E3E3E"/>
                </a:solidFill>
              </a:rPr>
              <a:t>t</a:t>
            </a:r>
            <a:r>
              <a:rPr sz="3600" spc="-190" dirty="0">
                <a:solidFill>
                  <a:srgbClr val="3E3E3E"/>
                </a:solidFill>
              </a:rPr>
              <a:t> </a:t>
            </a:r>
            <a:r>
              <a:rPr sz="3600" spc="145" dirty="0">
                <a:solidFill>
                  <a:srgbClr val="3E3E3E"/>
                </a:solidFill>
              </a:rPr>
              <a:t>Al</a:t>
            </a:r>
            <a:r>
              <a:rPr sz="3600" spc="-95" dirty="0">
                <a:solidFill>
                  <a:srgbClr val="3E3E3E"/>
                </a:solidFill>
              </a:rPr>
              <a:t>l</a:t>
            </a:r>
            <a:r>
              <a:rPr sz="3600" spc="-185" dirty="0">
                <a:solidFill>
                  <a:srgbClr val="3E3E3E"/>
                </a:solidFill>
              </a:rPr>
              <a:t> </a:t>
            </a:r>
            <a:r>
              <a:rPr sz="3600" spc="-375" dirty="0">
                <a:solidFill>
                  <a:srgbClr val="3E3E3E"/>
                </a:solidFill>
              </a:rPr>
              <a:t>T</a:t>
            </a:r>
            <a:r>
              <a:rPr sz="3600" spc="70" dirty="0">
                <a:solidFill>
                  <a:srgbClr val="3E3E3E"/>
                </a:solidFill>
              </a:rPr>
              <a:t>og</a:t>
            </a:r>
            <a:r>
              <a:rPr sz="3600" spc="60" dirty="0">
                <a:solidFill>
                  <a:srgbClr val="3E3E3E"/>
                </a:solidFill>
              </a:rPr>
              <a:t>e</a:t>
            </a:r>
            <a:r>
              <a:rPr sz="3600" spc="-30" dirty="0">
                <a:solidFill>
                  <a:srgbClr val="3E3E3E"/>
                </a:solidFill>
              </a:rPr>
              <a:t>th</a:t>
            </a:r>
            <a:r>
              <a:rPr sz="3600" spc="-40" dirty="0">
                <a:solidFill>
                  <a:srgbClr val="3E3E3E"/>
                </a:solidFill>
              </a:rPr>
              <a:t>e</a:t>
            </a:r>
            <a:r>
              <a:rPr sz="3600" spc="-434" dirty="0">
                <a:solidFill>
                  <a:srgbClr val="3E3E3E"/>
                </a:solidFill>
              </a:rPr>
              <a:t>r:</a:t>
            </a:r>
            <a:r>
              <a:rPr sz="3600" spc="-200" dirty="0">
                <a:solidFill>
                  <a:srgbClr val="3E3E3E"/>
                </a:solidFill>
              </a:rPr>
              <a:t> </a:t>
            </a:r>
            <a:r>
              <a:rPr sz="3600" spc="75" dirty="0">
                <a:solidFill>
                  <a:srgbClr val="3E3E3E"/>
                </a:solidFill>
              </a:rPr>
              <a:t>On</a:t>
            </a:r>
            <a:r>
              <a:rPr sz="3600" spc="-175" dirty="0">
                <a:solidFill>
                  <a:srgbClr val="3E3E3E"/>
                </a:solidFill>
              </a:rPr>
              <a:t> S</a:t>
            </a:r>
            <a:r>
              <a:rPr sz="3600" spc="-30" dirty="0">
                <a:solidFill>
                  <a:srgbClr val="3E3E3E"/>
                </a:solidFill>
              </a:rPr>
              <a:t>t</a:t>
            </a:r>
            <a:r>
              <a:rPr sz="3600" spc="-50" dirty="0">
                <a:solidFill>
                  <a:srgbClr val="3E3E3E"/>
                </a:solidFill>
              </a:rPr>
              <a:t>a</a:t>
            </a:r>
            <a:r>
              <a:rPr sz="3600" spc="-5" dirty="0">
                <a:solidFill>
                  <a:srgbClr val="3E3E3E"/>
                </a:solidFill>
              </a:rPr>
              <a:t>rtup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630743" y="4679467"/>
            <a:ext cx="1241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3E3E3E"/>
                </a:solidFill>
                <a:latin typeface="Verdana"/>
                <a:cs typeface="Verdana"/>
              </a:rPr>
              <a:t>Ser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v</a:t>
            </a:r>
            <a:r>
              <a:rPr sz="2000" spc="40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2000" spc="50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0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19093" y="4794503"/>
            <a:ext cx="2811780" cy="1778635"/>
            <a:chOff x="6419093" y="4794503"/>
            <a:chExt cx="2811780" cy="17786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9691" y="5039867"/>
              <a:ext cx="1199387" cy="11963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79080" y="5084063"/>
              <a:ext cx="1199387" cy="11963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32047" y="4807457"/>
              <a:ext cx="2786380" cy="1752600"/>
            </a:xfrm>
            <a:custGeom>
              <a:avLst/>
              <a:gdLst/>
              <a:ahLst/>
              <a:cxnLst/>
              <a:rect l="l" t="t" r="r" b="b"/>
              <a:pathLst>
                <a:path w="2786379" h="1752600">
                  <a:moveTo>
                    <a:pt x="292100" y="1752600"/>
                  </a:moveTo>
                  <a:lnTo>
                    <a:pt x="244718" y="1748776"/>
                  </a:lnTo>
                  <a:lnTo>
                    <a:pt x="199771" y="1737707"/>
                  </a:lnTo>
                  <a:lnTo>
                    <a:pt x="157860" y="1719995"/>
                  </a:lnTo>
                  <a:lnTo>
                    <a:pt x="119587" y="1696239"/>
                  </a:lnTo>
                  <a:lnTo>
                    <a:pt x="85551" y="1667043"/>
                  </a:lnTo>
                  <a:lnTo>
                    <a:pt x="56356" y="1633007"/>
                  </a:lnTo>
                  <a:lnTo>
                    <a:pt x="32602" y="1594733"/>
                  </a:lnTo>
                  <a:lnTo>
                    <a:pt x="14890" y="1552823"/>
                  </a:lnTo>
                  <a:lnTo>
                    <a:pt x="3822" y="1507878"/>
                  </a:lnTo>
                  <a:lnTo>
                    <a:pt x="0" y="1460500"/>
                  </a:lnTo>
                  <a:lnTo>
                    <a:pt x="0" y="292100"/>
                  </a:lnTo>
                  <a:lnTo>
                    <a:pt x="3822" y="244721"/>
                  </a:lnTo>
                  <a:lnTo>
                    <a:pt x="14890" y="199776"/>
                  </a:lnTo>
                  <a:lnTo>
                    <a:pt x="32602" y="157866"/>
                  </a:lnTo>
                  <a:lnTo>
                    <a:pt x="56356" y="119592"/>
                  </a:lnTo>
                  <a:lnTo>
                    <a:pt x="85551" y="85556"/>
                  </a:lnTo>
                  <a:lnTo>
                    <a:pt x="119587" y="56360"/>
                  </a:lnTo>
                  <a:lnTo>
                    <a:pt x="157860" y="32604"/>
                  </a:lnTo>
                  <a:lnTo>
                    <a:pt x="199771" y="14892"/>
                  </a:lnTo>
                  <a:lnTo>
                    <a:pt x="244718" y="3823"/>
                  </a:lnTo>
                  <a:lnTo>
                    <a:pt x="292100" y="0"/>
                  </a:lnTo>
                </a:path>
                <a:path w="2786379" h="1752600">
                  <a:moveTo>
                    <a:pt x="2493759" y="0"/>
                  </a:moveTo>
                  <a:lnTo>
                    <a:pt x="2541141" y="3823"/>
                  </a:lnTo>
                  <a:lnTo>
                    <a:pt x="2586089" y="14892"/>
                  </a:lnTo>
                  <a:lnTo>
                    <a:pt x="2628001" y="32604"/>
                  </a:lnTo>
                  <a:lnTo>
                    <a:pt x="2666276" y="56360"/>
                  </a:lnTo>
                  <a:lnTo>
                    <a:pt x="2700313" y="85556"/>
                  </a:lnTo>
                  <a:lnTo>
                    <a:pt x="2729510" y="119592"/>
                  </a:lnTo>
                  <a:lnTo>
                    <a:pt x="2753266" y="157866"/>
                  </a:lnTo>
                  <a:lnTo>
                    <a:pt x="2770979" y="199776"/>
                  </a:lnTo>
                  <a:lnTo>
                    <a:pt x="2782048" y="244721"/>
                  </a:lnTo>
                  <a:lnTo>
                    <a:pt x="2785872" y="292100"/>
                  </a:lnTo>
                  <a:lnTo>
                    <a:pt x="2785872" y="1460500"/>
                  </a:lnTo>
                  <a:lnTo>
                    <a:pt x="2782048" y="1507878"/>
                  </a:lnTo>
                  <a:lnTo>
                    <a:pt x="2770979" y="1552823"/>
                  </a:lnTo>
                  <a:lnTo>
                    <a:pt x="2753266" y="1594733"/>
                  </a:lnTo>
                  <a:lnTo>
                    <a:pt x="2729510" y="1633007"/>
                  </a:lnTo>
                  <a:lnTo>
                    <a:pt x="2700313" y="1667043"/>
                  </a:lnTo>
                  <a:lnTo>
                    <a:pt x="2666276" y="1696239"/>
                  </a:lnTo>
                  <a:lnTo>
                    <a:pt x="2628001" y="1719995"/>
                  </a:lnTo>
                  <a:lnTo>
                    <a:pt x="2586089" y="1737707"/>
                  </a:lnTo>
                  <a:lnTo>
                    <a:pt x="2541141" y="1748776"/>
                  </a:lnTo>
                  <a:lnTo>
                    <a:pt x="2493759" y="175260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214919" y="4669735"/>
            <a:ext cx="12242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3E3E3E"/>
                </a:solidFill>
                <a:latin typeface="Verdana"/>
                <a:cs typeface="Verdana"/>
              </a:rPr>
              <a:t>Ser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v</a:t>
            </a:r>
            <a:r>
              <a:rPr sz="2000" spc="40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2000" spc="50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0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740140" y="2609088"/>
            <a:ext cx="2019300" cy="1667510"/>
            <a:chOff x="8740140" y="2609088"/>
            <a:chExt cx="2019300" cy="166751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0140" y="2837688"/>
              <a:ext cx="1778507" cy="140055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472919" y="2622042"/>
              <a:ext cx="273685" cy="1641475"/>
            </a:xfrm>
            <a:custGeom>
              <a:avLst/>
              <a:gdLst/>
              <a:ahLst/>
              <a:cxnLst/>
              <a:rect l="l" t="t" r="r" b="b"/>
              <a:pathLst>
                <a:path w="273684" h="1641475">
                  <a:moveTo>
                    <a:pt x="0" y="0"/>
                  </a:moveTo>
                  <a:lnTo>
                    <a:pt x="49175" y="4407"/>
                  </a:lnTo>
                  <a:lnTo>
                    <a:pt x="95458" y="17114"/>
                  </a:lnTo>
                  <a:lnTo>
                    <a:pt x="138077" y="37349"/>
                  </a:lnTo>
                  <a:lnTo>
                    <a:pt x="176259" y="64338"/>
                  </a:lnTo>
                  <a:lnTo>
                    <a:pt x="209231" y="97309"/>
                  </a:lnTo>
                  <a:lnTo>
                    <a:pt x="236220" y="135489"/>
                  </a:lnTo>
                  <a:lnTo>
                    <a:pt x="256455" y="178105"/>
                  </a:lnTo>
                  <a:lnTo>
                    <a:pt x="269163" y="224386"/>
                  </a:lnTo>
                  <a:lnTo>
                    <a:pt x="273570" y="273558"/>
                  </a:lnTo>
                  <a:lnTo>
                    <a:pt x="273570" y="1367790"/>
                  </a:lnTo>
                  <a:lnTo>
                    <a:pt x="269163" y="1416961"/>
                  </a:lnTo>
                  <a:lnTo>
                    <a:pt x="256455" y="1463242"/>
                  </a:lnTo>
                  <a:lnTo>
                    <a:pt x="236220" y="1505858"/>
                  </a:lnTo>
                  <a:lnTo>
                    <a:pt x="209231" y="1544038"/>
                  </a:lnTo>
                  <a:lnTo>
                    <a:pt x="176259" y="1577009"/>
                  </a:lnTo>
                  <a:lnTo>
                    <a:pt x="138077" y="1603998"/>
                  </a:lnTo>
                  <a:lnTo>
                    <a:pt x="95458" y="1624233"/>
                  </a:lnTo>
                  <a:lnTo>
                    <a:pt x="49175" y="1636940"/>
                  </a:lnTo>
                  <a:lnTo>
                    <a:pt x="0" y="1641348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077509" y="2435183"/>
            <a:ext cx="876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0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000" spc="100" dirty="0">
                <a:solidFill>
                  <a:srgbClr val="3E3E3E"/>
                </a:solidFill>
                <a:latin typeface="Verdana"/>
                <a:cs typeface="Verdana"/>
              </a:rPr>
              <a:t>o</a:t>
            </a:r>
            <a:r>
              <a:rPr sz="2000" spc="-20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2000" spc="55" dirty="0">
                <a:solidFill>
                  <a:srgbClr val="3E3E3E"/>
                </a:solidFill>
                <a:latin typeface="Verdana"/>
                <a:cs typeface="Verdana"/>
              </a:rPr>
              <a:t>fig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373621" y="2622042"/>
            <a:ext cx="273685" cy="1641475"/>
          </a:xfrm>
          <a:custGeom>
            <a:avLst/>
            <a:gdLst/>
            <a:ahLst/>
            <a:cxnLst/>
            <a:rect l="l" t="t" r="r" b="b"/>
            <a:pathLst>
              <a:path w="273684" h="1641475">
                <a:moveTo>
                  <a:pt x="273557" y="1641348"/>
                </a:moveTo>
                <a:lnTo>
                  <a:pt x="224386" y="1636940"/>
                </a:lnTo>
                <a:lnTo>
                  <a:pt x="178105" y="1624233"/>
                </a:lnTo>
                <a:lnTo>
                  <a:pt x="135489" y="1603998"/>
                </a:lnTo>
                <a:lnTo>
                  <a:pt x="97309" y="1577009"/>
                </a:lnTo>
                <a:lnTo>
                  <a:pt x="64338" y="1544038"/>
                </a:lnTo>
                <a:lnTo>
                  <a:pt x="37349" y="1505858"/>
                </a:lnTo>
                <a:lnTo>
                  <a:pt x="17114" y="1463242"/>
                </a:lnTo>
                <a:lnTo>
                  <a:pt x="4407" y="1416961"/>
                </a:lnTo>
                <a:lnTo>
                  <a:pt x="0" y="1367790"/>
                </a:lnTo>
                <a:lnTo>
                  <a:pt x="0" y="273558"/>
                </a:lnTo>
                <a:lnTo>
                  <a:pt x="4407" y="224386"/>
                </a:lnTo>
                <a:lnTo>
                  <a:pt x="17114" y="178105"/>
                </a:lnTo>
                <a:lnTo>
                  <a:pt x="37349" y="135489"/>
                </a:lnTo>
                <a:lnTo>
                  <a:pt x="64338" y="97309"/>
                </a:lnTo>
                <a:lnTo>
                  <a:pt x="97309" y="64338"/>
                </a:lnTo>
                <a:lnTo>
                  <a:pt x="135489" y="37349"/>
                </a:lnTo>
                <a:lnTo>
                  <a:pt x="178105" y="17114"/>
                </a:lnTo>
                <a:lnTo>
                  <a:pt x="224386" y="4407"/>
                </a:lnTo>
                <a:lnTo>
                  <a:pt x="273557" y="0"/>
                </a:lnTo>
              </a:path>
            </a:pathLst>
          </a:custGeom>
          <a:ln w="25907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265420" y="1415796"/>
            <a:ext cx="2004060" cy="1671955"/>
            <a:chOff x="5265420" y="1415796"/>
            <a:chExt cx="2004060" cy="167195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63056" y="1668780"/>
              <a:ext cx="882395" cy="140055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65420" y="1687068"/>
              <a:ext cx="882395" cy="140055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982959" y="1428750"/>
              <a:ext cx="273685" cy="1641475"/>
            </a:xfrm>
            <a:custGeom>
              <a:avLst/>
              <a:gdLst/>
              <a:ahLst/>
              <a:cxnLst/>
              <a:rect l="l" t="t" r="r" b="b"/>
              <a:pathLst>
                <a:path w="273684" h="1641475">
                  <a:moveTo>
                    <a:pt x="0" y="0"/>
                  </a:moveTo>
                  <a:lnTo>
                    <a:pt x="49175" y="4407"/>
                  </a:lnTo>
                  <a:lnTo>
                    <a:pt x="95458" y="17114"/>
                  </a:lnTo>
                  <a:lnTo>
                    <a:pt x="138077" y="37349"/>
                  </a:lnTo>
                  <a:lnTo>
                    <a:pt x="176259" y="64338"/>
                  </a:lnTo>
                  <a:lnTo>
                    <a:pt x="209231" y="97309"/>
                  </a:lnTo>
                  <a:lnTo>
                    <a:pt x="236220" y="135489"/>
                  </a:lnTo>
                  <a:lnTo>
                    <a:pt x="256455" y="178105"/>
                  </a:lnTo>
                  <a:lnTo>
                    <a:pt x="269163" y="224386"/>
                  </a:lnTo>
                  <a:lnTo>
                    <a:pt x="273570" y="273558"/>
                  </a:lnTo>
                  <a:lnTo>
                    <a:pt x="273570" y="1367790"/>
                  </a:lnTo>
                  <a:lnTo>
                    <a:pt x="269163" y="1416961"/>
                  </a:lnTo>
                  <a:lnTo>
                    <a:pt x="256455" y="1463242"/>
                  </a:lnTo>
                  <a:lnTo>
                    <a:pt x="236220" y="1505858"/>
                  </a:lnTo>
                  <a:lnTo>
                    <a:pt x="209231" y="1544038"/>
                  </a:lnTo>
                  <a:lnTo>
                    <a:pt x="176259" y="1577009"/>
                  </a:lnTo>
                  <a:lnTo>
                    <a:pt x="138077" y="1603998"/>
                  </a:lnTo>
                  <a:lnTo>
                    <a:pt x="95458" y="1624233"/>
                  </a:lnTo>
                  <a:lnTo>
                    <a:pt x="49175" y="1636940"/>
                  </a:lnTo>
                  <a:lnTo>
                    <a:pt x="0" y="1641348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424672" y="1240378"/>
            <a:ext cx="12820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Discovery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83661" y="1428750"/>
            <a:ext cx="273685" cy="1641475"/>
          </a:xfrm>
          <a:custGeom>
            <a:avLst/>
            <a:gdLst/>
            <a:ahLst/>
            <a:cxnLst/>
            <a:rect l="l" t="t" r="r" b="b"/>
            <a:pathLst>
              <a:path w="273685" h="1641475">
                <a:moveTo>
                  <a:pt x="273558" y="1641348"/>
                </a:moveTo>
                <a:lnTo>
                  <a:pt x="224386" y="1636940"/>
                </a:lnTo>
                <a:lnTo>
                  <a:pt x="178105" y="1624233"/>
                </a:lnTo>
                <a:lnTo>
                  <a:pt x="135489" y="1603998"/>
                </a:lnTo>
                <a:lnTo>
                  <a:pt x="97309" y="1577009"/>
                </a:lnTo>
                <a:lnTo>
                  <a:pt x="64338" y="1544038"/>
                </a:lnTo>
                <a:lnTo>
                  <a:pt x="37349" y="1505858"/>
                </a:lnTo>
                <a:lnTo>
                  <a:pt x="17114" y="1463242"/>
                </a:lnTo>
                <a:lnTo>
                  <a:pt x="4407" y="1416961"/>
                </a:lnTo>
                <a:lnTo>
                  <a:pt x="0" y="1367790"/>
                </a:lnTo>
                <a:lnTo>
                  <a:pt x="0" y="273558"/>
                </a:lnTo>
                <a:lnTo>
                  <a:pt x="4407" y="224386"/>
                </a:lnTo>
                <a:lnTo>
                  <a:pt x="17114" y="178105"/>
                </a:lnTo>
                <a:lnTo>
                  <a:pt x="37349" y="135489"/>
                </a:lnTo>
                <a:lnTo>
                  <a:pt x="64338" y="97309"/>
                </a:lnTo>
                <a:lnTo>
                  <a:pt x="97309" y="64338"/>
                </a:lnTo>
                <a:lnTo>
                  <a:pt x="135489" y="37349"/>
                </a:lnTo>
                <a:lnTo>
                  <a:pt x="178105" y="17114"/>
                </a:lnTo>
                <a:lnTo>
                  <a:pt x="224386" y="4407"/>
                </a:lnTo>
                <a:lnTo>
                  <a:pt x="273558" y="0"/>
                </a:lnTo>
              </a:path>
            </a:pathLst>
          </a:custGeom>
          <a:ln w="25907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25880" y="2900172"/>
            <a:ext cx="2296667" cy="1123187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881906" y="2500997"/>
            <a:ext cx="11360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40" dirty="0">
                <a:solidFill>
                  <a:srgbClr val="3E3E3E"/>
                </a:solidFill>
                <a:latin typeface="Verdana"/>
                <a:cs typeface="Verdana"/>
              </a:rPr>
              <a:t>G</a:t>
            </a:r>
            <a:r>
              <a:rPr sz="2000" spc="-4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000" spc="25" dirty="0">
                <a:solidFill>
                  <a:srgbClr val="3E3E3E"/>
                </a:solidFill>
                <a:latin typeface="Verdana"/>
                <a:cs typeface="Verdana"/>
              </a:rPr>
              <a:t>w</a:t>
            </a:r>
            <a:r>
              <a:rPr sz="2000" spc="-6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y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48517" y="2452116"/>
            <a:ext cx="2734310" cy="1885314"/>
            <a:chOff x="1048517" y="2452116"/>
            <a:chExt cx="2734310" cy="1885314"/>
          </a:xfrm>
        </p:grpSpPr>
        <p:sp>
          <p:nvSpPr>
            <p:cNvPr id="23" name="object 23"/>
            <p:cNvSpPr/>
            <p:nvPr/>
          </p:nvSpPr>
          <p:spPr>
            <a:xfrm>
              <a:off x="1061471" y="2661665"/>
              <a:ext cx="2708275" cy="1602105"/>
            </a:xfrm>
            <a:custGeom>
              <a:avLst/>
              <a:gdLst/>
              <a:ahLst/>
              <a:cxnLst/>
              <a:rect l="l" t="t" r="r" b="b"/>
              <a:pathLst>
                <a:path w="2708275" h="1602104">
                  <a:moveTo>
                    <a:pt x="266953" y="1601724"/>
                  </a:moveTo>
                  <a:lnTo>
                    <a:pt x="218968" y="1597423"/>
                  </a:lnTo>
                  <a:lnTo>
                    <a:pt x="173805" y="1585022"/>
                  </a:lnTo>
                  <a:lnTo>
                    <a:pt x="132217" y="1565276"/>
                  </a:lnTo>
                  <a:lnTo>
                    <a:pt x="94959" y="1538939"/>
                  </a:lnTo>
                  <a:lnTo>
                    <a:pt x="62784" y="1506764"/>
                  </a:lnTo>
                  <a:lnTo>
                    <a:pt x="36447" y="1469506"/>
                  </a:lnTo>
                  <a:lnTo>
                    <a:pt x="16701" y="1427918"/>
                  </a:lnTo>
                  <a:lnTo>
                    <a:pt x="4300" y="1382755"/>
                  </a:lnTo>
                  <a:lnTo>
                    <a:pt x="0" y="1334770"/>
                  </a:lnTo>
                  <a:lnTo>
                    <a:pt x="0" y="266954"/>
                  </a:lnTo>
                  <a:lnTo>
                    <a:pt x="4300" y="218968"/>
                  </a:lnTo>
                  <a:lnTo>
                    <a:pt x="16701" y="173805"/>
                  </a:lnTo>
                  <a:lnTo>
                    <a:pt x="36447" y="132217"/>
                  </a:lnTo>
                  <a:lnTo>
                    <a:pt x="62784" y="94959"/>
                  </a:lnTo>
                  <a:lnTo>
                    <a:pt x="94959" y="62784"/>
                  </a:lnTo>
                  <a:lnTo>
                    <a:pt x="132217" y="36447"/>
                  </a:lnTo>
                  <a:lnTo>
                    <a:pt x="173805" y="16701"/>
                  </a:lnTo>
                  <a:lnTo>
                    <a:pt x="218968" y="4300"/>
                  </a:lnTo>
                  <a:lnTo>
                    <a:pt x="266953" y="0"/>
                  </a:lnTo>
                </a:path>
                <a:path w="2708275" h="1602104">
                  <a:moveTo>
                    <a:pt x="2441181" y="0"/>
                  </a:moveTo>
                  <a:lnTo>
                    <a:pt x="2489166" y="4300"/>
                  </a:lnTo>
                  <a:lnTo>
                    <a:pt x="2534331" y="16701"/>
                  </a:lnTo>
                  <a:lnTo>
                    <a:pt x="2575921" y="36447"/>
                  </a:lnTo>
                  <a:lnTo>
                    <a:pt x="2613181" y="62784"/>
                  </a:lnTo>
                  <a:lnTo>
                    <a:pt x="2645358" y="94959"/>
                  </a:lnTo>
                  <a:lnTo>
                    <a:pt x="2671697" y="132217"/>
                  </a:lnTo>
                  <a:lnTo>
                    <a:pt x="2691445" y="173805"/>
                  </a:lnTo>
                  <a:lnTo>
                    <a:pt x="2703846" y="218968"/>
                  </a:lnTo>
                  <a:lnTo>
                    <a:pt x="2708148" y="266954"/>
                  </a:lnTo>
                  <a:lnTo>
                    <a:pt x="2708148" y="1334770"/>
                  </a:lnTo>
                  <a:lnTo>
                    <a:pt x="2703846" y="1382755"/>
                  </a:lnTo>
                  <a:lnTo>
                    <a:pt x="2691445" y="1427918"/>
                  </a:lnTo>
                  <a:lnTo>
                    <a:pt x="2671697" y="1469506"/>
                  </a:lnTo>
                  <a:lnTo>
                    <a:pt x="2645358" y="1506764"/>
                  </a:lnTo>
                  <a:lnTo>
                    <a:pt x="2613181" y="1538939"/>
                  </a:lnTo>
                  <a:lnTo>
                    <a:pt x="2575921" y="1565276"/>
                  </a:lnTo>
                  <a:lnTo>
                    <a:pt x="2534331" y="1585022"/>
                  </a:lnTo>
                  <a:lnTo>
                    <a:pt x="2489166" y="1597423"/>
                  </a:lnTo>
                  <a:lnTo>
                    <a:pt x="2441181" y="1601724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4332" y="3799332"/>
              <a:ext cx="377951" cy="53797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33344" y="3799332"/>
              <a:ext cx="377951" cy="53797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54096" y="2452116"/>
              <a:ext cx="405384" cy="40538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9323" y="2452116"/>
              <a:ext cx="405384" cy="405384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3144011" y="3509092"/>
            <a:ext cx="5014595" cy="1496060"/>
            <a:chOff x="3144011" y="3509092"/>
            <a:chExt cx="5014595" cy="1496060"/>
          </a:xfrm>
        </p:grpSpPr>
        <p:sp>
          <p:nvSpPr>
            <p:cNvPr id="29" name="object 29"/>
            <p:cNvSpPr/>
            <p:nvPr/>
          </p:nvSpPr>
          <p:spPr>
            <a:xfrm>
              <a:off x="4258817" y="3574524"/>
              <a:ext cx="3736340" cy="1084580"/>
            </a:xfrm>
            <a:custGeom>
              <a:avLst/>
              <a:gdLst/>
              <a:ahLst/>
              <a:cxnLst/>
              <a:rect l="l" t="t" r="r" b="b"/>
              <a:pathLst>
                <a:path w="3736340" h="1084579">
                  <a:moveTo>
                    <a:pt x="0" y="1084021"/>
                  </a:moveTo>
                  <a:lnTo>
                    <a:pt x="3736213" y="0"/>
                  </a:lnTo>
                </a:path>
              </a:pathLst>
            </a:custGeom>
            <a:ln w="502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49854" y="3509092"/>
              <a:ext cx="166370" cy="145415"/>
            </a:xfrm>
            <a:custGeom>
              <a:avLst/>
              <a:gdLst/>
              <a:ahLst/>
              <a:cxnLst/>
              <a:rect l="l" t="t" r="r" b="b"/>
              <a:pathLst>
                <a:path w="166370" h="145414">
                  <a:moveTo>
                    <a:pt x="0" y="0"/>
                  </a:moveTo>
                  <a:lnTo>
                    <a:pt x="42049" y="144894"/>
                  </a:lnTo>
                  <a:lnTo>
                    <a:pt x="165925" y="303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56753" y="3902666"/>
              <a:ext cx="528955" cy="746125"/>
            </a:xfrm>
            <a:custGeom>
              <a:avLst/>
              <a:gdLst/>
              <a:ahLst/>
              <a:cxnLst/>
              <a:rect l="l" t="t" r="r" b="b"/>
              <a:pathLst>
                <a:path w="528954" h="746125">
                  <a:moveTo>
                    <a:pt x="0" y="746036"/>
                  </a:moveTo>
                  <a:lnTo>
                    <a:pt x="528866" y="0"/>
                  </a:lnTo>
                </a:path>
              </a:pathLst>
            </a:custGeom>
            <a:ln w="502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009539" y="3800095"/>
              <a:ext cx="149225" cy="167005"/>
            </a:xfrm>
            <a:custGeom>
              <a:avLst/>
              <a:gdLst/>
              <a:ahLst/>
              <a:cxnLst/>
              <a:rect l="l" t="t" r="r" b="b"/>
              <a:pathLst>
                <a:path w="149225" h="167004">
                  <a:moveTo>
                    <a:pt x="148793" y="0"/>
                  </a:moveTo>
                  <a:lnTo>
                    <a:pt x="0" y="79463"/>
                  </a:lnTo>
                  <a:lnTo>
                    <a:pt x="123088" y="166712"/>
                  </a:lnTo>
                  <a:lnTo>
                    <a:pt x="14879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57571" y="4599431"/>
              <a:ext cx="405384" cy="40538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44011" y="4599431"/>
              <a:ext cx="405371" cy="405383"/>
            </a:xfrm>
            <a:prstGeom prst="rect">
              <a:avLst/>
            </a:prstGeom>
          </p:spPr>
        </p:pic>
      </p:grpSp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1056" y="2718906"/>
            <a:ext cx="7964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35" dirty="0">
                <a:solidFill>
                  <a:srgbClr val="1A1A1A"/>
                </a:solidFill>
              </a:rPr>
              <a:t>P</a:t>
            </a:r>
            <a:r>
              <a:rPr sz="3600" spc="-65" dirty="0">
                <a:solidFill>
                  <a:srgbClr val="1A1A1A"/>
                </a:solidFill>
              </a:rPr>
              <a:t>u</a:t>
            </a:r>
            <a:r>
              <a:rPr sz="3600" spc="5" dirty="0">
                <a:solidFill>
                  <a:srgbClr val="1A1A1A"/>
                </a:solidFill>
              </a:rPr>
              <a:t>tti</a:t>
            </a:r>
            <a:r>
              <a:rPr sz="3600" spc="-65" dirty="0">
                <a:solidFill>
                  <a:srgbClr val="1A1A1A"/>
                </a:solidFill>
              </a:rPr>
              <a:t>n</a:t>
            </a:r>
            <a:r>
              <a:rPr sz="3600" spc="145" dirty="0">
                <a:solidFill>
                  <a:srgbClr val="1A1A1A"/>
                </a:solidFill>
              </a:rPr>
              <a:t>g</a:t>
            </a:r>
            <a:r>
              <a:rPr sz="3600" spc="-204" dirty="0">
                <a:solidFill>
                  <a:srgbClr val="1A1A1A"/>
                </a:solidFill>
              </a:rPr>
              <a:t> </a:t>
            </a:r>
            <a:r>
              <a:rPr sz="3600" spc="-229" dirty="0">
                <a:solidFill>
                  <a:srgbClr val="1A1A1A"/>
                </a:solidFill>
              </a:rPr>
              <a:t>I</a:t>
            </a:r>
            <a:r>
              <a:rPr sz="3600" spc="-210" dirty="0">
                <a:solidFill>
                  <a:srgbClr val="1A1A1A"/>
                </a:solidFill>
              </a:rPr>
              <a:t>t</a:t>
            </a:r>
            <a:r>
              <a:rPr sz="3600" spc="-190" dirty="0">
                <a:solidFill>
                  <a:srgbClr val="1A1A1A"/>
                </a:solidFill>
              </a:rPr>
              <a:t> </a:t>
            </a:r>
            <a:r>
              <a:rPr sz="3600" spc="380" dirty="0">
                <a:solidFill>
                  <a:srgbClr val="1A1A1A"/>
                </a:solidFill>
              </a:rPr>
              <a:t>A</a:t>
            </a:r>
            <a:r>
              <a:rPr sz="3600" spc="-45" dirty="0">
                <a:solidFill>
                  <a:srgbClr val="1A1A1A"/>
                </a:solidFill>
              </a:rPr>
              <a:t>ll</a:t>
            </a:r>
            <a:r>
              <a:rPr sz="3600" spc="-185" dirty="0">
                <a:solidFill>
                  <a:srgbClr val="1A1A1A"/>
                </a:solidFill>
              </a:rPr>
              <a:t> </a:t>
            </a:r>
            <a:r>
              <a:rPr sz="3600" spc="-355" dirty="0">
                <a:solidFill>
                  <a:srgbClr val="1A1A1A"/>
                </a:solidFill>
              </a:rPr>
              <a:t>T</a:t>
            </a:r>
            <a:r>
              <a:rPr sz="3600" spc="140" dirty="0">
                <a:solidFill>
                  <a:srgbClr val="1A1A1A"/>
                </a:solidFill>
              </a:rPr>
              <a:t>o</a:t>
            </a:r>
            <a:r>
              <a:rPr sz="3600" spc="60" dirty="0">
                <a:solidFill>
                  <a:srgbClr val="1A1A1A"/>
                </a:solidFill>
              </a:rPr>
              <a:t>g</a:t>
            </a:r>
            <a:r>
              <a:rPr sz="3600" spc="70" dirty="0">
                <a:solidFill>
                  <a:srgbClr val="1A1A1A"/>
                </a:solidFill>
              </a:rPr>
              <a:t>e</a:t>
            </a:r>
            <a:r>
              <a:rPr sz="3600" spc="-15" dirty="0">
                <a:solidFill>
                  <a:srgbClr val="1A1A1A"/>
                </a:solidFill>
              </a:rPr>
              <a:t>t</a:t>
            </a:r>
            <a:r>
              <a:rPr sz="3600" spc="-20" dirty="0">
                <a:solidFill>
                  <a:srgbClr val="1A1A1A"/>
                </a:solidFill>
              </a:rPr>
              <a:t>h</a:t>
            </a:r>
            <a:r>
              <a:rPr sz="3600" spc="-15" dirty="0">
                <a:solidFill>
                  <a:srgbClr val="1A1A1A"/>
                </a:solidFill>
              </a:rPr>
              <a:t>e</a:t>
            </a:r>
            <a:r>
              <a:rPr sz="3600" spc="-75" dirty="0">
                <a:solidFill>
                  <a:srgbClr val="1A1A1A"/>
                </a:solidFill>
              </a:rPr>
              <a:t>r</a:t>
            </a:r>
            <a:r>
              <a:rPr sz="3600" spc="-720" dirty="0">
                <a:solidFill>
                  <a:srgbClr val="1A1A1A"/>
                </a:solidFill>
              </a:rPr>
              <a:t>:</a:t>
            </a:r>
            <a:r>
              <a:rPr sz="3600" spc="-225" dirty="0">
                <a:solidFill>
                  <a:srgbClr val="1A1A1A"/>
                </a:solidFill>
              </a:rPr>
              <a:t> </a:t>
            </a:r>
            <a:r>
              <a:rPr sz="3600" spc="225" dirty="0">
                <a:solidFill>
                  <a:srgbClr val="1A1A1A"/>
                </a:solidFill>
              </a:rPr>
              <a:t>O</a:t>
            </a:r>
            <a:r>
              <a:rPr sz="3600" spc="-65" dirty="0">
                <a:solidFill>
                  <a:srgbClr val="1A1A1A"/>
                </a:solidFill>
              </a:rPr>
              <a:t>n</a:t>
            </a:r>
            <a:r>
              <a:rPr sz="3600" spc="-195" dirty="0">
                <a:solidFill>
                  <a:srgbClr val="1A1A1A"/>
                </a:solidFill>
              </a:rPr>
              <a:t> </a:t>
            </a:r>
            <a:r>
              <a:rPr sz="3600" spc="60" dirty="0">
                <a:solidFill>
                  <a:srgbClr val="1A1A1A"/>
                </a:solidFill>
              </a:rPr>
              <a:t>R</a:t>
            </a:r>
            <a:r>
              <a:rPr sz="3600" spc="65" dirty="0">
                <a:solidFill>
                  <a:srgbClr val="1A1A1A"/>
                </a:solidFill>
              </a:rPr>
              <a:t>e</a:t>
            </a:r>
            <a:r>
              <a:rPr sz="3600" spc="60" dirty="0">
                <a:solidFill>
                  <a:srgbClr val="1A1A1A"/>
                </a:solidFill>
              </a:rPr>
              <a:t>q</a:t>
            </a:r>
            <a:r>
              <a:rPr sz="3600" spc="-55" dirty="0">
                <a:solidFill>
                  <a:srgbClr val="1A1A1A"/>
                </a:solidFill>
              </a:rPr>
              <a:t>ue</a:t>
            </a:r>
            <a:r>
              <a:rPr sz="3600" spc="-95" dirty="0">
                <a:solidFill>
                  <a:srgbClr val="1A1A1A"/>
                </a:solidFill>
              </a:rPr>
              <a:t>s</a:t>
            </a:r>
            <a:r>
              <a:rPr sz="3600" spc="35" dirty="0">
                <a:solidFill>
                  <a:srgbClr val="1A1A1A"/>
                </a:solidFill>
              </a:rPr>
              <a:t>t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7751" y="519066"/>
            <a:ext cx="77285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35" dirty="0">
                <a:solidFill>
                  <a:srgbClr val="3E3E3E"/>
                </a:solidFill>
              </a:rPr>
              <a:t>P</a:t>
            </a:r>
            <a:r>
              <a:rPr sz="3600" spc="-30" dirty="0">
                <a:solidFill>
                  <a:srgbClr val="3E3E3E"/>
                </a:solidFill>
              </a:rPr>
              <a:t>utti</a:t>
            </a:r>
            <a:r>
              <a:rPr sz="3600" spc="30" dirty="0">
                <a:solidFill>
                  <a:srgbClr val="3E3E3E"/>
                </a:solidFill>
              </a:rPr>
              <a:t>ng</a:t>
            </a:r>
            <a:r>
              <a:rPr sz="3600" spc="-190" dirty="0">
                <a:solidFill>
                  <a:srgbClr val="3E3E3E"/>
                </a:solidFill>
              </a:rPr>
              <a:t> </a:t>
            </a:r>
            <a:r>
              <a:rPr sz="3600" spc="-535" dirty="0">
                <a:solidFill>
                  <a:srgbClr val="3E3E3E"/>
                </a:solidFill>
              </a:rPr>
              <a:t>I</a:t>
            </a:r>
            <a:r>
              <a:rPr sz="3600" spc="20" dirty="0">
                <a:solidFill>
                  <a:srgbClr val="3E3E3E"/>
                </a:solidFill>
              </a:rPr>
              <a:t>t</a:t>
            </a:r>
            <a:r>
              <a:rPr sz="3600" spc="-190" dirty="0">
                <a:solidFill>
                  <a:srgbClr val="3E3E3E"/>
                </a:solidFill>
              </a:rPr>
              <a:t> </a:t>
            </a:r>
            <a:r>
              <a:rPr sz="3600" spc="145" dirty="0">
                <a:solidFill>
                  <a:srgbClr val="3E3E3E"/>
                </a:solidFill>
              </a:rPr>
              <a:t>Al</a:t>
            </a:r>
            <a:r>
              <a:rPr sz="3600" spc="-95" dirty="0">
                <a:solidFill>
                  <a:srgbClr val="3E3E3E"/>
                </a:solidFill>
              </a:rPr>
              <a:t>l</a:t>
            </a:r>
            <a:r>
              <a:rPr sz="3600" spc="-185" dirty="0">
                <a:solidFill>
                  <a:srgbClr val="3E3E3E"/>
                </a:solidFill>
              </a:rPr>
              <a:t> </a:t>
            </a:r>
            <a:r>
              <a:rPr sz="3600" spc="-375" dirty="0">
                <a:solidFill>
                  <a:srgbClr val="3E3E3E"/>
                </a:solidFill>
              </a:rPr>
              <a:t>T</a:t>
            </a:r>
            <a:r>
              <a:rPr sz="3600" spc="70" dirty="0">
                <a:solidFill>
                  <a:srgbClr val="3E3E3E"/>
                </a:solidFill>
              </a:rPr>
              <a:t>og</a:t>
            </a:r>
            <a:r>
              <a:rPr sz="3600" spc="60" dirty="0">
                <a:solidFill>
                  <a:srgbClr val="3E3E3E"/>
                </a:solidFill>
              </a:rPr>
              <a:t>e</a:t>
            </a:r>
            <a:r>
              <a:rPr sz="3600" spc="-30" dirty="0">
                <a:solidFill>
                  <a:srgbClr val="3E3E3E"/>
                </a:solidFill>
              </a:rPr>
              <a:t>th</a:t>
            </a:r>
            <a:r>
              <a:rPr sz="3600" spc="-40" dirty="0">
                <a:solidFill>
                  <a:srgbClr val="3E3E3E"/>
                </a:solidFill>
              </a:rPr>
              <a:t>e</a:t>
            </a:r>
            <a:r>
              <a:rPr sz="3600" spc="-434" dirty="0">
                <a:solidFill>
                  <a:srgbClr val="3E3E3E"/>
                </a:solidFill>
              </a:rPr>
              <a:t>r:</a:t>
            </a:r>
            <a:r>
              <a:rPr sz="3600" spc="-200" dirty="0">
                <a:solidFill>
                  <a:srgbClr val="3E3E3E"/>
                </a:solidFill>
              </a:rPr>
              <a:t> </a:t>
            </a:r>
            <a:r>
              <a:rPr sz="3600" spc="75" dirty="0">
                <a:solidFill>
                  <a:srgbClr val="3E3E3E"/>
                </a:solidFill>
              </a:rPr>
              <a:t>On</a:t>
            </a:r>
            <a:r>
              <a:rPr sz="3600" spc="-175" dirty="0">
                <a:solidFill>
                  <a:srgbClr val="3E3E3E"/>
                </a:solidFill>
              </a:rPr>
              <a:t> S</a:t>
            </a:r>
            <a:r>
              <a:rPr sz="3600" spc="-30" dirty="0">
                <a:solidFill>
                  <a:srgbClr val="3E3E3E"/>
                </a:solidFill>
              </a:rPr>
              <a:t>t</a:t>
            </a:r>
            <a:r>
              <a:rPr sz="3600" spc="-50" dirty="0">
                <a:solidFill>
                  <a:srgbClr val="3E3E3E"/>
                </a:solidFill>
              </a:rPr>
              <a:t>a</a:t>
            </a:r>
            <a:r>
              <a:rPr sz="3600" spc="-5" dirty="0">
                <a:solidFill>
                  <a:srgbClr val="3E3E3E"/>
                </a:solidFill>
              </a:rPr>
              <a:t>rtup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630743" y="4679467"/>
            <a:ext cx="1241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3E3E3E"/>
                </a:solidFill>
                <a:latin typeface="Verdana"/>
                <a:cs typeface="Verdana"/>
              </a:rPr>
              <a:t>Ser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v</a:t>
            </a:r>
            <a:r>
              <a:rPr sz="2000" spc="40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2000" spc="50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0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19093" y="4794503"/>
            <a:ext cx="2811780" cy="1778635"/>
            <a:chOff x="6419093" y="4794503"/>
            <a:chExt cx="2811780" cy="17786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9691" y="5039867"/>
              <a:ext cx="1199387" cy="11963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79080" y="5084063"/>
              <a:ext cx="1199387" cy="11963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32047" y="4807457"/>
              <a:ext cx="2786380" cy="1752600"/>
            </a:xfrm>
            <a:custGeom>
              <a:avLst/>
              <a:gdLst/>
              <a:ahLst/>
              <a:cxnLst/>
              <a:rect l="l" t="t" r="r" b="b"/>
              <a:pathLst>
                <a:path w="2786379" h="1752600">
                  <a:moveTo>
                    <a:pt x="292100" y="1752600"/>
                  </a:moveTo>
                  <a:lnTo>
                    <a:pt x="244718" y="1748776"/>
                  </a:lnTo>
                  <a:lnTo>
                    <a:pt x="199771" y="1737707"/>
                  </a:lnTo>
                  <a:lnTo>
                    <a:pt x="157860" y="1719995"/>
                  </a:lnTo>
                  <a:lnTo>
                    <a:pt x="119587" y="1696239"/>
                  </a:lnTo>
                  <a:lnTo>
                    <a:pt x="85551" y="1667043"/>
                  </a:lnTo>
                  <a:lnTo>
                    <a:pt x="56356" y="1633007"/>
                  </a:lnTo>
                  <a:lnTo>
                    <a:pt x="32602" y="1594733"/>
                  </a:lnTo>
                  <a:lnTo>
                    <a:pt x="14890" y="1552823"/>
                  </a:lnTo>
                  <a:lnTo>
                    <a:pt x="3822" y="1507878"/>
                  </a:lnTo>
                  <a:lnTo>
                    <a:pt x="0" y="1460500"/>
                  </a:lnTo>
                  <a:lnTo>
                    <a:pt x="0" y="292100"/>
                  </a:lnTo>
                  <a:lnTo>
                    <a:pt x="3822" y="244721"/>
                  </a:lnTo>
                  <a:lnTo>
                    <a:pt x="14890" y="199776"/>
                  </a:lnTo>
                  <a:lnTo>
                    <a:pt x="32602" y="157866"/>
                  </a:lnTo>
                  <a:lnTo>
                    <a:pt x="56356" y="119592"/>
                  </a:lnTo>
                  <a:lnTo>
                    <a:pt x="85551" y="85556"/>
                  </a:lnTo>
                  <a:lnTo>
                    <a:pt x="119587" y="56360"/>
                  </a:lnTo>
                  <a:lnTo>
                    <a:pt x="157860" y="32604"/>
                  </a:lnTo>
                  <a:lnTo>
                    <a:pt x="199771" y="14892"/>
                  </a:lnTo>
                  <a:lnTo>
                    <a:pt x="244718" y="3823"/>
                  </a:lnTo>
                  <a:lnTo>
                    <a:pt x="292100" y="0"/>
                  </a:lnTo>
                </a:path>
                <a:path w="2786379" h="1752600">
                  <a:moveTo>
                    <a:pt x="2493759" y="0"/>
                  </a:moveTo>
                  <a:lnTo>
                    <a:pt x="2541141" y="3823"/>
                  </a:lnTo>
                  <a:lnTo>
                    <a:pt x="2586089" y="14892"/>
                  </a:lnTo>
                  <a:lnTo>
                    <a:pt x="2628001" y="32604"/>
                  </a:lnTo>
                  <a:lnTo>
                    <a:pt x="2666276" y="56360"/>
                  </a:lnTo>
                  <a:lnTo>
                    <a:pt x="2700313" y="85556"/>
                  </a:lnTo>
                  <a:lnTo>
                    <a:pt x="2729510" y="119592"/>
                  </a:lnTo>
                  <a:lnTo>
                    <a:pt x="2753266" y="157866"/>
                  </a:lnTo>
                  <a:lnTo>
                    <a:pt x="2770979" y="199776"/>
                  </a:lnTo>
                  <a:lnTo>
                    <a:pt x="2782048" y="244721"/>
                  </a:lnTo>
                  <a:lnTo>
                    <a:pt x="2785872" y="292100"/>
                  </a:lnTo>
                  <a:lnTo>
                    <a:pt x="2785872" y="1460500"/>
                  </a:lnTo>
                  <a:lnTo>
                    <a:pt x="2782048" y="1507878"/>
                  </a:lnTo>
                  <a:lnTo>
                    <a:pt x="2770979" y="1552823"/>
                  </a:lnTo>
                  <a:lnTo>
                    <a:pt x="2753266" y="1594733"/>
                  </a:lnTo>
                  <a:lnTo>
                    <a:pt x="2729510" y="1633007"/>
                  </a:lnTo>
                  <a:lnTo>
                    <a:pt x="2700313" y="1667043"/>
                  </a:lnTo>
                  <a:lnTo>
                    <a:pt x="2666276" y="1696239"/>
                  </a:lnTo>
                  <a:lnTo>
                    <a:pt x="2628001" y="1719995"/>
                  </a:lnTo>
                  <a:lnTo>
                    <a:pt x="2586089" y="1737707"/>
                  </a:lnTo>
                  <a:lnTo>
                    <a:pt x="2541141" y="1748776"/>
                  </a:lnTo>
                  <a:lnTo>
                    <a:pt x="2493759" y="175260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214919" y="4669735"/>
            <a:ext cx="12242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3E3E3E"/>
                </a:solidFill>
                <a:latin typeface="Verdana"/>
                <a:cs typeface="Verdana"/>
              </a:rPr>
              <a:t>Ser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v</a:t>
            </a:r>
            <a:r>
              <a:rPr sz="2000" spc="40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2000" spc="50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0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740140" y="2609088"/>
            <a:ext cx="2019300" cy="1667510"/>
            <a:chOff x="8740140" y="2609088"/>
            <a:chExt cx="2019300" cy="166751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0140" y="2837688"/>
              <a:ext cx="1778507" cy="140055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472919" y="2622042"/>
              <a:ext cx="273685" cy="1641475"/>
            </a:xfrm>
            <a:custGeom>
              <a:avLst/>
              <a:gdLst/>
              <a:ahLst/>
              <a:cxnLst/>
              <a:rect l="l" t="t" r="r" b="b"/>
              <a:pathLst>
                <a:path w="273684" h="1641475">
                  <a:moveTo>
                    <a:pt x="0" y="0"/>
                  </a:moveTo>
                  <a:lnTo>
                    <a:pt x="49175" y="4407"/>
                  </a:lnTo>
                  <a:lnTo>
                    <a:pt x="95458" y="17114"/>
                  </a:lnTo>
                  <a:lnTo>
                    <a:pt x="138077" y="37349"/>
                  </a:lnTo>
                  <a:lnTo>
                    <a:pt x="176259" y="64338"/>
                  </a:lnTo>
                  <a:lnTo>
                    <a:pt x="209231" y="97309"/>
                  </a:lnTo>
                  <a:lnTo>
                    <a:pt x="236220" y="135489"/>
                  </a:lnTo>
                  <a:lnTo>
                    <a:pt x="256455" y="178105"/>
                  </a:lnTo>
                  <a:lnTo>
                    <a:pt x="269163" y="224386"/>
                  </a:lnTo>
                  <a:lnTo>
                    <a:pt x="273570" y="273558"/>
                  </a:lnTo>
                  <a:lnTo>
                    <a:pt x="273570" y="1367790"/>
                  </a:lnTo>
                  <a:lnTo>
                    <a:pt x="269163" y="1416961"/>
                  </a:lnTo>
                  <a:lnTo>
                    <a:pt x="256455" y="1463242"/>
                  </a:lnTo>
                  <a:lnTo>
                    <a:pt x="236220" y="1505858"/>
                  </a:lnTo>
                  <a:lnTo>
                    <a:pt x="209231" y="1544038"/>
                  </a:lnTo>
                  <a:lnTo>
                    <a:pt x="176259" y="1577009"/>
                  </a:lnTo>
                  <a:lnTo>
                    <a:pt x="138077" y="1603998"/>
                  </a:lnTo>
                  <a:lnTo>
                    <a:pt x="95458" y="1624233"/>
                  </a:lnTo>
                  <a:lnTo>
                    <a:pt x="49175" y="1636940"/>
                  </a:lnTo>
                  <a:lnTo>
                    <a:pt x="0" y="1641348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077509" y="2435183"/>
            <a:ext cx="876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0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000" spc="100" dirty="0">
                <a:solidFill>
                  <a:srgbClr val="3E3E3E"/>
                </a:solidFill>
                <a:latin typeface="Verdana"/>
                <a:cs typeface="Verdana"/>
              </a:rPr>
              <a:t>o</a:t>
            </a:r>
            <a:r>
              <a:rPr sz="2000" spc="-20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2000" spc="55" dirty="0">
                <a:solidFill>
                  <a:srgbClr val="3E3E3E"/>
                </a:solidFill>
                <a:latin typeface="Verdana"/>
                <a:cs typeface="Verdana"/>
              </a:rPr>
              <a:t>fig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373621" y="2622042"/>
            <a:ext cx="273685" cy="1641475"/>
          </a:xfrm>
          <a:custGeom>
            <a:avLst/>
            <a:gdLst/>
            <a:ahLst/>
            <a:cxnLst/>
            <a:rect l="l" t="t" r="r" b="b"/>
            <a:pathLst>
              <a:path w="273684" h="1641475">
                <a:moveTo>
                  <a:pt x="273557" y="1641348"/>
                </a:moveTo>
                <a:lnTo>
                  <a:pt x="224386" y="1636940"/>
                </a:lnTo>
                <a:lnTo>
                  <a:pt x="178105" y="1624233"/>
                </a:lnTo>
                <a:lnTo>
                  <a:pt x="135489" y="1603998"/>
                </a:lnTo>
                <a:lnTo>
                  <a:pt x="97309" y="1577009"/>
                </a:lnTo>
                <a:lnTo>
                  <a:pt x="64338" y="1544038"/>
                </a:lnTo>
                <a:lnTo>
                  <a:pt x="37349" y="1505858"/>
                </a:lnTo>
                <a:lnTo>
                  <a:pt x="17114" y="1463242"/>
                </a:lnTo>
                <a:lnTo>
                  <a:pt x="4407" y="1416961"/>
                </a:lnTo>
                <a:lnTo>
                  <a:pt x="0" y="1367790"/>
                </a:lnTo>
                <a:lnTo>
                  <a:pt x="0" y="273558"/>
                </a:lnTo>
                <a:lnTo>
                  <a:pt x="4407" y="224386"/>
                </a:lnTo>
                <a:lnTo>
                  <a:pt x="17114" y="178105"/>
                </a:lnTo>
                <a:lnTo>
                  <a:pt x="37349" y="135489"/>
                </a:lnTo>
                <a:lnTo>
                  <a:pt x="64338" y="97309"/>
                </a:lnTo>
                <a:lnTo>
                  <a:pt x="97309" y="64338"/>
                </a:lnTo>
                <a:lnTo>
                  <a:pt x="135489" y="37349"/>
                </a:lnTo>
                <a:lnTo>
                  <a:pt x="178105" y="17114"/>
                </a:lnTo>
                <a:lnTo>
                  <a:pt x="224386" y="4407"/>
                </a:lnTo>
                <a:lnTo>
                  <a:pt x="273557" y="0"/>
                </a:lnTo>
              </a:path>
            </a:pathLst>
          </a:custGeom>
          <a:ln w="25907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325880" y="1415732"/>
            <a:ext cx="5944235" cy="2607945"/>
            <a:chOff x="1325880" y="1415732"/>
            <a:chExt cx="5944235" cy="260794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63056" y="1668780"/>
              <a:ext cx="882395" cy="140055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65420" y="1687067"/>
              <a:ext cx="882395" cy="140055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982959" y="1428749"/>
              <a:ext cx="273685" cy="1641475"/>
            </a:xfrm>
            <a:custGeom>
              <a:avLst/>
              <a:gdLst/>
              <a:ahLst/>
              <a:cxnLst/>
              <a:rect l="l" t="t" r="r" b="b"/>
              <a:pathLst>
                <a:path w="273684" h="1641475">
                  <a:moveTo>
                    <a:pt x="0" y="0"/>
                  </a:moveTo>
                  <a:lnTo>
                    <a:pt x="49175" y="4407"/>
                  </a:lnTo>
                  <a:lnTo>
                    <a:pt x="95458" y="17114"/>
                  </a:lnTo>
                  <a:lnTo>
                    <a:pt x="138077" y="37349"/>
                  </a:lnTo>
                  <a:lnTo>
                    <a:pt x="176259" y="64338"/>
                  </a:lnTo>
                  <a:lnTo>
                    <a:pt x="209231" y="97309"/>
                  </a:lnTo>
                  <a:lnTo>
                    <a:pt x="236220" y="135489"/>
                  </a:lnTo>
                  <a:lnTo>
                    <a:pt x="256455" y="178105"/>
                  </a:lnTo>
                  <a:lnTo>
                    <a:pt x="269163" y="224386"/>
                  </a:lnTo>
                  <a:lnTo>
                    <a:pt x="273570" y="273558"/>
                  </a:lnTo>
                  <a:lnTo>
                    <a:pt x="273570" y="1367790"/>
                  </a:lnTo>
                  <a:lnTo>
                    <a:pt x="269163" y="1416961"/>
                  </a:lnTo>
                  <a:lnTo>
                    <a:pt x="256455" y="1463242"/>
                  </a:lnTo>
                  <a:lnTo>
                    <a:pt x="236220" y="1505858"/>
                  </a:lnTo>
                  <a:lnTo>
                    <a:pt x="209231" y="1544038"/>
                  </a:lnTo>
                  <a:lnTo>
                    <a:pt x="176259" y="1577009"/>
                  </a:lnTo>
                  <a:lnTo>
                    <a:pt x="138077" y="1603998"/>
                  </a:lnTo>
                  <a:lnTo>
                    <a:pt x="95458" y="1624233"/>
                  </a:lnTo>
                  <a:lnTo>
                    <a:pt x="49175" y="1636940"/>
                  </a:lnTo>
                  <a:lnTo>
                    <a:pt x="0" y="1641348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5880" y="2900172"/>
              <a:ext cx="2296667" cy="112318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424672" y="1240378"/>
            <a:ext cx="12820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Discovery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883661" y="1428750"/>
            <a:ext cx="273685" cy="1641475"/>
          </a:xfrm>
          <a:custGeom>
            <a:avLst/>
            <a:gdLst/>
            <a:ahLst/>
            <a:cxnLst/>
            <a:rect l="l" t="t" r="r" b="b"/>
            <a:pathLst>
              <a:path w="273685" h="1641475">
                <a:moveTo>
                  <a:pt x="273558" y="1641348"/>
                </a:moveTo>
                <a:lnTo>
                  <a:pt x="224386" y="1636940"/>
                </a:lnTo>
                <a:lnTo>
                  <a:pt x="178105" y="1624233"/>
                </a:lnTo>
                <a:lnTo>
                  <a:pt x="135489" y="1603998"/>
                </a:lnTo>
                <a:lnTo>
                  <a:pt x="97309" y="1577009"/>
                </a:lnTo>
                <a:lnTo>
                  <a:pt x="64338" y="1544038"/>
                </a:lnTo>
                <a:lnTo>
                  <a:pt x="37349" y="1505858"/>
                </a:lnTo>
                <a:lnTo>
                  <a:pt x="17114" y="1463242"/>
                </a:lnTo>
                <a:lnTo>
                  <a:pt x="4407" y="1416961"/>
                </a:lnTo>
                <a:lnTo>
                  <a:pt x="0" y="1367790"/>
                </a:lnTo>
                <a:lnTo>
                  <a:pt x="0" y="273558"/>
                </a:lnTo>
                <a:lnTo>
                  <a:pt x="4407" y="224386"/>
                </a:lnTo>
                <a:lnTo>
                  <a:pt x="17114" y="178105"/>
                </a:lnTo>
                <a:lnTo>
                  <a:pt x="37349" y="135489"/>
                </a:lnTo>
                <a:lnTo>
                  <a:pt x="64338" y="97309"/>
                </a:lnTo>
                <a:lnTo>
                  <a:pt x="97309" y="64338"/>
                </a:lnTo>
                <a:lnTo>
                  <a:pt x="135489" y="37349"/>
                </a:lnTo>
                <a:lnTo>
                  <a:pt x="178105" y="17114"/>
                </a:lnTo>
                <a:lnTo>
                  <a:pt x="224386" y="4407"/>
                </a:lnTo>
                <a:lnTo>
                  <a:pt x="273558" y="0"/>
                </a:lnTo>
              </a:path>
            </a:pathLst>
          </a:custGeom>
          <a:ln w="25907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81906" y="2500997"/>
            <a:ext cx="11360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40" dirty="0">
                <a:solidFill>
                  <a:srgbClr val="3E3E3E"/>
                </a:solidFill>
                <a:latin typeface="Verdana"/>
                <a:cs typeface="Verdana"/>
              </a:rPr>
              <a:t>G</a:t>
            </a:r>
            <a:r>
              <a:rPr sz="2000" spc="-4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000" spc="25" dirty="0">
                <a:solidFill>
                  <a:srgbClr val="3E3E3E"/>
                </a:solidFill>
                <a:latin typeface="Verdana"/>
                <a:cs typeface="Verdana"/>
              </a:rPr>
              <a:t>w</a:t>
            </a:r>
            <a:r>
              <a:rPr sz="2000" spc="-6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y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37921" y="3366509"/>
            <a:ext cx="695960" cy="151130"/>
            <a:chOff x="137921" y="3366509"/>
            <a:chExt cx="695960" cy="151130"/>
          </a:xfrm>
        </p:grpSpPr>
        <p:sp>
          <p:nvSpPr>
            <p:cNvPr id="23" name="object 23"/>
            <p:cNvSpPr/>
            <p:nvPr/>
          </p:nvSpPr>
          <p:spPr>
            <a:xfrm>
              <a:off x="137921" y="3441953"/>
              <a:ext cx="570230" cy="0"/>
            </a:xfrm>
            <a:custGeom>
              <a:avLst/>
              <a:gdLst/>
              <a:ahLst/>
              <a:cxnLst/>
              <a:rect l="l" t="t" r="r" b="b"/>
              <a:pathLst>
                <a:path w="570230">
                  <a:moveTo>
                    <a:pt x="0" y="0"/>
                  </a:moveTo>
                  <a:lnTo>
                    <a:pt x="570141" y="0"/>
                  </a:lnTo>
                </a:path>
              </a:pathLst>
            </a:custGeom>
            <a:ln w="502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2909" y="3366509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30" h="151129">
                  <a:moveTo>
                    <a:pt x="12" y="0"/>
                  </a:moveTo>
                  <a:lnTo>
                    <a:pt x="0" y="150876"/>
                  </a:lnTo>
                  <a:lnTo>
                    <a:pt x="150888" y="7545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3849623" y="2312668"/>
            <a:ext cx="925194" cy="712470"/>
            <a:chOff x="3849623" y="2312668"/>
            <a:chExt cx="925194" cy="712470"/>
          </a:xfrm>
        </p:grpSpPr>
        <p:sp>
          <p:nvSpPr>
            <p:cNvPr id="26" name="object 26"/>
            <p:cNvSpPr/>
            <p:nvPr/>
          </p:nvSpPr>
          <p:spPr>
            <a:xfrm>
              <a:off x="3874769" y="2375122"/>
              <a:ext cx="767715" cy="439420"/>
            </a:xfrm>
            <a:custGeom>
              <a:avLst/>
              <a:gdLst/>
              <a:ahLst/>
              <a:cxnLst/>
              <a:rect l="l" t="t" r="r" b="b"/>
              <a:pathLst>
                <a:path w="767714" h="439419">
                  <a:moveTo>
                    <a:pt x="0" y="439089"/>
                  </a:moveTo>
                  <a:lnTo>
                    <a:pt x="767181" y="0"/>
                  </a:lnTo>
                </a:path>
              </a:pathLst>
            </a:custGeom>
            <a:ln w="502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82647" y="2312668"/>
              <a:ext cx="168910" cy="140970"/>
            </a:xfrm>
            <a:custGeom>
              <a:avLst/>
              <a:gdLst/>
              <a:ahLst/>
              <a:cxnLst/>
              <a:rect l="l" t="t" r="r" b="b"/>
              <a:pathLst>
                <a:path w="168910" h="140969">
                  <a:moveTo>
                    <a:pt x="168427" y="0"/>
                  </a:moveTo>
                  <a:lnTo>
                    <a:pt x="0" y="9486"/>
                  </a:lnTo>
                  <a:lnTo>
                    <a:pt x="74955" y="140423"/>
                  </a:lnTo>
                  <a:lnTo>
                    <a:pt x="168427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82366" y="2522979"/>
              <a:ext cx="767715" cy="439420"/>
            </a:xfrm>
            <a:custGeom>
              <a:avLst/>
              <a:gdLst/>
              <a:ahLst/>
              <a:cxnLst/>
              <a:rect l="l" t="t" r="r" b="b"/>
              <a:pathLst>
                <a:path w="767714" h="439419">
                  <a:moveTo>
                    <a:pt x="0" y="439089"/>
                  </a:moveTo>
                  <a:lnTo>
                    <a:pt x="767181" y="0"/>
                  </a:lnTo>
                </a:path>
              </a:pathLst>
            </a:custGeom>
            <a:ln w="502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73239" y="2884110"/>
              <a:ext cx="168910" cy="140970"/>
            </a:xfrm>
            <a:custGeom>
              <a:avLst/>
              <a:gdLst/>
              <a:ahLst/>
              <a:cxnLst/>
              <a:rect l="l" t="t" r="r" b="b"/>
              <a:pathLst>
                <a:path w="168910" h="140969">
                  <a:moveTo>
                    <a:pt x="93484" y="0"/>
                  </a:moveTo>
                  <a:lnTo>
                    <a:pt x="0" y="140411"/>
                  </a:lnTo>
                  <a:lnTo>
                    <a:pt x="168427" y="130949"/>
                  </a:lnTo>
                  <a:lnTo>
                    <a:pt x="9348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5817870" y="5364473"/>
            <a:ext cx="495300" cy="151130"/>
            <a:chOff x="5817870" y="5364473"/>
            <a:chExt cx="495300" cy="151130"/>
          </a:xfrm>
        </p:grpSpPr>
        <p:sp>
          <p:nvSpPr>
            <p:cNvPr id="31" name="object 31"/>
            <p:cNvSpPr/>
            <p:nvPr/>
          </p:nvSpPr>
          <p:spPr>
            <a:xfrm>
              <a:off x="5817870" y="5439918"/>
              <a:ext cx="369570" cy="0"/>
            </a:xfrm>
            <a:custGeom>
              <a:avLst/>
              <a:gdLst/>
              <a:ahLst/>
              <a:cxnLst/>
              <a:rect l="l" t="t" r="r" b="b"/>
              <a:pathLst>
                <a:path w="369570">
                  <a:moveTo>
                    <a:pt x="0" y="0"/>
                  </a:moveTo>
                  <a:lnTo>
                    <a:pt x="369570" y="0"/>
                  </a:lnTo>
                </a:path>
              </a:pathLst>
            </a:custGeom>
            <a:ln w="502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162285" y="5364473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12" y="0"/>
                  </a:moveTo>
                  <a:lnTo>
                    <a:pt x="0" y="150876"/>
                  </a:lnTo>
                  <a:lnTo>
                    <a:pt x="150888" y="7545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17870" y="5439918"/>
              <a:ext cx="369570" cy="0"/>
            </a:xfrm>
            <a:custGeom>
              <a:avLst/>
              <a:gdLst/>
              <a:ahLst/>
              <a:cxnLst/>
              <a:rect l="l" t="t" r="r" b="b"/>
              <a:pathLst>
                <a:path w="369570">
                  <a:moveTo>
                    <a:pt x="0" y="0"/>
                  </a:moveTo>
                  <a:lnTo>
                    <a:pt x="369570" y="0"/>
                  </a:lnTo>
                </a:path>
              </a:pathLst>
            </a:custGeom>
            <a:ln w="502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162285" y="5364473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12" y="0"/>
                  </a:moveTo>
                  <a:lnTo>
                    <a:pt x="0" y="150876"/>
                  </a:lnTo>
                  <a:lnTo>
                    <a:pt x="150888" y="7545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5817872" y="5638793"/>
            <a:ext cx="469900" cy="151130"/>
            <a:chOff x="5817872" y="5638793"/>
            <a:chExt cx="469900" cy="151130"/>
          </a:xfrm>
        </p:grpSpPr>
        <p:sp>
          <p:nvSpPr>
            <p:cNvPr id="36" name="object 36"/>
            <p:cNvSpPr/>
            <p:nvPr/>
          </p:nvSpPr>
          <p:spPr>
            <a:xfrm>
              <a:off x="5943599" y="5714238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>
                  <a:moveTo>
                    <a:pt x="0" y="0"/>
                  </a:moveTo>
                  <a:lnTo>
                    <a:pt x="344170" y="0"/>
                  </a:lnTo>
                </a:path>
              </a:pathLst>
            </a:custGeom>
            <a:ln w="502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817872" y="5638793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150863" y="0"/>
                  </a:moveTo>
                  <a:lnTo>
                    <a:pt x="0" y="75450"/>
                  </a:lnTo>
                  <a:lnTo>
                    <a:pt x="150875" y="150875"/>
                  </a:lnTo>
                  <a:lnTo>
                    <a:pt x="15086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943599" y="5714238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>
                  <a:moveTo>
                    <a:pt x="0" y="0"/>
                  </a:moveTo>
                  <a:lnTo>
                    <a:pt x="344170" y="0"/>
                  </a:lnTo>
                </a:path>
              </a:pathLst>
            </a:custGeom>
            <a:ln w="502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817872" y="5638793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150863" y="0"/>
                  </a:moveTo>
                  <a:lnTo>
                    <a:pt x="0" y="75450"/>
                  </a:lnTo>
                  <a:lnTo>
                    <a:pt x="150875" y="150875"/>
                  </a:lnTo>
                  <a:lnTo>
                    <a:pt x="15086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048517" y="2452116"/>
            <a:ext cx="4699635" cy="2552700"/>
            <a:chOff x="1048517" y="2452116"/>
            <a:chExt cx="4699635" cy="2552700"/>
          </a:xfrm>
        </p:grpSpPr>
        <p:sp>
          <p:nvSpPr>
            <p:cNvPr id="41" name="object 41"/>
            <p:cNvSpPr/>
            <p:nvPr/>
          </p:nvSpPr>
          <p:spPr>
            <a:xfrm>
              <a:off x="4485894" y="3198281"/>
              <a:ext cx="1069340" cy="1374775"/>
            </a:xfrm>
            <a:custGeom>
              <a:avLst/>
              <a:gdLst/>
              <a:ahLst/>
              <a:cxnLst/>
              <a:rect l="l" t="t" r="r" b="b"/>
              <a:pathLst>
                <a:path w="1069339" h="1374775">
                  <a:moveTo>
                    <a:pt x="0" y="1374152"/>
                  </a:moveTo>
                  <a:lnTo>
                    <a:pt x="1069238" y="0"/>
                  </a:lnTo>
                </a:path>
              </a:pathLst>
            </a:custGeom>
            <a:ln w="502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480162" y="3099052"/>
              <a:ext cx="152400" cy="165735"/>
            </a:xfrm>
            <a:custGeom>
              <a:avLst/>
              <a:gdLst/>
              <a:ahLst/>
              <a:cxnLst/>
              <a:rect l="l" t="t" r="r" b="b"/>
              <a:pathLst>
                <a:path w="152400" h="165735">
                  <a:moveTo>
                    <a:pt x="152184" y="0"/>
                  </a:moveTo>
                  <a:lnTo>
                    <a:pt x="0" y="72758"/>
                  </a:lnTo>
                  <a:lnTo>
                    <a:pt x="119075" y="165404"/>
                  </a:lnTo>
                  <a:lnTo>
                    <a:pt x="15218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30745" y="3283464"/>
              <a:ext cx="991869" cy="1275080"/>
            </a:xfrm>
            <a:custGeom>
              <a:avLst/>
              <a:gdLst/>
              <a:ahLst/>
              <a:cxnLst/>
              <a:rect l="l" t="t" r="r" b="b"/>
              <a:pathLst>
                <a:path w="991870" h="1275079">
                  <a:moveTo>
                    <a:pt x="0" y="1274673"/>
                  </a:moveTo>
                  <a:lnTo>
                    <a:pt x="991844" y="0"/>
                  </a:lnTo>
                </a:path>
              </a:pathLst>
            </a:custGeom>
            <a:ln w="502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653536" y="4491967"/>
              <a:ext cx="152400" cy="165735"/>
            </a:xfrm>
            <a:custGeom>
              <a:avLst/>
              <a:gdLst/>
              <a:ahLst/>
              <a:cxnLst/>
              <a:rect l="l" t="t" r="r" b="b"/>
              <a:pathLst>
                <a:path w="152400" h="165735">
                  <a:moveTo>
                    <a:pt x="33121" y="0"/>
                  </a:moveTo>
                  <a:lnTo>
                    <a:pt x="0" y="165404"/>
                  </a:lnTo>
                  <a:lnTo>
                    <a:pt x="152196" y="92659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57571" y="4599432"/>
              <a:ext cx="405384" cy="40538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061471" y="2661665"/>
              <a:ext cx="2708275" cy="1602105"/>
            </a:xfrm>
            <a:custGeom>
              <a:avLst/>
              <a:gdLst/>
              <a:ahLst/>
              <a:cxnLst/>
              <a:rect l="l" t="t" r="r" b="b"/>
              <a:pathLst>
                <a:path w="2708275" h="1602104">
                  <a:moveTo>
                    <a:pt x="266953" y="1601724"/>
                  </a:moveTo>
                  <a:lnTo>
                    <a:pt x="218968" y="1597423"/>
                  </a:lnTo>
                  <a:lnTo>
                    <a:pt x="173805" y="1585022"/>
                  </a:lnTo>
                  <a:lnTo>
                    <a:pt x="132217" y="1565276"/>
                  </a:lnTo>
                  <a:lnTo>
                    <a:pt x="94959" y="1538939"/>
                  </a:lnTo>
                  <a:lnTo>
                    <a:pt x="62784" y="1506764"/>
                  </a:lnTo>
                  <a:lnTo>
                    <a:pt x="36447" y="1469506"/>
                  </a:lnTo>
                  <a:lnTo>
                    <a:pt x="16701" y="1427918"/>
                  </a:lnTo>
                  <a:lnTo>
                    <a:pt x="4300" y="1382755"/>
                  </a:lnTo>
                  <a:lnTo>
                    <a:pt x="0" y="1334770"/>
                  </a:lnTo>
                  <a:lnTo>
                    <a:pt x="0" y="266954"/>
                  </a:lnTo>
                  <a:lnTo>
                    <a:pt x="4300" y="218968"/>
                  </a:lnTo>
                  <a:lnTo>
                    <a:pt x="16701" y="173805"/>
                  </a:lnTo>
                  <a:lnTo>
                    <a:pt x="36447" y="132217"/>
                  </a:lnTo>
                  <a:lnTo>
                    <a:pt x="62784" y="94959"/>
                  </a:lnTo>
                  <a:lnTo>
                    <a:pt x="94959" y="62784"/>
                  </a:lnTo>
                  <a:lnTo>
                    <a:pt x="132217" y="36447"/>
                  </a:lnTo>
                  <a:lnTo>
                    <a:pt x="173805" y="16701"/>
                  </a:lnTo>
                  <a:lnTo>
                    <a:pt x="218968" y="4300"/>
                  </a:lnTo>
                  <a:lnTo>
                    <a:pt x="266953" y="0"/>
                  </a:lnTo>
                </a:path>
                <a:path w="2708275" h="1602104">
                  <a:moveTo>
                    <a:pt x="2441181" y="0"/>
                  </a:moveTo>
                  <a:lnTo>
                    <a:pt x="2489166" y="4300"/>
                  </a:lnTo>
                  <a:lnTo>
                    <a:pt x="2534331" y="16701"/>
                  </a:lnTo>
                  <a:lnTo>
                    <a:pt x="2575921" y="36447"/>
                  </a:lnTo>
                  <a:lnTo>
                    <a:pt x="2613181" y="62784"/>
                  </a:lnTo>
                  <a:lnTo>
                    <a:pt x="2645358" y="94959"/>
                  </a:lnTo>
                  <a:lnTo>
                    <a:pt x="2671697" y="132217"/>
                  </a:lnTo>
                  <a:lnTo>
                    <a:pt x="2691445" y="173805"/>
                  </a:lnTo>
                  <a:lnTo>
                    <a:pt x="2703846" y="218968"/>
                  </a:lnTo>
                  <a:lnTo>
                    <a:pt x="2708148" y="266954"/>
                  </a:lnTo>
                  <a:lnTo>
                    <a:pt x="2708148" y="1334770"/>
                  </a:lnTo>
                  <a:lnTo>
                    <a:pt x="2703846" y="1382755"/>
                  </a:lnTo>
                  <a:lnTo>
                    <a:pt x="2691445" y="1427918"/>
                  </a:lnTo>
                  <a:lnTo>
                    <a:pt x="2671697" y="1469506"/>
                  </a:lnTo>
                  <a:lnTo>
                    <a:pt x="2645358" y="1506764"/>
                  </a:lnTo>
                  <a:lnTo>
                    <a:pt x="2613181" y="1538939"/>
                  </a:lnTo>
                  <a:lnTo>
                    <a:pt x="2575921" y="1565276"/>
                  </a:lnTo>
                  <a:lnTo>
                    <a:pt x="2534331" y="1585022"/>
                  </a:lnTo>
                  <a:lnTo>
                    <a:pt x="2489166" y="1597423"/>
                  </a:lnTo>
                  <a:lnTo>
                    <a:pt x="2441181" y="1601724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4332" y="3799332"/>
              <a:ext cx="377951" cy="53797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33344" y="3799332"/>
              <a:ext cx="377951" cy="537971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769613" y="3461766"/>
              <a:ext cx="555625" cy="1060450"/>
            </a:xfrm>
            <a:custGeom>
              <a:avLst/>
              <a:gdLst/>
              <a:ahLst/>
              <a:cxnLst/>
              <a:rect l="l" t="t" r="r" b="b"/>
              <a:pathLst>
                <a:path w="555625" h="1060450">
                  <a:moveTo>
                    <a:pt x="0" y="0"/>
                  </a:moveTo>
                  <a:lnTo>
                    <a:pt x="555561" y="0"/>
                  </a:lnTo>
                  <a:lnTo>
                    <a:pt x="555561" y="1060043"/>
                  </a:lnTo>
                </a:path>
              </a:pathLst>
            </a:custGeom>
            <a:ln w="502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249738" y="4496663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150875" y="0"/>
                  </a:moveTo>
                  <a:lnTo>
                    <a:pt x="0" y="0"/>
                  </a:lnTo>
                  <a:lnTo>
                    <a:pt x="75437" y="150876"/>
                  </a:lnTo>
                  <a:lnTo>
                    <a:pt x="150875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69613" y="3461766"/>
              <a:ext cx="555625" cy="1060450"/>
            </a:xfrm>
            <a:custGeom>
              <a:avLst/>
              <a:gdLst/>
              <a:ahLst/>
              <a:cxnLst/>
              <a:rect l="l" t="t" r="r" b="b"/>
              <a:pathLst>
                <a:path w="555625" h="1060450">
                  <a:moveTo>
                    <a:pt x="0" y="0"/>
                  </a:moveTo>
                  <a:lnTo>
                    <a:pt x="555561" y="0"/>
                  </a:lnTo>
                  <a:lnTo>
                    <a:pt x="555561" y="1060043"/>
                  </a:lnTo>
                </a:path>
              </a:pathLst>
            </a:custGeom>
            <a:ln w="502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249738" y="4496663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150875" y="0"/>
                  </a:moveTo>
                  <a:lnTo>
                    <a:pt x="0" y="0"/>
                  </a:lnTo>
                  <a:lnTo>
                    <a:pt x="75437" y="150876"/>
                  </a:lnTo>
                  <a:lnTo>
                    <a:pt x="150875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92296" y="3683980"/>
              <a:ext cx="252095" cy="965200"/>
            </a:xfrm>
            <a:custGeom>
              <a:avLst/>
              <a:gdLst/>
              <a:ahLst/>
              <a:cxnLst/>
              <a:rect l="l" t="t" r="r" b="b"/>
              <a:pathLst>
                <a:path w="252095" h="965200">
                  <a:moveTo>
                    <a:pt x="0" y="0"/>
                  </a:moveTo>
                  <a:lnTo>
                    <a:pt x="251752" y="0"/>
                  </a:lnTo>
                  <a:lnTo>
                    <a:pt x="251752" y="964907"/>
                  </a:lnTo>
                </a:path>
              </a:pathLst>
            </a:custGeom>
            <a:ln w="50291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66566" y="3608477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150698" y="0"/>
                  </a:moveTo>
                  <a:lnTo>
                    <a:pt x="0" y="75793"/>
                  </a:lnTo>
                  <a:lnTo>
                    <a:pt x="151053" y="150875"/>
                  </a:lnTo>
                  <a:lnTo>
                    <a:pt x="15069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92296" y="3683980"/>
              <a:ext cx="252095" cy="965200"/>
            </a:xfrm>
            <a:custGeom>
              <a:avLst/>
              <a:gdLst/>
              <a:ahLst/>
              <a:cxnLst/>
              <a:rect l="l" t="t" r="r" b="b"/>
              <a:pathLst>
                <a:path w="252095" h="965200">
                  <a:moveTo>
                    <a:pt x="0" y="0"/>
                  </a:moveTo>
                  <a:lnTo>
                    <a:pt x="251752" y="0"/>
                  </a:lnTo>
                  <a:lnTo>
                    <a:pt x="251752" y="964907"/>
                  </a:lnTo>
                </a:path>
              </a:pathLst>
            </a:custGeom>
            <a:ln w="50291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766572" y="3608528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150863" y="0"/>
                  </a:moveTo>
                  <a:lnTo>
                    <a:pt x="0" y="75450"/>
                  </a:lnTo>
                  <a:lnTo>
                    <a:pt x="150876" y="150876"/>
                  </a:lnTo>
                  <a:lnTo>
                    <a:pt x="15086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54096" y="2452116"/>
              <a:ext cx="405384" cy="405384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9323" y="2452116"/>
              <a:ext cx="405384" cy="405384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4012" y="4599432"/>
              <a:ext cx="405371" cy="405383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137925" y="3608825"/>
            <a:ext cx="695960" cy="151130"/>
            <a:chOff x="137925" y="3608825"/>
            <a:chExt cx="695960" cy="151130"/>
          </a:xfrm>
        </p:grpSpPr>
        <p:sp>
          <p:nvSpPr>
            <p:cNvPr id="61" name="object 61"/>
            <p:cNvSpPr/>
            <p:nvPr/>
          </p:nvSpPr>
          <p:spPr>
            <a:xfrm>
              <a:off x="263652" y="3684269"/>
              <a:ext cx="570230" cy="0"/>
            </a:xfrm>
            <a:custGeom>
              <a:avLst/>
              <a:gdLst/>
              <a:ahLst/>
              <a:cxnLst/>
              <a:rect l="l" t="t" r="r" b="b"/>
              <a:pathLst>
                <a:path w="570230">
                  <a:moveTo>
                    <a:pt x="0" y="0"/>
                  </a:moveTo>
                  <a:lnTo>
                    <a:pt x="570141" y="0"/>
                  </a:lnTo>
                </a:path>
              </a:pathLst>
            </a:custGeom>
            <a:ln w="502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37925" y="3608825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150863" y="0"/>
                  </a:moveTo>
                  <a:lnTo>
                    <a:pt x="0" y="75450"/>
                  </a:lnTo>
                  <a:lnTo>
                    <a:pt x="150876" y="150876"/>
                  </a:lnTo>
                  <a:lnTo>
                    <a:pt x="15086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Slide Number Placeholder 6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166</Words>
  <Application>Microsoft Office PowerPoint</Application>
  <PresentationFormat>Custom</PresentationFormat>
  <Paragraphs>65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Bringing It All Together and Where to  Go Next</vt:lpstr>
      <vt:lpstr>How does it all fit together?</vt:lpstr>
      <vt:lpstr>How Does It All Fit Together?</vt:lpstr>
      <vt:lpstr>The Parts of a Cloud Native System</vt:lpstr>
      <vt:lpstr>Putting It All Together: On Startup</vt:lpstr>
      <vt:lpstr>Putting It All Together: On Startup</vt:lpstr>
      <vt:lpstr>Putting It All Together: On Startup</vt:lpstr>
      <vt:lpstr>Putting It All Together: On Request</vt:lpstr>
      <vt:lpstr>Putting It All Together: On Startup</vt:lpstr>
      <vt:lpstr>What’s Next?</vt:lpstr>
      <vt:lpstr>Spring Cloud  Config</vt:lpstr>
      <vt:lpstr>Spring Cloud  Bus</vt:lpstr>
      <vt:lpstr>http://projects.spring.io/spring-cloud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Schultz</dc:creator>
  <cp:lastModifiedBy>Stephen Samuels</cp:lastModifiedBy>
  <cp:revision>3</cp:revision>
  <dcterms:created xsi:type="dcterms:W3CDTF">2021-06-30T06:29:44Z</dcterms:created>
  <dcterms:modified xsi:type="dcterms:W3CDTF">2021-06-30T14:04:23Z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2017-06-05T00:00:00Z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2021-06-30T00:00:00Z</vt:filetime>
  </property>
</Properties>
</file>