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5.xml"/><Relationship Id="rId69" Type="http://schemas.openxmlformats.org/officeDocument/2006/relationships/notesMaster" Target="notesMasters/notesMaster1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DF93A-228B-48F3-B37F-68200B13372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ED074-BC2F-42DA-A0B1-071E0C672D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5" y="1916949"/>
            <a:ext cx="89394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0550" y="4688586"/>
            <a:ext cx="8170898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E3B94-65E2-4579-9094-3201C5CB780B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69705-B87D-4B08-B7C2-4C47934BA776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BB897-031C-41C7-B129-C78846920A1E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EAED-294D-46BC-9686-6293B721036D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78C1-F8F2-4250-9164-C0DEB36A147E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0075" y="593848"/>
            <a:ext cx="237363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6078" y="2528930"/>
            <a:ext cx="5011420" cy="2524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201EA-0624-4D5B-BAF2-D2F208CEC01C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3" Type="http://schemas.openxmlformats.org/officeDocument/2006/relationships/slideLayout" Target="../slideLayouts/slideLayout2.xml"/><Relationship Id="rId32" Type="http://schemas.openxmlformats.org/officeDocument/2006/relationships/image" Target="../media/image56.png"/><Relationship Id="rId31" Type="http://schemas.openxmlformats.org/officeDocument/2006/relationships/image" Target="../media/image55.png"/><Relationship Id="rId30" Type="http://schemas.openxmlformats.org/officeDocument/2006/relationships/image" Target="../media/image54.png"/><Relationship Id="rId3" Type="http://schemas.openxmlformats.org/officeDocument/2006/relationships/image" Target="../media/image27.png"/><Relationship Id="rId29" Type="http://schemas.openxmlformats.org/officeDocument/2006/relationships/image" Target="../media/image53.png"/><Relationship Id="rId28" Type="http://schemas.openxmlformats.org/officeDocument/2006/relationships/image" Target="../media/image52.png"/><Relationship Id="rId27" Type="http://schemas.openxmlformats.org/officeDocument/2006/relationships/image" Target="../media/image51.png"/><Relationship Id="rId26" Type="http://schemas.openxmlformats.org/officeDocument/2006/relationships/image" Target="../media/image50.png"/><Relationship Id="rId25" Type="http://schemas.openxmlformats.org/officeDocument/2006/relationships/image" Target="../media/image49.png"/><Relationship Id="rId24" Type="http://schemas.openxmlformats.org/officeDocument/2006/relationships/image" Target="../media/image48.png"/><Relationship Id="rId23" Type="http://schemas.openxmlformats.org/officeDocument/2006/relationships/image" Target="../media/image47.png"/><Relationship Id="rId22" Type="http://schemas.openxmlformats.org/officeDocument/2006/relationships/image" Target="../media/image46.png"/><Relationship Id="rId21" Type="http://schemas.openxmlformats.org/officeDocument/2006/relationships/image" Target="../media/image45.png"/><Relationship Id="rId20" Type="http://schemas.openxmlformats.org/officeDocument/2006/relationships/image" Target="../media/image44.png"/><Relationship Id="rId2" Type="http://schemas.openxmlformats.org/officeDocument/2006/relationships/image" Target="../media/image26.png"/><Relationship Id="rId19" Type="http://schemas.openxmlformats.org/officeDocument/2006/relationships/image" Target="../media/image43.png"/><Relationship Id="rId18" Type="http://schemas.openxmlformats.org/officeDocument/2006/relationships/image" Target="../media/image42.png"/><Relationship Id="rId17" Type="http://schemas.openxmlformats.org/officeDocument/2006/relationships/image" Target="../media/image41.png"/><Relationship Id="rId16" Type="http://schemas.openxmlformats.org/officeDocument/2006/relationships/image" Target="../media/image40.png"/><Relationship Id="rId15" Type="http://schemas.openxmlformats.org/officeDocument/2006/relationships/image" Target="../media/image39.png"/><Relationship Id="rId14" Type="http://schemas.openxmlformats.org/officeDocument/2006/relationships/image" Target="../media/image38.png"/><Relationship Id="rId13" Type="http://schemas.openxmlformats.org/officeDocument/2006/relationships/image" Target="../media/image37.png"/><Relationship Id="rId12" Type="http://schemas.openxmlformats.org/officeDocument/2006/relationships/image" Target="../media/image36.png"/><Relationship Id="rId11" Type="http://schemas.openxmlformats.org/officeDocument/2006/relationships/image" Target="../media/image35.png"/><Relationship Id="rId10" Type="http://schemas.openxmlformats.org/officeDocument/2006/relationships/image" Target="../media/image34.png"/><Relationship Id="rId1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0.png"/><Relationship Id="rId1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4.png"/></Relationships>
</file>

<file path=ppt/slides/_rels/slide6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5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5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1427134"/>
            <a:ext cx="7311390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715">
              <a:lnSpc>
                <a:spcPts val="4590"/>
              </a:lnSpc>
              <a:spcBef>
                <a:spcPts val="925"/>
              </a:spcBef>
            </a:pPr>
            <a:r>
              <a:rPr sz="4500" spc="2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500" spc="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-114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-11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500" spc="-1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-12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gur</a:t>
            </a:r>
            <a:r>
              <a:rPr sz="4500" spc="-114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-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5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500" spc="-48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20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Serv</a:t>
            </a:r>
            <a:r>
              <a:rPr sz="4500" spc="-15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4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500" spc="-17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49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1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500" spc="-21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1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-7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ng  </a:t>
            </a:r>
            <a:r>
              <a:rPr sz="4500" spc="-6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500" spc="-1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-2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7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204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500" spc="-16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-5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bu</a:t>
            </a:r>
            <a:r>
              <a:rPr sz="4500" spc="-15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3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8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500" spc="-50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2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500" spc="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-114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-11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500" spc="-1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-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gu</a:t>
            </a:r>
            <a:r>
              <a:rPr sz="4500" spc="-31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500" spc="-23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-7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1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-8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4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1309" y="2252562"/>
            <a:ext cx="8235315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995"/>
              </a:lnSpc>
              <a:spcBef>
                <a:spcPts val="100"/>
              </a:spcBef>
            </a:pPr>
            <a:r>
              <a:rPr sz="3600" spc="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Managing</a:t>
            </a:r>
            <a:r>
              <a:rPr sz="3600" spc="-21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3600" spc="-21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5715" algn="r">
              <a:lnSpc>
                <a:spcPts val="3995"/>
              </a:lnSpc>
            </a:pPr>
            <a:r>
              <a:rPr sz="3600" spc="1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3600" spc="-21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600" spc="-22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Cloud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703" y="2357050"/>
            <a:ext cx="4246880" cy="197231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533400" marR="5080" indent="-521335">
              <a:lnSpc>
                <a:spcPct val="119000"/>
              </a:lnSpc>
              <a:spcBef>
                <a:spcPts val="205"/>
              </a:spcBef>
            </a:pPr>
            <a:r>
              <a:rPr sz="3350" i="1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with: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Consul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Zookeeper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84391" y="1598676"/>
            <a:ext cx="4043171" cy="36469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43662" y="2980244"/>
            <a:ext cx="10026650" cy="1610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2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2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6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server</a:t>
            </a:r>
            <a:r>
              <a:rPr sz="26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6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client-side</a:t>
            </a:r>
            <a:r>
              <a:rPr sz="26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support </a:t>
            </a:r>
            <a:r>
              <a:rPr sz="2600" spc="-9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externalized</a:t>
            </a:r>
            <a:r>
              <a:rPr sz="26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6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6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6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distributed</a:t>
            </a:r>
            <a:r>
              <a:rPr sz="2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600" i="1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600" i="1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i="1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600" i="1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600" i="1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600" i="1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600" i="1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600" i="1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600" i="1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600" i="1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600" i="1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600" i="1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i="1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600" i="1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600" i="1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</a:t>
            </a:r>
            <a:r>
              <a:rPr sz="260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600" i="1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600" i="1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nt</a:t>
            </a:r>
            <a:r>
              <a:rPr sz="2600" i="1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60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600" i="1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600" i="1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600" i="1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58369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2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2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1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-5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9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lo</a:t>
            </a:r>
            <a:r>
              <a:rPr sz="4800" spc="-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1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5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fig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151" y="4470914"/>
            <a:ext cx="4478020" cy="141033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3E3E3E"/>
              </a:buClr>
              <a:buSzPct val="75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Embedded</a:t>
            </a:r>
            <a:r>
              <a:rPr sz="20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SzPct val="75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Spr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Environmen</a:t>
            </a:r>
            <a:r>
              <a:rPr sz="20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000" spc="-6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942340" lvl="1" indent="-342900">
              <a:lnSpc>
                <a:spcPct val="100000"/>
              </a:lnSpc>
              <a:spcBef>
                <a:spcPts val="605"/>
              </a:spcBef>
              <a:buSzPct val="75000"/>
              <a:buFont typeface="Arial MT"/>
              <a:buChar char="•"/>
              <a:tabLst>
                <a:tab pos="941705" algn="l"/>
                <a:tab pos="942340" algn="l"/>
              </a:tabLst>
            </a:pPr>
            <a:r>
              <a:rPr sz="18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e.g.</a:t>
            </a:r>
            <a:r>
              <a:rPr sz="1800" spc="-9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@Inject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624965">
              <a:lnSpc>
                <a:spcPct val="100000"/>
              </a:lnSpc>
            </a:pPr>
            <a:r>
              <a:rPr sz="1800" spc="-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Environment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4179" y="4470914"/>
            <a:ext cx="5056505" cy="113601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SzPct val="75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Standalone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(can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embedded)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SzPct val="75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PropertySource</a:t>
            </a:r>
            <a:r>
              <a:rPr sz="2000" spc="-6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abstraction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942340" lvl="1" indent="-343535">
              <a:lnSpc>
                <a:spcPct val="100000"/>
              </a:lnSpc>
              <a:spcBef>
                <a:spcPts val="605"/>
              </a:spcBef>
              <a:buSzPct val="75000"/>
              <a:buFont typeface="Arial MT"/>
              <a:buChar char="•"/>
              <a:tabLst>
                <a:tab pos="941705" algn="l"/>
                <a:tab pos="942340" algn="l"/>
              </a:tabLst>
            </a:pPr>
            <a:r>
              <a:rPr sz="18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e.g.</a:t>
            </a:r>
            <a:r>
              <a:rPr sz="1800" spc="-6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classpath:file.properties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0519" y="519066"/>
            <a:ext cx="8141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Spri</a:t>
            </a:r>
            <a:r>
              <a:rPr sz="36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00771" y="1828800"/>
            <a:ext cx="2482595" cy="24307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5664" y="1828800"/>
            <a:ext cx="1211579" cy="24307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223641" y="1380566"/>
            <a:ext cx="7174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2855" algn="l"/>
              </a:tabLst>
            </a:pP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Client	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24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73167" y="2160723"/>
            <a:ext cx="1972310" cy="228600"/>
            <a:chOff x="4773167" y="2160723"/>
            <a:chExt cx="1972310" cy="228600"/>
          </a:xfrm>
        </p:grpSpPr>
        <p:sp>
          <p:nvSpPr>
            <p:cNvPr id="9" name="object 9"/>
            <p:cNvSpPr/>
            <p:nvPr/>
          </p:nvSpPr>
          <p:spPr>
            <a:xfrm>
              <a:off x="4811267" y="2272283"/>
              <a:ext cx="1743710" cy="3175"/>
            </a:xfrm>
            <a:custGeom>
              <a:avLst/>
              <a:gdLst/>
              <a:ahLst/>
              <a:cxnLst/>
              <a:rect l="l" t="t" r="r" b="b"/>
              <a:pathLst>
                <a:path w="1743709" h="3175">
                  <a:moveTo>
                    <a:pt x="0" y="0"/>
                  </a:moveTo>
                  <a:lnTo>
                    <a:pt x="1743671" y="2806"/>
                  </a:lnTo>
                </a:path>
              </a:pathLst>
            </a:custGeom>
            <a:ln w="762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516646" y="2160723"/>
              <a:ext cx="229235" cy="228600"/>
            </a:xfrm>
            <a:custGeom>
              <a:avLst/>
              <a:gdLst/>
              <a:ahLst/>
              <a:cxnLst/>
              <a:rect l="l" t="t" r="r" b="b"/>
              <a:pathLst>
                <a:path w="229234" h="228600">
                  <a:moveTo>
                    <a:pt x="380" y="0"/>
                  </a:moveTo>
                  <a:lnTo>
                    <a:pt x="0" y="228600"/>
                  </a:lnTo>
                  <a:lnTo>
                    <a:pt x="228790" y="114680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5001765" y="3660960"/>
            <a:ext cx="1743710" cy="3175"/>
          </a:xfrm>
          <a:custGeom>
            <a:avLst/>
            <a:gdLst/>
            <a:ahLst/>
            <a:cxnLst/>
            <a:rect l="l" t="t" r="r" b="b"/>
            <a:pathLst>
              <a:path w="1743709" h="3175">
                <a:moveTo>
                  <a:pt x="1743671" y="2806"/>
                </a:moveTo>
                <a:lnTo>
                  <a:pt x="0" y="0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11267" y="3546727"/>
            <a:ext cx="229235" cy="228600"/>
          </a:xfrm>
          <a:custGeom>
            <a:avLst/>
            <a:gdLst/>
            <a:ahLst/>
            <a:cxnLst/>
            <a:rect l="l" t="t" r="r" b="b"/>
            <a:pathLst>
              <a:path w="229235" h="228600">
                <a:moveTo>
                  <a:pt x="228790" y="0"/>
                </a:moveTo>
                <a:lnTo>
                  <a:pt x="0" y="113919"/>
                </a:lnTo>
                <a:lnTo>
                  <a:pt x="228409" y="228600"/>
                </a:lnTo>
                <a:lnTo>
                  <a:pt x="22879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2988" y="2718906"/>
            <a:ext cx="6223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600" spc="-21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3600" spc="-21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3600" spc="-20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996724"/>
            <a:ext cx="3302635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4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REST</a:t>
            </a:r>
            <a:r>
              <a:rPr sz="24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Output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formats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(default)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Properties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YAML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926465" algn="r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Backend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stores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88925" marR="904240" indent="-288925" algn="r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288925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Git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(default)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SVN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Filesystem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7047" y="2766060"/>
            <a:ext cx="2579370" cy="1659889"/>
            <a:chOff x="1527047" y="2766060"/>
            <a:chExt cx="2579370" cy="1659889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27047" y="2766060"/>
              <a:ext cx="1696211" cy="165963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18333" y="3555492"/>
              <a:ext cx="638175" cy="0"/>
            </a:xfrm>
            <a:custGeom>
              <a:avLst/>
              <a:gdLst/>
              <a:ahLst/>
              <a:cxnLst/>
              <a:rect l="l" t="t" r="r" b="b"/>
              <a:pathLst>
                <a:path w="638175">
                  <a:moveTo>
                    <a:pt x="637641" y="0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27825" y="3441203"/>
              <a:ext cx="229235" cy="228600"/>
            </a:xfrm>
            <a:custGeom>
              <a:avLst/>
              <a:gdLst/>
              <a:ahLst/>
              <a:cxnLst/>
              <a:rect l="l" t="t" r="r" b="b"/>
              <a:pathLst>
                <a:path w="229235" h="228600">
                  <a:moveTo>
                    <a:pt x="228612" y="0"/>
                  </a:moveTo>
                  <a:lnTo>
                    <a:pt x="0" y="114287"/>
                  </a:lnTo>
                  <a:lnTo>
                    <a:pt x="228600" y="228599"/>
                  </a:lnTo>
                  <a:lnTo>
                    <a:pt x="22861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78124" y="3831336"/>
              <a:ext cx="638175" cy="0"/>
            </a:xfrm>
            <a:custGeom>
              <a:avLst/>
              <a:gdLst/>
              <a:ahLst/>
              <a:cxnLst/>
              <a:rect l="l" t="t" r="r" b="b"/>
              <a:pathLst>
                <a:path w="638175">
                  <a:moveTo>
                    <a:pt x="0" y="0"/>
                  </a:moveTo>
                  <a:lnTo>
                    <a:pt x="637641" y="0"/>
                  </a:lnTo>
                </a:path>
              </a:pathLst>
            </a:custGeom>
            <a:ln w="762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877659" y="3717024"/>
              <a:ext cx="229235" cy="228600"/>
            </a:xfrm>
            <a:custGeom>
              <a:avLst/>
              <a:gdLst/>
              <a:ahLst/>
              <a:cxnLst/>
              <a:rect l="l" t="t" r="r" b="b"/>
              <a:pathLst>
                <a:path w="229235" h="228600">
                  <a:moveTo>
                    <a:pt x="12" y="0"/>
                  </a:moveTo>
                  <a:lnTo>
                    <a:pt x="0" y="228600"/>
                  </a:lnTo>
                  <a:lnTo>
                    <a:pt x="228612" y="1143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1952255" y="1844039"/>
            <a:ext cx="228600" cy="828675"/>
            <a:chOff x="1952255" y="1844039"/>
            <a:chExt cx="228600" cy="828675"/>
          </a:xfrm>
        </p:grpSpPr>
        <p:sp>
          <p:nvSpPr>
            <p:cNvPr id="11" name="object 11"/>
            <p:cNvSpPr/>
            <p:nvPr/>
          </p:nvSpPr>
          <p:spPr>
            <a:xfrm>
              <a:off x="2066544" y="1844039"/>
              <a:ext cx="0" cy="638175"/>
            </a:xfrm>
            <a:custGeom>
              <a:avLst/>
              <a:gdLst/>
              <a:ahLst/>
              <a:cxnLst/>
              <a:rect l="l" t="t" r="r" b="b"/>
              <a:pathLst>
                <a:path h="638175">
                  <a:moveTo>
                    <a:pt x="0" y="0"/>
                  </a:moveTo>
                  <a:lnTo>
                    <a:pt x="0" y="637641"/>
                  </a:lnTo>
                </a:path>
              </a:pathLst>
            </a:custGeom>
            <a:ln w="762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52255" y="2443576"/>
              <a:ext cx="228600" cy="229235"/>
            </a:xfrm>
            <a:custGeom>
              <a:avLst/>
              <a:gdLst/>
              <a:ahLst/>
              <a:cxnLst/>
              <a:rect l="l" t="t" r="r" b="b"/>
              <a:pathLst>
                <a:path w="228600" h="229235">
                  <a:moveTo>
                    <a:pt x="228600" y="12"/>
                  </a:moveTo>
                  <a:lnTo>
                    <a:pt x="0" y="0"/>
                  </a:lnTo>
                  <a:lnTo>
                    <a:pt x="114287" y="228612"/>
                  </a:lnTo>
                  <a:lnTo>
                    <a:pt x="228600" y="1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2302752" y="1816602"/>
            <a:ext cx="228600" cy="828675"/>
            <a:chOff x="2302752" y="1816602"/>
            <a:chExt cx="228600" cy="828675"/>
          </a:xfrm>
        </p:grpSpPr>
        <p:sp>
          <p:nvSpPr>
            <p:cNvPr id="14" name="object 14"/>
            <p:cNvSpPr/>
            <p:nvPr/>
          </p:nvSpPr>
          <p:spPr>
            <a:xfrm>
              <a:off x="2417064" y="2007109"/>
              <a:ext cx="0" cy="638175"/>
            </a:xfrm>
            <a:custGeom>
              <a:avLst/>
              <a:gdLst/>
              <a:ahLst/>
              <a:cxnLst/>
              <a:rect l="l" t="t" r="r" b="b"/>
              <a:pathLst>
                <a:path h="638175">
                  <a:moveTo>
                    <a:pt x="0" y="637641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302752" y="1816602"/>
              <a:ext cx="228600" cy="229235"/>
            </a:xfrm>
            <a:custGeom>
              <a:avLst/>
              <a:gdLst/>
              <a:ahLst/>
              <a:cxnLst/>
              <a:rect l="l" t="t" r="r" b="b"/>
              <a:pathLst>
                <a:path w="228600" h="229235">
                  <a:moveTo>
                    <a:pt x="114312" y="0"/>
                  </a:moveTo>
                  <a:lnTo>
                    <a:pt x="0" y="228600"/>
                  </a:lnTo>
                  <a:lnTo>
                    <a:pt x="228600" y="228612"/>
                  </a:lnTo>
                  <a:lnTo>
                    <a:pt x="11431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1952255" y="4518659"/>
            <a:ext cx="228600" cy="828675"/>
            <a:chOff x="1952255" y="4518659"/>
            <a:chExt cx="228600" cy="828675"/>
          </a:xfrm>
        </p:grpSpPr>
        <p:sp>
          <p:nvSpPr>
            <p:cNvPr id="17" name="object 17"/>
            <p:cNvSpPr/>
            <p:nvPr/>
          </p:nvSpPr>
          <p:spPr>
            <a:xfrm>
              <a:off x="2066544" y="4518659"/>
              <a:ext cx="0" cy="638175"/>
            </a:xfrm>
            <a:custGeom>
              <a:avLst/>
              <a:gdLst/>
              <a:ahLst/>
              <a:cxnLst/>
              <a:rect l="l" t="t" r="r" b="b"/>
              <a:pathLst>
                <a:path h="638175">
                  <a:moveTo>
                    <a:pt x="0" y="0"/>
                  </a:moveTo>
                  <a:lnTo>
                    <a:pt x="0" y="637641"/>
                  </a:lnTo>
                </a:path>
              </a:pathLst>
            </a:custGeom>
            <a:ln w="762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952255" y="5118195"/>
              <a:ext cx="228600" cy="229235"/>
            </a:xfrm>
            <a:custGeom>
              <a:avLst/>
              <a:gdLst/>
              <a:ahLst/>
              <a:cxnLst/>
              <a:rect l="l" t="t" r="r" b="b"/>
              <a:pathLst>
                <a:path w="228600" h="229235">
                  <a:moveTo>
                    <a:pt x="228600" y="12"/>
                  </a:moveTo>
                  <a:lnTo>
                    <a:pt x="0" y="0"/>
                  </a:lnTo>
                  <a:lnTo>
                    <a:pt x="114287" y="228612"/>
                  </a:lnTo>
                  <a:lnTo>
                    <a:pt x="228600" y="1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2298180" y="4482078"/>
            <a:ext cx="228600" cy="828675"/>
            <a:chOff x="2298180" y="4482078"/>
            <a:chExt cx="228600" cy="828675"/>
          </a:xfrm>
        </p:grpSpPr>
        <p:sp>
          <p:nvSpPr>
            <p:cNvPr id="20" name="object 20"/>
            <p:cNvSpPr/>
            <p:nvPr/>
          </p:nvSpPr>
          <p:spPr>
            <a:xfrm>
              <a:off x="2412492" y="4672585"/>
              <a:ext cx="0" cy="638175"/>
            </a:xfrm>
            <a:custGeom>
              <a:avLst/>
              <a:gdLst/>
              <a:ahLst/>
              <a:cxnLst/>
              <a:rect l="l" t="t" r="r" b="b"/>
              <a:pathLst>
                <a:path h="638175">
                  <a:moveTo>
                    <a:pt x="0" y="637641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298180" y="4482078"/>
              <a:ext cx="228600" cy="229235"/>
            </a:xfrm>
            <a:custGeom>
              <a:avLst/>
              <a:gdLst/>
              <a:ahLst/>
              <a:cxnLst/>
              <a:rect l="l" t="t" r="r" b="b"/>
              <a:pathLst>
                <a:path w="228600" h="229235">
                  <a:moveTo>
                    <a:pt x="114312" y="0"/>
                  </a:moveTo>
                  <a:lnTo>
                    <a:pt x="0" y="228600"/>
                  </a:lnTo>
                  <a:lnTo>
                    <a:pt x="228600" y="228612"/>
                  </a:lnTo>
                  <a:lnTo>
                    <a:pt x="11431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550157" y="3441203"/>
            <a:ext cx="828675" cy="228600"/>
            <a:chOff x="550157" y="3441203"/>
            <a:chExt cx="828675" cy="228600"/>
          </a:xfrm>
        </p:grpSpPr>
        <p:sp>
          <p:nvSpPr>
            <p:cNvPr id="23" name="object 23"/>
            <p:cNvSpPr/>
            <p:nvPr/>
          </p:nvSpPr>
          <p:spPr>
            <a:xfrm>
              <a:off x="740665" y="3555492"/>
              <a:ext cx="638175" cy="0"/>
            </a:xfrm>
            <a:custGeom>
              <a:avLst/>
              <a:gdLst/>
              <a:ahLst/>
              <a:cxnLst/>
              <a:rect l="l" t="t" r="r" b="b"/>
              <a:pathLst>
                <a:path w="638175">
                  <a:moveTo>
                    <a:pt x="637641" y="0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50157" y="3441203"/>
              <a:ext cx="229235" cy="228600"/>
            </a:xfrm>
            <a:custGeom>
              <a:avLst/>
              <a:gdLst/>
              <a:ahLst/>
              <a:cxnLst/>
              <a:rect l="l" t="t" r="r" b="b"/>
              <a:pathLst>
                <a:path w="229234" h="228600">
                  <a:moveTo>
                    <a:pt x="228612" y="0"/>
                  </a:moveTo>
                  <a:lnTo>
                    <a:pt x="0" y="114287"/>
                  </a:lnTo>
                  <a:lnTo>
                    <a:pt x="228600" y="228599"/>
                  </a:lnTo>
                  <a:lnTo>
                    <a:pt x="22861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598931" y="3717024"/>
            <a:ext cx="828675" cy="228600"/>
            <a:chOff x="598931" y="3717024"/>
            <a:chExt cx="828675" cy="228600"/>
          </a:xfrm>
        </p:grpSpPr>
        <p:sp>
          <p:nvSpPr>
            <p:cNvPr id="26" name="object 26"/>
            <p:cNvSpPr/>
            <p:nvPr/>
          </p:nvSpPr>
          <p:spPr>
            <a:xfrm>
              <a:off x="598931" y="3831336"/>
              <a:ext cx="638175" cy="0"/>
            </a:xfrm>
            <a:custGeom>
              <a:avLst/>
              <a:gdLst/>
              <a:ahLst/>
              <a:cxnLst/>
              <a:rect l="l" t="t" r="r" b="b"/>
              <a:pathLst>
                <a:path w="638175">
                  <a:moveTo>
                    <a:pt x="0" y="0"/>
                  </a:moveTo>
                  <a:lnTo>
                    <a:pt x="637641" y="0"/>
                  </a:lnTo>
                </a:path>
              </a:pathLst>
            </a:custGeom>
            <a:ln w="762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198467" y="3717024"/>
              <a:ext cx="229235" cy="228600"/>
            </a:xfrm>
            <a:custGeom>
              <a:avLst/>
              <a:gdLst/>
              <a:ahLst/>
              <a:cxnLst/>
              <a:rect l="l" t="t" r="r" b="b"/>
              <a:pathLst>
                <a:path w="229234" h="228600">
                  <a:moveTo>
                    <a:pt x="12" y="0"/>
                  </a:moveTo>
                  <a:lnTo>
                    <a:pt x="0" y="228600"/>
                  </a:lnTo>
                  <a:lnTo>
                    <a:pt x="228612" y="1143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042668" y="540463"/>
            <a:ext cx="2468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28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77012" y="1466842"/>
            <a:ext cx="733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lie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55634" y="5333327"/>
            <a:ext cx="733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lie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72351" y="3332158"/>
            <a:ext cx="352425" cy="733425"/>
          </a:xfrm>
          <a:prstGeom prst="rect">
            <a:avLst/>
          </a:prstGeom>
        </p:spPr>
        <p:txBody>
          <a:bodyPr vert="vert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lie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0808" y="3338703"/>
            <a:ext cx="352425" cy="73342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lie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62711" y="185775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63983" y="519066"/>
            <a:ext cx="7574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6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36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886" y="1421884"/>
            <a:ext cx="10586720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  <a:spcBef>
                <a:spcPts val="1715"/>
              </a:spcBef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05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&lt;/type&gt;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&lt;/scope&gt;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62711" y="2487167"/>
            <a:ext cx="11466830" cy="2167255"/>
          </a:xfrm>
          <a:custGeom>
            <a:avLst/>
            <a:gdLst/>
            <a:ahLst/>
            <a:cxnLst/>
            <a:rect l="l" t="t" r="r" b="b"/>
            <a:pathLst>
              <a:path w="11466830" h="2167254">
                <a:moveTo>
                  <a:pt x="0" y="0"/>
                </a:moveTo>
                <a:lnTo>
                  <a:pt x="11466576" y="0"/>
                </a:lnTo>
                <a:lnTo>
                  <a:pt x="11466576" y="2167128"/>
                </a:lnTo>
                <a:lnTo>
                  <a:pt x="0" y="216712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63983" y="519066"/>
            <a:ext cx="7574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6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36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886" y="2051466"/>
            <a:ext cx="9582150" cy="2190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spring-cloud-config-server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51292" y="4043171"/>
            <a:ext cx="3429000" cy="1643380"/>
          </a:xfrm>
          <a:custGeom>
            <a:avLst/>
            <a:gdLst/>
            <a:ahLst/>
            <a:cxnLst/>
            <a:rect l="l" t="t" r="r" b="b"/>
            <a:pathLst>
              <a:path w="3429000" h="1643379">
                <a:moveTo>
                  <a:pt x="3429000" y="0"/>
                </a:moveTo>
                <a:lnTo>
                  <a:pt x="0" y="0"/>
                </a:lnTo>
                <a:lnTo>
                  <a:pt x="0" y="1642872"/>
                </a:lnTo>
                <a:lnTo>
                  <a:pt x="3429000" y="1642872"/>
                </a:lnTo>
                <a:lnTo>
                  <a:pt x="3429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438243" y="4453901"/>
            <a:ext cx="2654300" cy="802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7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(optional)</a:t>
            </a:r>
            <a:r>
              <a:rPr sz="17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Setup</a:t>
            </a:r>
            <a:r>
              <a:rPr sz="17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remote </a:t>
            </a:r>
            <a:r>
              <a:rPr sz="1700" spc="-5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git</a:t>
            </a:r>
            <a:r>
              <a:rPr sz="17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repository</a:t>
            </a:r>
            <a:r>
              <a:rPr sz="17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905" algn="ctr">
              <a:lnSpc>
                <a:spcPts val="2025"/>
              </a:lnSpc>
            </a:pPr>
            <a:r>
              <a:rPr sz="17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git</a:t>
            </a:r>
            <a:r>
              <a:rPr sz="1700" spc="-4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push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76928" y="4043171"/>
            <a:ext cx="3429000" cy="1643380"/>
          </a:xfrm>
          <a:custGeom>
            <a:avLst/>
            <a:gdLst/>
            <a:ahLst/>
            <a:cxnLst/>
            <a:rect l="l" t="t" r="r" b="b"/>
            <a:pathLst>
              <a:path w="3429000" h="1643379">
                <a:moveTo>
                  <a:pt x="3429000" y="0"/>
                </a:moveTo>
                <a:lnTo>
                  <a:pt x="0" y="0"/>
                </a:lnTo>
                <a:lnTo>
                  <a:pt x="0" y="1642872"/>
                </a:lnTo>
                <a:lnTo>
                  <a:pt x="3429000" y="1642872"/>
                </a:lnTo>
                <a:lnTo>
                  <a:pt x="3429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429075" y="4581918"/>
            <a:ext cx="132461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3675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git add </a:t>
            </a:r>
            <a:r>
              <a:rPr sz="17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git</a:t>
            </a:r>
            <a:r>
              <a:rPr sz="1700" spc="-6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commit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1040" y="4043171"/>
            <a:ext cx="3429000" cy="1643380"/>
          </a:xfrm>
          <a:custGeom>
            <a:avLst/>
            <a:gdLst/>
            <a:ahLst/>
            <a:cxnLst/>
            <a:rect l="l" t="t" r="r" b="b"/>
            <a:pathLst>
              <a:path w="3429000" h="1643379">
                <a:moveTo>
                  <a:pt x="3429000" y="0"/>
                </a:moveTo>
                <a:lnTo>
                  <a:pt x="0" y="0"/>
                </a:lnTo>
                <a:lnTo>
                  <a:pt x="0" y="1642872"/>
                </a:lnTo>
                <a:lnTo>
                  <a:pt x="3429000" y="1642872"/>
                </a:lnTo>
                <a:lnTo>
                  <a:pt x="3429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83768" y="4711457"/>
            <a:ext cx="10655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git</a:t>
            </a:r>
            <a:r>
              <a:rPr sz="1700" spc="-5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init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51292" y="2164079"/>
            <a:ext cx="3429000" cy="1644650"/>
          </a:xfrm>
          <a:custGeom>
            <a:avLst/>
            <a:gdLst/>
            <a:ahLst/>
            <a:cxnLst/>
            <a:rect l="l" t="t" r="r" b="b"/>
            <a:pathLst>
              <a:path w="3429000" h="1644650">
                <a:moveTo>
                  <a:pt x="3429000" y="0"/>
                </a:moveTo>
                <a:lnTo>
                  <a:pt x="0" y="0"/>
                </a:lnTo>
                <a:lnTo>
                  <a:pt x="0" y="1644395"/>
                </a:lnTo>
                <a:lnTo>
                  <a:pt x="3429000" y="1644395"/>
                </a:lnTo>
                <a:lnTo>
                  <a:pt x="3429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351375" y="2581558"/>
            <a:ext cx="282765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5"/>
              </a:spcBef>
            </a:pPr>
            <a:r>
              <a:rPr sz="1700" spc="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7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7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propertie</a:t>
            </a:r>
            <a:r>
              <a:rPr sz="17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1700" spc="-46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yml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905" algn="ctr">
              <a:lnSpc>
                <a:spcPts val="2035"/>
              </a:lnSpc>
              <a:spcBef>
                <a:spcPts val="10"/>
              </a:spcBef>
            </a:pPr>
            <a:r>
              <a:rPr sz="17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files</a:t>
            </a:r>
            <a:r>
              <a:rPr sz="17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named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1915"/>
              </a:lnSpc>
            </a:pP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{application}-{profile}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76928" y="2164079"/>
            <a:ext cx="3429000" cy="1644650"/>
          </a:xfrm>
          <a:custGeom>
            <a:avLst/>
            <a:gdLst/>
            <a:ahLst/>
            <a:cxnLst/>
            <a:rect l="l" t="t" r="r" b="b"/>
            <a:pathLst>
              <a:path w="3429000" h="1644650">
                <a:moveTo>
                  <a:pt x="3429000" y="0"/>
                </a:moveTo>
                <a:lnTo>
                  <a:pt x="0" y="0"/>
                </a:lnTo>
                <a:lnTo>
                  <a:pt x="0" y="1644395"/>
                </a:lnTo>
                <a:lnTo>
                  <a:pt x="3429000" y="1644395"/>
                </a:lnTo>
                <a:lnTo>
                  <a:pt x="3429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850161" y="2453543"/>
            <a:ext cx="2481580" cy="1046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7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(optional) </a:t>
            </a:r>
            <a:r>
              <a:rPr sz="17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Add </a:t>
            </a:r>
            <a:r>
              <a:rPr sz="17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7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propertie</a:t>
            </a:r>
            <a:r>
              <a:rPr sz="17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1700" spc="-46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ym</a:t>
            </a:r>
            <a:r>
              <a:rPr sz="17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1700" spc="-5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7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ile  with </a:t>
            </a:r>
            <a:r>
              <a:rPr sz="17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7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named </a:t>
            </a:r>
            <a:r>
              <a:rPr sz="17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1040" y="2164079"/>
            <a:ext cx="3429000" cy="16446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988060" marR="443865" indent="-536575">
              <a:lnSpc>
                <a:spcPct val="100000"/>
              </a:lnSpc>
              <a:spcBef>
                <a:spcPts val="1830"/>
              </a:spcBef>
            </a:pPr>
            <a:r>
              <a:rPr sz="17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17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folder</a:t>
            </a:r>
            <a:r>
              <a:rPr sz="17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7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store </a:t>
            </a:r>
            <a:r>
              <a:rPr sz="1700" spc="-5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263983" y="519066"/>
            <a:ext cx="7575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36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0074" y="6295135"/>
            <a:ext cx="48717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40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*</a:t>
            </a:r>
            <a:r>
              <a:rPr sz="2000" i="1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i="1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i="1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i="1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i="1" spc="-3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000" i="1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i="1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i="1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i="1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i="1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</a:t>
            </a:r>
            <a:r>
              <a:rPr sz="200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i="1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i="1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i="1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i="1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i="1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i="1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i="1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i="1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i="1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i="1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i="1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i="1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63983" y="519066"/>
            <a:ext cx="7575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6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36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2231" y="1540763"/>
            <a:ext cx="11634470" cy="1262380"/>
          </a:xfrm>
          <a:custGeom>
            <a:avLst/>
            <a:gdLst/>
            <a:ahLst/>
            <a:cxnLst/>
            <a:rect l="l" t="t" r="r" b="b"/>
            <a:pathLst>
              <a:path w="11634470" h="1262380">
                <a:moveTo>
                  <a:pt x="0" y="0"/>
                </a:moveTo>
                <a:lnTo>
                  <a:pt x="11634216" y="0"/>
                </a:lnTo>
                <a:lnTo>
                  <a:pt x="11634216" y="1261872"/>
                </a:lnTo>
                <a:lnTo>
                  <a:pt x="0" y="126187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0886" y="1166839"/>
            <a:ext cx="10474325" cy="1393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49860" marR="5080">
              <a:lnSpc>
                <a:spcPct val="100000"/>
              </a:lnSpc>
              <a:spcBef>
                <a:spcPts val="2120"/>
              </a:spcBef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server.port=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8888 </a:t>
            </a:r>
            <a:r>
              <a:rPr sz="260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spring.cloud.config.server.git.uri=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&lt;uri_to_git_repo&gt;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891" y="3407664"/>
            <a:ext cx="11687810" cy="2677795"/>
          </a:xfrm>
          <a:custGeom>
            <a:avLst/>
            <a:gdLst/>
            <a:ahLst/>
            <a:cxnLst/>
            <a:rect l="l" t="t" r="r" b="b"/>
            <a:pathLst>
              <a:path w="11687810" h="2677795">
                <a:moveTo>
                  <a:pt x="0" y="0"/>
                </a:moveTo>
                <a:lnTo>
                  <a:pt x="11687556" y="0"/>
                </a:lnTo>
                <a:lnTo>
                  <a:pt x="11687556" y="2677668"/>
                </a:lnTo>
                <a:lnTo>
                  <a:pt x="0" y="267766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57459" y="3008957"/>
            <a:ext cx="5219065" cy="2824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Courier New" panose="02070309020205020404"/>
              <a:cs typeface="Courier New" panose="02070309020205020404"/>
            </a:endParaRPr>
          </a:p>
          <a:p>
            <a:pPr marL="422275" marR="3420110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server: </a:t>
            </a:r>
            <a:r>
              <a:rPr sz="18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port:</a:t>
            </a:r>
            <a:r>
              <a:rPr sz="1800" spc="-12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8888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49225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9435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cloud: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6774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config: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R="2872740" algn="r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server: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R="2874645" algn="r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git: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197735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uri:</a:t>
            </a:r>
            <a:r>
              <a:rPr sz="1800" spc="-6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&lt;uri_to_git_repo&gt;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0279" y="2867131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568810"/>
            <a:ext cx="610743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distributed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system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pc="5" dirty="0"/>
              <a:t>Using</a:t>
            </a:r>
            <a:r>
              <a:rPr spc="-145" dirty="0"/>
              <a:t> </a:t>
            </a:r>
            <a:r>
              <a:rPr spc="35" dirty="0"/>
              <a:t>config</a:t>
            </a:r>
            <a:r>
              <a:rPr spc="-140" dirty="0"/>
              <a:t> </a:t>
            </a:r>
            <a:r>
              <a:rPr dirty="0"/>
              <a:t>client</a:t>
            </a:r>
            <a:r>
              <a:rPr spc="-130" dirty="0"/>
              <a:t> </a:t>
            </a:r>
            <a:r>
              <a:rPr dirty="0"/>
              <a:t>and</a:t>
            </a:r>
            <a:r>
              <a:rPr spc="-130" dirty="0"/>
              <a:t> </a:t>
            </a:r>
            <a:r>
              <a:rPr spc="-50" dirty="0"/>
              <a:t>server</a:t>
            </a:r>
            <a:endParaRPr spc="-50" dirty="0"/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pc="10" dirty="0"/>
              <a:t>Backend</a:t>
            </a:r>
            <a:r>
              <a:rPr spc="-155" dirty="0"/>
              <a:t> </a:t>
            </a:r>
            <a:r>
              <a:rPr spc="-30" dirty="0"/>
              <a:t>stores</a:t>
            </a:r>
            <a:endParaRPr spc="-30" dirty="0"/>
          </a:p>
          <a:p>
            <a:pPr marL="302260" marR="838835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pc="30" dirty="0"/>
              <a:t>Updating</a:t>
            </a:r>
            <a:r>
              <a:rPr spc="-180" dirty="0"/>
              <a:t> </a:t>
            </a:r>
            <a:r>
              <a:rPr dirty="0"/>
              <a:t>Configuration</a:t>
            </a:r>
            <a:r>
              <a:rPr spc="-175" dirty="0"/>
              <a:t> </a:t>
            </a:r>
            <a:r>
              <a:rPr spc="-75" dirty="0"/>
              <a:t>&amp; </a:t>
            </a:r>
            <a:r>
              <a:rPr spc="-830" dirty="0"/>
              <a:t> </a:t>
            </a:r>
            <a:r>
              <a:rPr spc="-5" dirty="0"/>
              <a:t>@RefreshScope</a:t>
            </a:r>
            <a:endParaRPr spc="-5" dirty="0"/>
          </a:p>
          <a:p>
            <a:pPr marL="30226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pc="-10" dirty="0"/>
              <a:t>Storing</a:t>
            </a:r>
            <a:r>
              <a:rPr spc="-160" dirty="0"/>
              <a:t> </a:t>
            </a:r>
            <a:r>
              <a:rPr dirty="0"/>
              <a:t>and</a:t>
            </a:r>
            <a:r>
              <a:rPr spc="-145" dirty="0"/>
              <a:t> </a:t>
            </a:r>
            <a:r>
              <a:rPr spc="-25" dirty="0"/>
              <a:t>retrieving</a:t>
            </a:r>
            <a:r>
              <a:rPr spc="-150" dirty="0"/>
              <a:t> </a:t>
            </a:r>
            <a:r>
              <a:rPr spc="-35" dirty="0"/>
              <a:t>sensitive </a:t>
            </a:r>
            <a:r>
              <a:rPr spc="-830" dirty="0"/>
              <a:t> </a:t>
            </a:r>
            <a:r>
              <a:rPr dirty="0"/>
              <a:t>configuration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90788" y="1916483"/>
            <a:ext cx="16535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Outl</a:t>
            </a:r>
            <a:r>
              <a:rPr sz="3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63983" y="519066"/>
            <a:ext cx="7574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6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36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2231" y="1737360"/>
            <a:ext cx="11634470" cy="4125595"/>
          </a:xfrm>
          <a:custGeom>
            <a:avLst/>
            <a:gdLst/>
            <a:ahLst/>
            <a:cxnLst/>
            <a:rect l="l" t="t" r="r" b="b"/>
            <a:pathLst>
              <a:path w="11634470" h="4125595">
                <a:moveTo>
                  <a:pt x="0" y="0"/>
                </a:moveTo>
                <a:lnTo>
                  <a:pt x="11634216" y="0"/>
                </a:lnTo>
                <a:lnTo>
                  <a:pt x="11634216" y="4125467"/>
                </a:lnTo>
                <a:lnTo>
                  <a:pt x="0" y="412546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0886" y="1358781"/>
            <a:ext cx="11104880" cy="400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Application.java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5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@SpringBootApplication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600" b="1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@EnableConfigServer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 class</a:t>
            </a:r>
            <a:r>
              <a:rPr sz="2600" spc="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50">
              <a:latin typeface="Courier New" panose="02070309020205020404"/>
              <a:cs typeface="Courier New" panose="02070309020205020404"/>
            </a:endParaRPr>
          </a:p>
          <a:p>
            <a:pPr marL="1766570" marR="5080" indent="-79248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600" spc="2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600" spc="3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run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.class,</a:t>
            </a:r>
            <a:r>
              <a:rPr sz="2600" spc="114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97345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886" y="6036241"/>
            <a:ext cx="7818755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sz="1800" i="1" spc="-3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*</a:t>
            </a:r>
            <a:r>
              <a:rPr sz="1800" i="1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i="1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i="1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i="1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 </a:t>
            </a:r>
            <a:r>
              <a:rPr sz="18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i="1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i="1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i="1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i="1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i="1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i="1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800" i="1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i="1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i="1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i="1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i="1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i="1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i="1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i="1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depe</a:t>
            </a:r>
            <a:r>
              <a:rPr sz="1800" i="1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i="1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1800" i="1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i="1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i="1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i="1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i="1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18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i="1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i="1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i="1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i="1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i="1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i="1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1800" i="1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rl</a:t>
            </a:r>
            <a:r>
              <a:rPr sz="1800" i="1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i="1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i="1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i="1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i="1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igu</a:t>
            </a:r>
            <a:r>
              <a:rPr sz="1800" i="1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ra</a:t>
            </a:r>
            <a:r>
              <a:rPr sz="1800" i="1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i="1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io</a:t>
            </a:r>
            <a:r>
              <a:rPr sz="1800" i="1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i="1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800" i="1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i="1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i="1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155"/>
              </a:lnSpc>
            </a:pPr>
            <a:r>
              <a:rPr sz="1800" i="1" spc="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@EnableDiscoveryClient</a:t>
            </a:r>
            <a:r>
              <a:rPr sz="1800" i="1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i="1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i="1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make</a:t>
            </a:r>
            <a:r>
              <a:rPr sz="1800" i="1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i="1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1800" i="1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server</a:t>
            </a:r>
            <a:r>
              <a:rPr sz="1800" i="1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discoverable!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940" y="2254024"/>
            <a:ext cx="342772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720" marR="5080" indent="-414655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Don’t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forget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secure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Server!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3600" y="3214144"/>
            <a:ext cx="2722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 marR="5080" indent="-31432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Easy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Security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673595" y="1598676"/>
            <a:ext cx="3066415" cy="3647440"/>
            <a:chOff x="6673595" y="1598676"/>
            <a:chExt cx="3066415" cy="364744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73595" y="1598676"/>
              <a:ext cx="3066287" cy="36469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5323" y="2424683"/>
              <a:ext cx="1322831" cy="1773935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6725" y="2734908"/>
            <a:ext cx="985647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1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500" spc="-21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6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3500" spc="-18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5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3500" spc="-19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7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Server:</a:t>
            </a:r>
            <a:r>
              <a:rPr sz="3500" spc="-20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3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REST</a:t>
            </a:r>
            <a:r>
              <a:rPr sz="3500" spc="-204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4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Endpoints</a:t>
            </a:r>
            <a:endParaRPr sz="3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292" y="2179320"/>
            <a:ext cx="3429000" cy="3496310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5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{label}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631190" marR="622300" algn="ctr">
              <a:lnSpc>
                <a:spcPct val="100000"/>
              </a:lnSpc>
            </a:pP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server</a:t>
            </a:r>
            <a:r>
              <a:rPr sz="1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side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feature</a:t>
            </a:r>
            <a:r>
              <a:rPr sz="1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600" spc="-5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refer </a:t>
            </a:r>
            <a:r>
              <a:rPr sz="1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set </a:t>
            </a:r>
            <a:r>
              <a:rPr sz="1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16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 </a:t>
            </a:r>
            <a:r>
              <a:rPr sz="1600" spc="-5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files</a:t>
            </a:r>
            <a:r>
              <a:rPr sz="1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928" y="2179320"/>
            <a:ext cx="3429000" cy="3496310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{profile}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372745" marR="368300" indent="1270" algn="ctr">
              <a:lnSpc>
                <a:spcPct val="100000"/>
              </a:lnSpc>
            </a:pPr>
            <a:r>
              <a:rPr sz="1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maps </a:t>
            </a:r>
            <a:r>
              <a:rPr sz="1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spring.profiles.active  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client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040" y="2179320"/>
            <a:ext cx="3429000" cy="3496310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50">
              <a:latin typeface="Times New Roman" panose="02020603050405020304"/>
              <a:cs typeface="Times New Roman" panose="02020603050405020304"/>
            </a:endParaRPr>
          </a:p>
          <a:p>
            <a:pPr marL="1270" algn="ctr">
              <a:lnSpc>
                <a:spcPct val="100000"/>
              </a:lnSpc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{application}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312420" marR="306070" indent="1270" algn="ctr">
              <a:lnSpc>
                <a:spcPct val="100000"/>
              </a:lnSpc>
            </a:pPr>
            <a:r>
              <a:rPr sz="1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maps </a:t>
            </a:r>
            <a:r>
              <a:rPr sz="1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spring.application.name  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client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87851" y="519066"/>
            <a:ext cx="6129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REST</a:t>
            </a:r>
            <a:r>
              <a:rPr sz="3600" spc="-22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Endpoint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Parameters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7751" y="519066"/>
            <a:ext cx="3667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REST</a:t>
            </a:r>
            <a:r>
              <a:rPr sz="3600" spc="-2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Endpoints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586" y="2489454"/>
            <a:ext cx="10603865" cy="0"/>
          </a:xfrm>
          <a:custGeom>
            <a:avLst/>
            <a:gdLst/>
            <a:ahLst/>
            <a:cxnLst/>
            <a:rect l="l" t="t" r="r" b="b"/>
            <a:pathLst>
              <a:path w="10603865">
                <a:moveTo>
                  <a:pt x="0" y="0"/>
                </a:moveTo>
                <a:lnTo>
                  <a:pt x="10603255" y="0"/>
                </a:lnTo>
              </a:path>
            </a:pathLst>
          </a:custGeom>
          <a:ln w="35052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676" y="1467612"/>
            <a:ext cx="1022603" cy="94487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97586" y="4612385"/>
            <a:ext cx="10603865" cy="0"/>
          </a:xfrm>
          <a:custGeom>
            <a:avLst/>
            <a:gdLst/>
            <a:ahLst/>
            <a:cxnLst/>
            <a:rect l="l" t="t" r="r" b="b"/>
            <a:pathLst>
              <a:path w="10603865">
                <a:moveTo>
                  <a:pt x="0" y="0"/>
                </a:moveTo>
                <a:lnTo>
                  <a:pt x="10603255" y="0"/>
                </a:lnTo>
              </a:path>
            </a:pathLst>
          </a:custGeom>
          <a:ln w="35052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1504" y="1822937"/>
            <a:ext cx="6988175" cy="4576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7870">
              <a:lnSpc>
                <a:spcPct val="100000"/>
              </a:lnSpc>
              <a:spcBef>
                <a:spcPts val="105"/>
              </a:spcBef>
            </a:pPr>
            <a:r>
              <a:rPr sz="3200" spc="75" dirty="0">
                <a:solidFill>
                  <a:srgbClr val="292929"/>
                </a:solidFill>
                <a:latin typeface="Verdana" panose="020B0604030504040204"/>
                <a:cs typeface="Verdana" panose="020B0604030504040204"/>
              </a:rPr>
              <a:t>Endpoint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</a:pPr>
            <a:r>
              <a:rPr sz="3600" spc="150" baseline="-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3600" spc="-112" baseline="-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/{application}/{profile}[/{label}]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3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737870">
              <a:lnSpc>
                <a:spcPct val="100000"/>
              </a:lnSpc>
            </a:pPr>
            <a:r>
              <a:rPr sz="3200" spc="20" dirty="0">
                <a:solidFill>
                  <a:srgbClr val="292929"/>
                </a:solidFill>
                <a:latin typeface="Verdana" panose="020B0604030504040204"/>
                <a:cs typeface="Verdana" panose="020B0604030504040204"/>
              </a:rPr>
              <a:t>Example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106170" indent="-343535">
              <a:lnSpc>
                <a:spcPct val="100000"/>
              </a:lnSpc>
              <a:spcBef>
                <a:spcPts val="3045"/>
              </a:spcBef>
              <a:buSzPct val="75000"/>
              <a:buFont typeface="Arial MT"/>
              <a:buChar char="•"/>
              <a:tabLst>
                <a:tab pos="1106170" algn="l"/>
                <a:tab pos="1106805" algn="l"/>
              </a:tabLst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/myapp/dev/master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170" indent="-343535">
              <a:lnSpc>
                <a:spcPct val="100000"/>
              </a:lnSpc>
              <a:spcBef>
                <a:spcPts val="1800"/>
              </a:spcBef>
              <a:buSzPct val="75000"/>
              <a:buFont typeface="Arial MT"/>
              <a:buChar char="•"/>
              <a:tabLst>
                <a:tab pos="1106170" algn="l"/>
                <a:tab pos="1106805" algn="l"/>
              </a:tabLst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/myapp/prod/v2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170" indent="-343535">
              <a:lnSpc>
                <a:spcPct val="100000"/>
              </a:lnSpc>
              <a:spcBef>
                <a:spcPts val="1800"/>
              </a:spcBef>
              <a:buSzPct val="75000"/>
              <a:buFont typeface="Arial MT"/>
              <a:buChar char="•"/>
              <a:tabLst>
                <a:tab pos="1106170" algn="l"/>
                <a:tab pos="1106805" algn="l"/>
              </a:tabLst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/myapp/default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823" y="3966971"/>
            <a:ext cx="911351" cy="56997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7751" y="519066"/>
            <a:ext cx="3667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REST</a:t>
            </a:r>
            <a:r>
              <a:rPr sz="3600" spc="-2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Endpoints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586" y="2489454"/>
            <a:ext cx="10603865" cy="0"/>
          </a:xfrm>
          <a:custGeom>
            <a:avLst/>
            <a:gdLst/>
            <a:ahLst/>
            <a:cxnLst/>
            <a:rect l="l" t="t" r="r" b="b"/>
            <a:pathLst>
              <a:path w="10603865">
                <a:moveTo>
                  <a:pt x="0" y="0"/>
                </a:moveTo>
                <a:lnTo>
                  <a:pt x="10603255" y="0"/>
                </a:lnTo>
              </a:path>
            </a:pathLst>
          </a:custGeom>
          <a:ln w="35052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676" y="1467612"/>
            <a:ext cx="1022603" cy="94487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97586" y="4612385"/>
            <a:ext cx="10603865" cy="0"/>
          </a:xfrm>
          <a:custGeom>
            <a:avLst/>
            <a:gdLst/>
            <a:ahLst/>
            <a:cxnLst/>
            <a:rect l="l" t="t" r="r" b="b"/>
            <a:pathLst>
              <a:path w="10603865">
                <a:moveTo>
                  <a:pt x="0" y="0"/>
                </a:moveTo>
                <a:lnTo>
                  <a:pt x="10603255" y="0"/>
                </a:lnTo>
              </a:path>
            </a:pathLst>
          </a:custGeom>
          <a:ln w="35052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1504" y="1822937"/>
            <a:ext cx="8629650" cy="4576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7870">
              <a:lnSpc>
                <a:spcPct val="100000"/>
              </a:lnSpc>
              <a:spcBef>
                <a:spcPts val="105"/>
              </a:spcBef>
            </a:pPr>
            <a:r>
              <a:rPr sz="3200" spc="75" dirty="0">
                <a:solidFill>
                  <a:srgbClr val="292929"/>
                </a:solidFill>
                <a:latin typeface="Verdana" panose="020B0604030504040204"/>
                <a:cs typeface="Verdana" panose="020B0604030504040204"/>
              </a:rPr>
              <a:t>Endpoint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</a:pPr>
            <a:r>
              <a:rPr sz="24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baseline="2000" dirty="0">
                <a:latin typeface="Courier New" panose="02070309020205020404"/>
                <a:cs typeface="Courier New" panose="02070309020205020404"/>
              </a:rPr>
              <a:t>/{application}-{profile}.(yml</a:t>
            </a:r>
            <a:r>
              <a:rPr sz="3600" spc="-44" baseline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baseline="2000" dirty="0">
                <a:latin typeface="Courier New" panose="02070309020205020404"/>
                <a:cs typeface="Courier New" panose="02070309020205020404"/>
              </a:rPr>
              <a:t>|</a:t>
            </a:r>
            <a:r>
              <a:rPr sz="3600" spc="-7" baseline="2000" dirty="0">
                <a:latin typeface="Courier New" panose="02070309020205020404"/>
                <a:cs typeface="Courier New" panose="02070309020205020404"/>
              </a:rPr>
              <a:t> properties)</a:t>
            </a:r>
            <a:endParaRPr sz="3600" baseline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737870">
              <a:lnSpc>
                <a:spcPct val="100000"/>
              </a:lnSpc>
            </a:pPr>
            <a:r>
              <a:rPr sz="3200" spc="20" dirty="0">
                <a:solidFill>
                  <a:srgbClr val="292929"/>
                </a:solidFill>
                <a:latin typeface="Verdana" panose="020B0604030504040204"/>
                <a:cs typeface="Verdana" panose="020B0604030504040204"/>
              </a:rPr>
              <a:t>Example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106170" indent="-343535">
              <a:lnSpc>
                <a:spcPct val="100000"/>
              </a:lnSpc>
              <a:spcBef>
                <a:spcPts val="3045"/>
              </a:spcBef>
              <a:buSzPct val="75000"/>
              <a:buFont typeface="Arial MT"/>
              <a:buChar char="•"/>
              <a:tabLst>
                <a:tab pos="1106170" algn="l"/>
                <a:tab pos="1106805" algn="l"/>
              </a:tabLst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/myapp-dev.yml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170" indent="-343535">
              <a:lnSpc>
                <a:spcPct val="100000"/>
              </a:lnSpc>
              <a:spcBef>
                <a:spcPts val="1800"/>
              </a:spcBef>
              <a:buSzPct val="75000"/>
              <a:buFont typeface="Arial MT"/>
              <a:buChar char="•"/>
              <a:tabLst>
                <a:tab pos="1106170" algn="l"/>
                <a:tab pos="1106805" algn="l"/>
              </a:tabLst>
            </a:pPr>
            <a:r>
              <a:rPr sz="2400" spc="-10" dirty="0">
                <a:latin typeface="Courier New" panose="02070309020205020404"/>
                <a:cs typeface="Courier New" panose="02070309020205020404"/>
              </a:rPr>
              <a:t>/myapp-prod.properties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170" indent="-343535">
              <a:lnSpc>
                <a:spcPct val="100000"/>
              </a:lnSpc>
              <a:spcBef>
                <a:spcPts val="1800"/>
              </a:spcBef>
              <a:buSzPct val="75000"/>
              <a:buFont typeface="Arial MT"/>
              <a:buChar char="•"/>
              <a:tabLst>
                <a:tab pos="1106170" algn="l"/>
                <a:tab pos="1106805" algn="l"/>
              </a:tabLst>
            </a:pPr>
            <a:r>
              <a:rPr sz="2400" spc="-10" dirty="0">
                <a:latin typeface="Courier New" panose="02070309020205020404"/>
                <a:cs typeface="Courier New" panose="02070309020205020404"/>
              </a:rPr>
              <a:t>/myapp-default.properties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823" y="3966971"/>
            <a:ext cx="911351" cy="56997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7751" y="519066"/>
            <a:ext cx="3667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REST</a:t>
            </a:r>
            <a:r>
              <a:rPr sz="3600" spc="-2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Endpoints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586" y="2489454"/>
            <a:ext cx="10603865" cy="0"/>
          </a:xfrm>
          <a:custGeom>
            <a:avLst/>
            <a:gdLst/>
            <a:ahLst/>
            <a:cxnLst/>
            <a:rect l="l" t="t" r="r" b="b"/>
            <a:pathLst>
              <a:path w="10603865">
                <a:moveTo>
                  <a:pt x="0" y="0"/>
                </a:moveTo>
                <a:lnTo>
                  <a:pt x="10603255" y="0"/>
                </a:lnTo>
              </a:path>
            </a:pathLst>
          </a:custGeom>
          <a:ln w="35052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676" y="1467612"/>
            <a:ext cx="1022603" cy="94487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97586" y="4612385"/>
            <a:ext cx="10603865" cy="0"/>
          </a:xfrm>
          <a:custGeom>
            <a:avLst/>
            <a:gdLst/>
            <a:ahLst/>
            <a:cxnLst/>
            <a:rect l="l" t="t" r="r" b="b"/>
            <a:pathLst>
              <a:path w="10603865">
                <a:moveTo>
                  <a:pt x="0" y="0"/>
                </a:moveTo>
                <a:lnTo>
                  <a:pt x="10603255" y="0"/>
                </a:lnTo>
              </a:path>
            </a:pathLst>
          </a:custGeom>
          <a:ln w="35052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1504" y="1822937"/>
            <a:ext cx="10091420" cy="4576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7870">
              <a:lnSpc>
                <a:spcPct val="100000"/>
              </a:lnSpc>
              <a:spcBef>
                <a:spcPts val="105"/>
              </a:spcBef>
            </a:pPr>
            <a:r>
              <a:rPr sz="3200" spc="75" dirty="0">
                <a:solidFill>
                  <a:srgbClr val="292929"/>
                </a:solidFill>
                <a:latin typeface="Verdana" panose="020B0604030504040204"/>
                <a:cs typeface="Verdana" panose="020B0604030504040204"/>
              </a:rPr>
              <a:t>Endpoint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</a:pPr>
            <a:r>
              <a:rPr sz="24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baseline="2000" dirty="0">
                <a:latin typeface="Courier New" panose="02070309020205020404"/>
                <a:cs typeface="Courier New" panose="02070309020205020404"/>
              </a:rPr>
              <a:t>/{label}/{application}-{profile}.(yml</a:t>
            </a:r>
            <a:r>
              <a:rPr sz="3600" spc="-44" baseline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baseline="2000" dirty="0">
                <a:latin typeface="Courier New" panose="02070309020205020404"/>
                <a:cs typeface="Courier New" panose="02070309020205020404"/>
              </a:rPr>
              <a:t>|</a:t>
            </a:r>
            <a:r>
              <a:rPr sz="3600" spc="22" baseline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7" baseline="2000" dirty="0">
                <a:latin typeface="Courier New" panose="02070309020205020404"/>
                <a:cs typeface="Courier New" panose="02070309020205020404"/>
              </a:rPr>
              <a:t>properties)</a:t>
            </a:r>
            <a:endParaRPr sz="3600" baseline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737870">
              <a:lnSpc>
                <a:spcPct val="100000"/>
              </a:lnSpc>
            </a:pPr>
            <a:r>
              <a:rPr sz="3200" spc="20" dirty="0">
                <a:solidFill>
                  <a:srgbClr val="292929"/>
                </a:solidFill>
                <a:latin typeface="Verdana" panose="020B0604030504040204"/>
                <a:cs typeface="Verdana" panose="020B0604030504040204"/>
              </a:rPr>
              <a:t>Example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106170" indent="-343535">
              <a:lnSpc>
                <a:spcPct val="100000"/>
              </a:lnSpc>
              <a:spcBef>
                <a:spcPts val="3045"/>
              </a:spcBef>
              <a:buSzPct val="75000"/>
              <a:buFont typeface="Arial MT"/>
              <a:buChar char="•"/>
              <a:tabLst>
                <a:tab pos="1106170" algn="l"/>
                <a:tab pos="1106805" algn="l"/>
              </a:tabLst>
            </a:pPr>
            <a:r>
              <a:rPr sz="2400" spc="-10" dirty="0">
                <a:latin typeface="Courier New" panose="02070309020205020404"/>
                <a:cs typeface="Courier New" panose="02070309020205020404"/>
              </a:rPr>
              <a:t>/master/myapp-dev.yml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170" indent="-343535">
              <a:lnSpc>
                <a:spcPct val="100000"/>
              </a:lnSpc>
              <a:spcBef>
                <a:spcPts val="1800"/>
              </a:spcBef>
              <a:buSzPct val="75000"/>
              <a:buFont typeface="Arial MT"/>
              <a:buChar char="•"/>
              <a:tabLst>
                <a:tab pos="1106170" algn="l"/>
                <a:tab pos="1106805" algn="l"/>
              </a:tabLst>
            </a:pPr>
            <a:r>
              <a:rPr sz="2400" spc="-10" dirty="0">
                <a:latin typeface="Courier New" panose="02070309020205020404"/>
                <a:cs typeface="Courier New" panose="02070309020205020404"/>
              </a:rPr>
              <a:t>/v2/myapp-prod.properties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170" indent="-343535">
              <a:lnSpc>
                <a:spcPct val="100000"/>
              </a:lnSpc>
              <a:spcBef>
                <a:spcPts val="1800"/>
              </a:spcBef>
              <a:buSzPct val="75000"/>
              <a:buFont typeface="Arial MT"/>
              <a:buChar char="•"/>
              <a:tabLst>
                <a:tab pos="1106170" algn="l"/>
                <a:tab pos="1106805" algn="l"/>
              </a:tabLst>
            </a:pPr>
            <a:r>
              <a:rPr sz="2400" spc="-10" dirty="0">
                <a:latin typeface="Courier New" panose="02070309020205020404"/>
                <a:cs typeface="Courier New" panose="02070309020205020404"/>
              </a:rPr>
              <a:t>/master/myapp-default.properties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823" y="3966971"/>
            <a:ext cx="911351" cy="56997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3115670"/>
            <a:ext cx="5650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starting</a:t>
            </a:r>
            <a:r>
              <a:rPr sz="24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2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24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9292" y="2718906"/>
            <a:ext cx="6076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600" spc="-21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3600" spc="-21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3600" spc="-20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Client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3214144"/>
            <a:ext cx="5662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Bootstrap,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fetch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7407" y="3938778"/>
            <a:ext cx="151130" cy="378460"/>
            <a:chOff x="2057407" y="3938778"/>
            <a:chExt cx="151130" cy="378460"/>
          </a:xfrm>
        </p:grpSpPr>
        <p:sp>
          <p:nvSpPr>
            <p:cNvPr id="5" name="object 5"/>
            <p:cNvSpPr/>
            <p:nvPr/>
          </p:nvSpPr>
          <p:spPr>
            <a:xfrm>
              <a:off x="2132837" y="3938778"/>
              <a:ext cx="0" cy="252729"/>
            </a:xfrm>
            <a:custGeom>
              <a:avLst/>
              <a:gdLst/>
              <a:ahLst/>
              <a:cxnLst/>
              <a:rect l="l" t="t" r="r" b="b"/>
              <a:pathLst>
                <a:path h="252729">
                  <a:moveTo>
                    <a:pt x="0" y="0"/>
                  </a:moveTo>
                  <a:lnTo>
                    <a:pt x="0" y="252539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57407" y="4166161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29">
                  <a:moveTo>
                    <a:pt x="150875" y="12"/>
                  </a:moveTo>
                  <a:lnTo>
                    <a:pt x="0" y="0"/>
                  </a:lnTo>
                  <a:lnTo>
                    <a:pt x="75425" y="150888"/>
                  </a:lnTo>
                  <a:lnTo>
                    <a:pt x="150875" y="1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2404879" y="3902198"/>
            <a:ext cx="151130" cy="414655"/>
            <a:chOff x="2404879" y="3902198"/>
            <a:chExt cx="151130" cy="414655"/>
          </a:xfrm>
        </p:grpSpPr>
        <p:sp>
          <p:nvSpPr>
            <p:cNvPr id="8" name="object 8"/>
            <p:cNvSpPr/>
            <p:nvPr/>
          </p:nvSpPr>
          <p:spPr>
            <a:xfrm>
              <a:off x="2480309" y="4027930"/>
              <a:ext cx="0" cy="288925"/>
            </a:xfrm>
            <a:custGeom>
              <a:avLst/>
              <a:gdLst/>
              <a:ahLst/>
              <a:cxnLst/>
              <a:rect l="l" t="t" r="r" b="b"/>
              <a:pathLst>
                <a:path h="288925">
                  <a:moveTo>
                    <a:pt x="0" y="288340"/>
                  </a:moveTo>
                  <a:lnTo>
                    <a:pt x="0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04879" y="3902198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29">
                  <a:moveTo>
                    <a:pt x="75425" y="0"/>
                  </a:moveTo>
                  <a:lnTo>
                    <a:pt x="0" y="150888"/>
                  </a:lnTo>
                  <a:lnTo>
                    <a:pt x="150875" y="150875"/>
                  </a:lnTo>
                  <a:lnTo>
                    <a:pt x="7542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17338" y="450735"/>
            <a:ext cx="2364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28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Client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1088" y="1262113"/>
            <a:ext cx="733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lie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41088" y="5659757"/>
            <a:ext cx="733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lie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1160" y="3212307"/>
            <a:ext cx="352425" cy="733425"/>
          </a:xfrm>
          <a:prstGeom prst="rect">
            <a:avLst/>
          </a:prstGeom>
        </p:spPr>
        <p:txBody>
          <a:bodyPr vert="vert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lie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913" y="3218852"/>
            <a:ext cx="352425" cy="73342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lie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55744" y="3316209"/>
            <a:ext cx="7010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  </a:t>
            </a:r>
            <a:r>
              <a:rPr sz="1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21736" y="2980944"/>
            <a:ext cx="600455" cy="120243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11679" y="1615440"/>
            <a:ext cx="600455" cy="120395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11679" y="4433315"/>
            <a:ext cx="600455" cy="120395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9808" y="2980944"/>
            <a:ext cx="600455" cy="1202435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2072647" y="2913126"/>
            <a:ext cx="151130" cy="378460"/>
            <a:chOff x="2072647" y="2913126"/>
            <a:chExt cx="151130" cy="378460"/>
          </a:xfrm>
        </p:grpSpPr>
        <p:sp>
          <p:nvSpPr>
            <p:cNvPr id="21" name="object 21"/>
            <p:cNvSpPr/>
            <p:nvPr/>
          </p:nvSpPr>
          <p:spPr>
            <a:xfrm>
              <a:off x="2148078" y="2913126"/>
              <a:ext cx="0" cy="252729"/>
            </a:xfrm>
            <a:custGeom>
              <a:avLst/>
              <a:gdLst/>
              <a:ahLst/>
              <a:cxnLst/>
              <a:rect l="l" t="t" r="r" b="b"/>
              <a:pathLst>
                <a:path h="252730">
                  <a:moveTo>
                    <a:pt x="0" y="0"/>
                  </a:moveTo>
                  <a:lnTo>
                    <a:pt x="0" y="252539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72647" y="3140509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29">
                  <a:moveTo>
                    <a:pt x="150875" y="12"/>
                  </a:moveTo>
                  <a:lnTo>
                    <a:pt x="0" y="0"/>
                  </a:lnTo>
                  <a:lnTo>
                    <a:pt x="75425" y="150888"/>
                  </a:lnTo>
                  <a:lnTo>
                    <a:pt x="150875" y="1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2418595" y="2878071"/>
            <a:ext cx="151130" cy="414655"/>
            <a:chOff x="2418595" y="2878071"/>
            <a:chExt cx="151130" cy="414655"/>
          </a:xfrm>
        </p:grpSpPr>
        <p:sp>
          <p:nvSpPr>
            <p:cNvPr id="24" name="object 24"/>
            <p:cNvSpPr/>
            <p:nvPr/>
          </p:nvSpPr>
          <p:spPr>
            <a:xfrm>
              <a:off x="2494025" y="3003802"/>
              <a:ext cx="0" cy="288925"/>
            </a:xfrm>
            <a:custGeom>
              <a:avLst/>
              <a:gdLst/>
              <a:ahLst/>
              <a:cxnLst/>
              <a:rect l="l" t="t" r="r" b="b"/>
              <a:pathLst>
                <a:path h="288925">
                  <a:moveTo>
                    <a:pt x="0" y="288340"/>
                  </a:moveTo>
                  <a:lnTo>
                    <a:pt x="0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418595" y="2878071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30">
                  <a:moveTo>
                    <a:pt x="75425" y="0"/>
                  </a:moveTo>
                  <a:lnTo>
                    <a:pt x="0" y="150888"/>
                  </a:lnTo>
                  <a:lnTo>
                    <a:pt x="150875" y="150875"/>
                  </a:lnTo>
                  <a:lnTo>
                    <a:pt x="7542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2747006" y="3415291"/>
            <a:ext cx="378460" cy="151130"/>
            <a:chOff x="2747006" y="3415291"/>
            <a:chExt cx="378460" cy="151130"/>
          </a:xfrm>
        </p:grpSpPr>
        <p:sp>
          <p:nvSpPr>
            <p:cNvPr id="27" name="object 27"/>
            <p:cNvSpPr/>
            <p:nvPr/>
          </p:nvSpPr>
          <p:spPr>
            <a:xfrm>
              <a:off x="2872738" y="3490721"/>
              <a:ext cx="252729" cy="0"/>
            </a:xfrm>
            <a:custGeom>
              <a:avLst/>
              <a:gdLst/>
              <a:ahLst/>
              <a:cxnLst/>
              <a:rect l="l" t="t" r="r" b="b"/>
              <a:pathLst>
                <a:path w="252730">
                  <a:moveTo>
                    <a:pt x="252539" y="0"/>
                  </a:moveTo>
                  <a:lnTo>
                    <a:pt x="0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747006" y="3415291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29">
                  <a:moveTo>
                    <a:pt x="150888" y="0"/>
                  </a:moveTo>
                  <a:lnTo>
                    <a:pt x="0" y="75437"/>
                  </a:lnTo>
                  <a:lnTo>
                    <a:pt x="150875" y="150875"/>
                  </a:lnTo>
                  <a:lnTo>
                    <a:pt x="15088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2760726" y="3639319"/>
            <a:ext cx="414655" cy="151130"/>
            <a:chOff x="2760726" y="3639319"/>
            <a:chExt cx="414655" cy="151130"/>
          </a:xfrm>
        </p:grpSpPr>
        <p:sp>
          <p:nvSpPr>
            <p:cNvPr id="30" name="object 30"/>
            <p:cNvSpPr/>
            <p:nvPr/>
          </p:nvSpPr>
          <p:spPr>
            <a:xfrm>
              <a:off x="2760726" y="3714750"/>
              <a:ext cx="288925" cy="0"/>
            </a:xfrm>
            <a:custGeom>
              <a:avLst/>
              <a:gdLst/>
              <a:ahLst/>
              <a:cxnLst/>
              <a:rect l="l" t="t" r="r" b="b"/>
              <a:pathLst>
                <a:path w="288925">
                  <a:moveTo>
                    <a:pt x="0" y="0"/>
                  </a:moveTo>
                  <a:lnTo>
                    <a:pt x="288340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023910" y="3639319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29">
                  <a:moveTo>
                    <a:pt x="0" y="0"/>
                  </a:moveTo>
                  <a:lnTo>
                    <a:pt x="12" y="150875"/>
                  </a:lnTo>
                  <a:lnTo>
                    <a:pt x="150888" y="75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1450082" y="3421387"/>
            <a:ext cx="378460" cy="151130"/>
            <a:chOff x="1450082" y="3421387"/>
            <a:chExt cx="378460" cy="151130"/>
          </a:xfrm>
        </p:grpSpPr>
        <p:sp>
          <p:nvSpPr>
            <p:cNvPr id="33" name="object 33"/>
            <p:cNvSpPr/>
            <p:nvPr/>
          </p:nvSpPr>
          <p:spPr>
            <a:xfrm>
              <a:off x="1575814" y="3496818"/>
              <a:ext cx="252729" cy="0"/>
            </a:xfrm>
            <a:custGeom>
              <a:avLst/>
              <a:gdLst/>
              <a:ahLst/>
              <a:cxnLst/>
              <a:rect l="l" t="t" r="r" b="b"/>
              <a:pathLst>
                <a:path w="252730">
                  <a:moveTo>
                    <a:pt x="252539" y="0"/>
                  </a:moveTo>
                  <a:lnTo>
                    <a:pt x="0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450082" y="3421387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29">
                  <a:moveTo>
                    <a:pt x="150888" y="0"/>
                  </a:moveTo>
                  <a:lnTo>
                    <a:pt x="0" y="75425"/>
                  </a:lnTo>
                  <a:lnTo>
                    <a:pt x="150875" y="150875"/>
                  </a:lnTo>
                  <a:lnTo>
                    <a:pt x="15088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1463802" y="3643891"/>
            <a:ext cx="414655" cy="151130"/>
            <a:chOff x="1463802" y="3643891"/>
            <a:chExt cx="414655" cy="151130"/>
          </a:xfrm>
        </p:grpSpPr>
        <p:sp>
          <p:nvSpPr>
            <p:cNvPr id="36" name="object 36"/>
            <p:cNvSpPr/>
            <p:nvPr/>
          </p:nvSpPr>
          <p:spPr>
            <a:xfrm>
              <a:off x="1463802" y="3719321"/>
              <a:ext cx="288925" cy="0"/>
            </a:xfrm>
            <a:custGeom>
              <a:avLst/>
              <a:gdLst/>
              <a:ahLst/>
              <a:cxnLst/>
              <a:rect l="l" t="t" r="r" b="b"/>
              <a:pathLst>
                <a:path w="288925">
                  <a:moveTo>
                    <a:pt x="0" y="0"/>
                  </a:moveTo>
                  <a:lnTo>
                    <a:pt x="288340" y="0"/>
                  </a:lnTo>
                </a:path>
              </a:pathLst>
            </a:custGeom>
            <a:ln w="502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726986" y="3643891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29">
                  <a:moveTo>
                    <a:pt x="0" y="0"/>
                  </a:moveTo>
                  <a:lnTo>
                    <a:pt x="12" y="150875"/>
                  </a:lnTo>
                  <a:lnTo>
                    <a:pt x="150888" y="75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Slide Number Placeholder 3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07" y="2349690"/>
            <a:ext cx="10329545" cy="20008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065" marR="5080" algn="ctr">
              <a:lnSpc>
                <a:spcPts val="4900"/>
              </a:lnSpc>
              <a:spcBef>
                <a:spcPts val="980"/>
              </a:spcBef>
            </a:pPr>
            <a:r>
              <a:rPr sz="48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What’s</a:t>
            </a:r>
            <a:r>
              <a:rPr sz="4800" spc="-50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48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4800" spc="-5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about</a:t>
            </a:r>
            <a:r>
              <a:rPr sz="4800" spc="-4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managing </a:t>
            </a:r>
            <a:r>
              <a:rPr sz="4800" spc="-16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fig</a:t>
            </a:r>
            <a:r>
              <a:rPr sz="48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3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io</a:t>
            </a:r>
            <a:r>
              <a:rPr sz="48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5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4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22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3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48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2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3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4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application?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87952" y="1912620"/>
            <a:ext cx="3797807" cy="37170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3999" y="519066"/>
            <a:ext cx="9854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Fetching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Configuration: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Startup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8335" y="1726692"/>
            <a:ext cx="963167" cy="19309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7131" y="3035807"/>
            <a:ext cx="963166" cy="19309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8335" y="4358640"/>
            <a:ext cx="963167" cy="19309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0496" y="1726692"/>
            <a:ext cx="963167" cy="193090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171700" y="3035807"/>
            <a:ext cx="1772285" cy="1931035"/>
            <a:chOff x="2171700" y="3035807"/>
            <a:chExt cx="1772285" cy="193103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1700" y="3035807"/>
              <a:ext cx="963167" cy="193090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34867" y="4002025"/>
              <a:ext cx="618490" cy="0"/>
            </a:xfrm>
            <a:custGeom>
              <a:avLst/>
              <a:gdLst/>
              <a:ahLst/>
              <a:cxnLst/>
              <a:rect l="l" t="t" r="r" b="b"/>
              <a:pathLst>
                <a:path w="618489">
                  <a:moveTo>
                    <a:pt x="0" y="0"/>
                  </a:moveTo>
                  <a:lnTo>
                    <a:pt x="618261" y="0"/>
                  </a:lnTo>
                </a:path>
              </a:pathLst>
            </a:custGeom>
            <a:ln w="762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715025" y="3887734"/>
              <a:ext cx="229235" cy="228600"/>
            </a:xfrm>
            <a:custGeom>
              <a:avLst/>
              <a:gdLst/>
              <a:ahLst/>
              <a:cxnLst/>
              <a:rect l="l" t="t" r="r" b="b"/>
              <a:pathLst>
                <a:path w="229235" h="228600">
                  <a:moveTo>
                    <a:pt x="0" y="0"/>
                  </a:moveTo>
                  <a:lnTo>
                    <a:pt x="12" y="228599"/>
                  </a:lnTo>
                  <a:lnTo>
                    <a:pt x="228612" y="114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0496" y="4358640"/>
            <a:ext cx="963167" cy="1930907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961388" y="1903476"/>
            <a:ext cx="1981835" cy="614045"/>
            <a:chOff x="1961388" y="1903476"/>
            <a:chExt cx="1981835" cy="614045"/>
          </a:xfrm>
        </p:grpSpPr>
        <p:sp>
          <p:nvSpPr>
            <p:cNvPr id="14" name="object 14"/>
            <p:cNvSpPr/>
            <p:nvPr/>
          </p:nvSpPr>
          <p:spPr>
            <a:xfrm>
              <a:off x="1999488" y="1941576"/>
              <a:ext cx="1760220" cy="475615"/>
            </a:xfrm>
            <a:custGeom>
              <a:avLst/>
              <a:gdLst/>
              <a:ahLst/>
              <a:cxnLst/>
              <a:rect l="l" t="t" r="r" b="b"/>
              <a:pathLst>
                <a:path w="1760220" h="475614">
                  <a:moveTo>
                    <a:pt x="0" y="0"/>
                  </a:moveTo>
                  <a:lnTo>
                    <a:pt x="1759788" y="475043"/>
                  </a:lnTo>
                </a:path>
              </a:pathLst>
            </a:custGeom>
            <a:ln w="762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692704" y="2296327"/>
              <a:ext cx="250825" cy="220979"/>
            </a:xfrm>
            <a:custGeom>
              <a:avLst/>
              <a:gdLst/>
              <a:ahLst/>
              <a:cxnLst/>
              <a:rect l="l" t="t" r="r" b="b"/>
              <a:pathLst>
                <a:path w="250825" h="220980">
                  <a:moveTo>
                    <a:pt x="59588" y="0"/>
                  </a:moveTo>
                  <a:lnTo>
                    <a:pt x="0" y="220700"/>
                  </a:lnTo>
                  <a:lnTo>
                    <a:pt x="250494" y="169938"/>
                  </a:lnTo>
                  <a:lnTo>
                    <a:pt x="5958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1989181" y="5053645"/>
            <a:ext cx="1866264" cy="1123950"/>
            <a:chOff x="1989181" y="5053645"/>
            <a:chExt cx="1866264" cy="1123950"/>
          </a:xfrm>
        </p:grpSpPr>
        <p:sp>
          <p:nvSpPr>
            <p:cNvPr id="17" name="object 17"/>
            <p:cNvSpPr/>
            <p:nvPr/>
          </p:nvSpPr>
          <p:spPr>
            <a:xfrm>
              <a:off x="2027281" y="5150933"/>
              <a:ext cx="1664335" cy="988694"/>
            </a:xfrm>
            <a:custGeom>
              <a:avLst/>
              <a:gdLst/>
              <a:ahLst/>
              <a:cxnLst/>
              <a:rect l="l" t="t" r="r" b="b"/>
              <a:pathLst>
                <a:path w="1664335" h="988695">
                  <a:moveTo>
                    <a:pt x="0" y="988250"/>
                  </a:moveTo>
                  <a:lnTo>
                    <a:pt x="1663763" y="0"/>
                  </a:lnTo>
                </a:path>
              </a:pathLst>
            </a:custGeom>
            <a:ln w="762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599919" y="5053645"/>
              <a:ext cx="255270" cy="215265"/>
            </a:xfrm>
            <a:custGeom>
              <a:avLst/>
              <a:gdLst/>
              <a:ahLst/>
              <a:cxnLst/>
              <a:rect l="l" t="t" r="r" b="b"/>
              <a:pathLst>
                <a:path w="255270" h="215264">
                  <a:moveTo>
                    <a:pt x="254914" y="0"/>
                  </a:moveTo>
                  <a:lnTo>
                    <a:pt x="0" y="18465"/>
                  </a:lnTo>
                  <a:lnTo>
                    <a:pt x="116738" y="215011"/>
                  </a:lnTo>
                  <a:lnTo>
                    <a:pt x="25491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8077197" y="1860804"/>
            <a:ext cx="2125980" cy="723900"/>
            <a:chOff x="8077197" y="1860804"/>
            <a:chExt cx="2125980" cy="723900"/>
          </a:xfrm>
        </p:grpSpPr>
        <p:sp>
          <p:nvSpPr>
            <p:cNvPr id="20" name="object 20"/>
            <p:cNvSpPr/>
            <p:nvPr/>
          </p:nvSpPr>
          <p:spPr>
            <a:xfrm>
              <a:off x="8259230" y="1898904"/>
              <a:ext cx="1905635" cy="588010"/>
            </a:xfrm>
            <a:custGeom>
              <a:avLst/>
              <a:gdLst/>
              <a:ahLst/>
              <a:cxnLst/>
              <a:rect l="l" t="t" r="r" b="b"/>
              <a:pathLst>
                <a:path w="1905634" h="588010">
                  <a:moveTo>
                    <a:pt x="1905622" y="0"/>
                  </a:moveTo>
                  <a:lnTo>
                    <a:pt x="0" y="587819"/>
                  </a:lnTo>
                </a:path>
              </a:pathLst>
            </a:custGeom>
            <a:ln w="762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077197" y="2366257"/>
              <a:ext cx="252729" cy="218440"/>
            </a:xfrm>
            <a:custGeom>
              <a:avLst/>
              <a:gdLst/>
              <a:ahLst/>
              <a:cxnLst/>
              <a:rect l="l" t="t" r="r" b="b"/>
              <a:pathLst>
                <a:path w="252729" h="218439">
                  <a:moveTo>
                    <a:pt x="184746" y="0"/>
                  </a:moveTo>
                  <a:lnTo>
                    <a:pt x="0" y="176606"/>
                  </a:lnTo>
                  <a:lnTo>
                    <a:pt x="252133" y="218440"/>
                  </a:lnTo>
                  <a:lnTo>
                    <a:pt x="18474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8077202" y="5062729"/>
            <a:ext cx="2125980" cy="1084580"/>
            <a:chOff x="8077202" y="5062729"/>
            <a:chExt cx="2125980" cy="1084580"/>
          </a:xfrm>
        </p:grpSpPr>
        <p:sp>
          <p:nvSpPr>
            <p:cNvPr id="23" name="object 23"/>
            <p:cNvSpPr/>
            <p:nvPr/>
          </p:nvSpPr>
          <p:spPr>
            <a:xfrm>
              <a:off x="8247497" y="5148084"/>
              <a:ext cx="1917700" cy="961390"/>
            </a:xfrm>
            <a:custGeom>
              <a:avLst/>
              <a:gdLst/>
              <a:ahLst/>
              <a:cxnLst/>
              <a:rect l="l" t="t" r="r" b="b"/>
              <a:pathLst>
                <a:path w="1917700" h="961389">
                  <a:moveTo>
                    <a:pt x="1917357" y="961034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077202" y="5062729"/>
              <a:ext cx="255904" cy="205104"/>
            </a:xfrm>
            <a:custGeom>
              <a:avLst/>
              <a:gdLst/>
              <a:ahLst/>
              <a:cxnLst/>
              <a:rect l="l" t="t" r="r" b="b"/>
              <a:pathLst>
                <a:path w="255904" h="205104">
                  <a:moveTo>
                    <a:pt x="0" y="0"/>
                  </a:moveTo>
                  <a:lnTo>
                    <a:pt x="153136" y="204622"/>
                  </a:lnTo>
                  <a:lnTo>
                    <a:pt x="255574" y="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8104625" y="3887713"/>
            <a:ext cx="808990" cy="228600"/>
            <a:chOff x="8104625" y="3887713"/>
            <a:chExt cx="808990" cy="228600"/>
          </a:xfrm>
        </p:grpSpPr>
        <p:sp>
          <p:nvSpPr>
            <p:cNvPr id="26" name="object 26"/>
            <p:cNvSpPr/>
            <p:nvPr/>
          </p:nvSpPr>
          <p:spPr>
            <a:xfrm>
              <a:off x="8295134" y="4002024"/>
              <a:ext cx="618490" cy="0"/>
            </a:xfrm>
            <a:custGeom>
              <a:avLst/>
              <a:gdLst/>
              <a:ahLst/>
              <a:cxnLst/>
              <a:rect l="l" t="t" r="r" b="b"/>
              <a:pathLst>
                <a:path w="618490">
                  <a:moveTo>
                    <a:pt x="618261" y="0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104625" y="3887713"/>
              <a:ext cx="229235" cy="228600"/>
            </a:xfrm>
            <a:custGeom>
              <a:avLst/>
              <a:gdLst/>
              <a:ahLst/>
              <a:cxnLst/>
              <a:rect l="l" t="t" r="r" b="b"/>
              <a:pathLst>
                <a:path w="229234" h="228600">
                  <a:moveTo>
                    <a:pt x="228600" y="0"/>
                  </a:moveTo>
                  <a:lnTo>
                    <a:pt x="0" y="114312"/>
                  </a:lnTo>
                  <a:lnTo>
                    <a:pt x="228612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0282666" y="1458176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282666" y="4045539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031651" y="2755607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94176" y="1464053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94176" y="4045539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45190" y="2755607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6870" y="5166772"/>
            <a:ext cx="1452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fig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fir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6418" y="5855620"/>
            <a:ext cx="41128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Specify</a:t>
            </a:r>
            <a:r>
              <a:rPr sz="1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location</a:t>
            </a:r>
            <a:r>
              <a:rPr sz="16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1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9874" y="5166179"/>
            <a:ext cx="18561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fir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21154" y="5855027"/>
            <a:ext cx="4233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Discover</a:t>
            </a:r>
            <a:r>
              <a:rPr sz="16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location</a:t>
            </a:r>
            <a:r>
              <a:rPr sz="1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1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842504" y="2450592"/>
            <a:ext cx="2191511" cy="242925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6037" y="519066"/>
            <a:ext cx="9832340" cy="103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985"/>
              </a:lnSpc>
              <a:spcBef>
                <a:spcPts val="100"/>
              </a:spcBef>
            </a:pPr>
            <a:r>
              <a:rPr sz="3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Bootstrapping</a:t>
            </a:r>
            <a:r>
              <a:rPr sz="3600" spc="-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3985"/>
              </a:lnSpc>
            </a:pPr>
            <a:r>
              <a:rPr sz="3600" spc="-5" dirty="0">
                <a:solidFill>
                  <a:srgbClr val="3E3E3E"/>
                </a:solidFill>
              </a:rPr>
              <a:t>bootstrap.propertie</a:t>
            </a:r>
            <a:r>
              <a:rPr sz="3600" dirty="0">
                <a:solidFill>
                  <a:srgbClr val="3E3E3E"/>
                </a:solidFill>
              </a:rPr>
              <a:t>s</a:t>
            </a:r>
            <a:r>
              <a:rPr sz="3600" spc="-1035" dirty="0">
                <a:solidFill>
                  <a:srgbClr val="3E3E3E"/>
                </a:solidFill>
              </a:rPr>
              <a:t> 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3E3E3E"/>
                </a:solidFill>
              </a:rPr>
              <a:t>bootstrap.yml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2620" y="2450592"/>
            <a:ext cx="2677667" cy="243077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62711" y="185775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38627" y="519066"/>
            <a:ext cx="7426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6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36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Client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886" y="1421884"/>
            <a:ext cx="10586720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  <a:spcBef>
                <a:spcPts val="1715"/>
              </a:spcBef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05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&lt;/type&gt;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&lt;/scope&gt;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62711" y="2487167"/>
            <a:ext cx="11466830" cy="2167255"/>
          </a:xfrm>
          <a:custGeom>
            <a:avLst/>
            <a:gdLst/>
            <a:ahLst/>
            <a:cxnLst/>
            <a:rect l="l" t="t" r="r" b="b"/>
            <a:pathLst>
              <a:path w="11466830" h="2167254">
                <a:moveTo>
                  <a:pt x="0" y="0"/>
                </a:moveTo>
                <a:lnTo>
                  <a:pt x="11466576" y="0"/>
                </a:lnTo>
                <a:lnTo>
                  <a:pt x="11466576" y="2167128"/>
                </a:lnTo>
                <a:lnTo>
                  <a:pt x="0" y="216712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38627" y="519066"/>
            <a:ext cx="7426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6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36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Client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886" y="2051466"/>
            <a:ext cx="9582150" cy="2190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spring-cloud-config-client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527" y="519066"/>
            <a:ext cx="10301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6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36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36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Client:</a:t>
            </a:r>
            <a:r>
              <a:rPr sz="36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36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First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2231" y="1540763"/>
            <a:ext cx="11634470" cy="1262380"/>
          </a:xfrm>
          <a:custGeom>
            <a:avLst/>
            <a:gdLst/>
            <a:ahLst/>
            <a:cxnLst/>
            <a:rect l="l" t="t" r="r" b="b"/>
            <a:pathLst>
              <a:path w="11634470" h="1262380">
                <a:moveTo>
                  <a:pt x="0" y="0"/>
                </a:moveTo>
                <a:lnTo>
                  <a:pt x="11634216" y="0"/>
                </a:lnTo>
                <a:lnTo>
                  <a:pt x="11634216" y="1261872"/>
                </a:lnTo>
                <a:lnTo>
                  <a:pt x="0" y="126187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8891" y="3707891"/>
            <a:ext cx="11687810" cy="2863850"/>
          </a:xfrm>
          <a:custGeom>
            <a:avLst/>
            <a:gdLst/>
            <a:ahLst/>
            <a:cxnLst/>
            <a:rect l="l" t="t" r="r" b="b"/>
            <a:pathLst>
              <a:path w="11687810" h="2863850">
                <a:moveTo>
                  <a:pt x="0" y="0"/>
                </a:moveTo>
                <a:lnTo>
                  <a:pt x="11687556" y="0"/>
                </a:lnTo>
                <a:lnTo>
                  <a:pt x="11687556" y="2863595"/>
                </a:lnTo>
                <a:lnTo>
                  <a:pt x="0" y="286359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7459" y="1166839"/>
            <a:ext cx="9337675" cy="5146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bootstrap.properties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03200" marR="5080">
              <a:lnSpc>
                <a:spcPct val="100000"/>
              </a:lnSpc>
              <a:spcBef>
                <a:spcPts val="2120"/>
              </a:spcBef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spring.application.name=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&lt;your_app_name&gt; </a:t>
            </a:r>
            <a:r>
              <a:rPr sz="260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spring.cloud.config.uri=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http://localhost:8888/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2132330" algn="ctr">
              <a:lnSpc>
                <a:spcPts val="3180"/>
              </a:lnSpc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22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bootstrap.yml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49225">
              <a:lnSpc>
                <a:spcPct val="100000"/>
              </a:lnSpc>
              <a:spcBef>
                <a:spcPts val="2100"/>
              </a:spcBef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spring: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745490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application: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745490" marR="3825240" indent="593725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name: 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&lt;your_app_name&gt; </a:t>
            </a:r>
            <a:r>
              <a:rPr sz="2600" spc="-155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cloud: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339850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config: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935480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uri:</a:t>
            </a:r>
            <a:r>
              <a:rPr sz="2600" spc="-2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http://localhost:8888/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532" y="498718"/>
            <a:ext cx="11014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6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36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36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Client:</a:t>
            </a:r>
            <a:r>
              <a:rPr sz="36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36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First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886" y="1166839"/>
            <a:ext cx="3074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bootstrap.properties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231" y="1540763"/>
            <a:ext cx="11634470" cy="11385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216535" rIns="0" bIns="0" rtlCol="0">
            <a:spAutoFit/>
          </a:bodyPr>
          <a:lstStyle/>
          <a:p>
            <a:pPr marL="227965">
              <a:lnSpc>
                <a:spcPts val="2390"/>
              </a:lnSpc>
              <a:spcBef>
                <a:spcPts val="1705"/>
              </a:spcBef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spring.application.name=</a:t>
            </a:r>
            <a:r>
              <a:rPr sz="20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&lt;your_app_name&gt;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27965">
              <a:lnSpc>
                <a:spcPts val="2870"/>
              </a:lnSpc>
            </a:pPr>
            <a:r>
              <a:rPr sz="2400" b="1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spring.cloud.config.discovery.enabled=</a:t>
            </a:r>
            <a:r>
              <a:rPr sz="2400" b="1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459" y="3264989"/>
            <a:ext cx="20078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bootstrap.yml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891" y="3634740"/>
            <a:ext cx="11687810" cy="212471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21971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730"/>
              </a:spcBef>
            </a:pPr>
            <a:r>
              <a:rPr sz="1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spring: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95630">
              <a:lnSpc>
                <a:spcPct val="100000"/>
              </a:lnSpc>
            </a:pPr>
            <a:r>
              <a:rPr sz="1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application: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61390">
              <a:lnSpc>
                <a:spcPts val="1910"/>
              </a:lnSpc>
            </a:pPr>
            <a:r>
              <a:rPr sz="1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1600" spc="-2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&lt;your_app_name&gt;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95630">
              <a:lnSpc>
                <a:spcPts val="2390"/>
              </a:lnSpc>
            </a:pPr>
            <a:r>
              <a:rPr sz="2000" b="1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cloud: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599565" marR="8098155" indent="-457200">
              <a:lnSpc>
                <a:spcPct val="100000"/>
              </a:lnSpc>
            </a:pPr>
            <a:r>
              <a:rPr sz="2000" b="1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discovery: </a:t>
            </a:r>
            <a:r>
              <a:rPr sz="2000" b="1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enabled:</a:t>
            </a:r>
            <a:r>
              <a:rPr sz="2000" b="1" spc="-7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0279" y="2958571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7459" y="5963669"/>
            <a:ext cx="9775190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sz="1800" i="1" spc="-3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*</a:t>
            </a:r>
            <a:r>
              <a:rPr sz="1800" i="1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Note:</a:t>
            </a:r>
            <a:r>
              <a:rPr sz="1800" i="1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don’t</a:t>
            </a:r>
            <a:r>
              <a:rPr sz="1800" i="1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forget</a:t>
            </a:r>
            <a:r>
              <a:rPr sz="1800" i="1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i="1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1800" i="1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eureka</a:t>
            </a:r>
            <a:r>
              <a:rPr sz="1800" i="1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1800" i="1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dependencies,</a:t>
            </a:r>
            <a:r>
              <a:rPr sz="1800" i="1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service-url</a:t>
            </a:r>
            <a:r>
              <a:rPr sz="1800" i="1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configuration,</a:t>
            </a:r>
            <a:r>
              <a:rPr sz="1800" i="1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155"/>
              </a:lnSpc>
            </a:pPr>
            <a:r>
              <a:rPr sz="1800" i="1" spc="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@EnableDiscoveryClient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3115670"/>
            <a:ext cx="696518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25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smtClean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lang="en-US" sz="2400" spc="-25" dirty="0" err="1" smtClean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ing</a:t>
            </a:r>
            <a:r>
              <a:rPr sz="2400" spc="-120" smtClean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client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0575" y="2718906"/>
            <a:ext cx="79921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Updating</a:t>
            </a:r>
            <a:r>
              <a:rPr sz="3600" spc="-229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3600" spc="-22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3600" spc="-22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Runtime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740" y="2779805"/>
            <a:ext cx="1196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Refresh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740" y="3148612"/>
            <a:ext cx="3394075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@ConfigurationProperties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Update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logging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levels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19747" y="2725169"/>
            <a:ext cx="1973580" cy="1968500"/>
          </a:xfrm>
          <a:custGeom>
            <a:avLst/>
            <a:gdLst/>
            <a:ahLst/>
            <a:cxnLst/>
            <a:rect l="l" t="t" r="r" b="b"/>
            <a:pathLst>
              <a:path w="1973579" h="1968500">
                <a:moveTo>
                  <a:pt x="1362426" y="330199"/>
                </a:moveTo>
                <a:lnTo>
                  <a:pt x="610308" y="330199"/>
                </a:lnTo>
                <a:lnTo>
                  <a:pt x="627281" y="317499"/>
                </a:lnTo>
                <a:lnTo>
                  <a:pt x="663099" y="304799"/>
                </a:lnTo>
                <a:lnTo>
                  <a:pt x="700591" y="292099"/>
                </a:lnTo>
                <a:lnTo>
                  <a:pt x="779639" y="266699"/>
                </a:lnTo>
                <a:lnTo>
                  <a:pt x="795327" y="253999"/>
                </a:lnTo>
                <a:lnTo>
                  <a:pt x="808087" y="241299"/>
                </a:lnTo>
                <a:lnTo>
                  <a:pt x="816663" y="228599"/>
                </a:lnTo>
                <a:lnTo>
                  <a:pt x="819800" y="215899"/>
                </a:lnTo>
                <a:lnTo>
                  <a:pt x="819800" y="50799"/>
                </a:lnTo>
                <a:lnTo>
                  <a:pt x="823585" y="38099"/>
                </a:lnTo>
                <a:lnTo>
                  <a:pt x="833825" y="12699"/>
                </a:lnTo>
                <a:lnTo>
                  <a:pt x="848845" y="0"/>
                </a:lnTo>
                <a:lnTo>
                  <a:pt x="1106030" y="0"/>
                </a:lnTo>
                <a:lnTo>
                  <a:pt x="1125772" y="12699"/>
                </a:lnTo>
                <a:lnTo>
                  <a:pt x="1140613" y="12699"/>
                </a:lnTo>
                <a:lnTo>
                  <a:pt x="1149956" y="38099"/>
                </a:lnTo>
                <a:lnTo>
                  <a:pt x="1153203" y="50799"/>
                </a:lnTo>
                <a:lnTo>
                  <a:pt x="1153203" y="215899"/>
                </a:lnTo>
                <a:lnTo>
                  <a:pt x="1155892" y="228599"/>
                </a:lnTo>
                <a:lnTo>
                  <a:pt x="1163721" y="241299"/>
                </a:lnTo>
                <a:lnTo>
                  <a:pt x="1176332" y="253999"/>
                </a:lnTo>
                <a:lnTo>
                  <a:pt x="1193364" y="266699"/>
                </a:lnTo>
                <a:lnTo>
                  <a:pt x="1233307" y="279399"/>
                </a:lnTo>
                <a:lnTo>
                  <a:pt x="1271934" y="292099"/>
                </a:lnTo>
                <a:lnTo>
                  <a:pt x="1309366" y="304799"/>
                </a:lnTo>
                <a:lnTo>
                  <a:pt x="1345722" y="317499"/>
                </a:lnTo>
                <a:lnTo>
                  <a:pt x="1362426" y="330199"/>
                </a:lnTo>
                <a:close/>
              </a:path>
              <a:path w="1973579" h="1968500">
                <a:moveTo>
                  <a:pt x="433686" y="1765299"/>
                </a:moveTo>
                <a:lnTo>
                  <a:pt x="395278" y="1765299"/>
                </a:lnTo>
                <a:lnTo>
                  <a:pt x="377389" y="1752599"/>
                </a:lnTo>
                <a:lnTo>
                  <a:pt x="340863" y="1727199"/>
                </a:lnTo>
                <a:lnTo>
                  <a:pt x="305654" y="1689099"/>
                </a:lnTo>
                <a:lnTo>
                  <a:pt x="272005" y="1663699"/>
                </a:lnTo>
                <a:lnTo>
                  <a:pt x="240162" y="1625599"/>
                </a:lnTo>
                <a:lnTo>
                  <a:pt x="210368" y="1587499"/>
                </a:lnTo>
                <a:lnTo>
                  <a:pt x="200925" y="1574799"/>
                </a:lnTo>
                <a:lnTo>
                  <a:pt x="198415" y="1549399"/>
                </a:lnTo>
                <a:lnTo>
                  <a:pt x="202838" y="1536699"/>
                </a:lnTo>
                <a:lnTo>
                  <a:pt x="214193" y="1511299"/>
                </a:lnTo>
                <a:lnTo>
                  <a:pt x="322565" y="1409699"/>
                </a:lnTo>
                <a:lnTo>
                  <a:pt x="333083" y="1384299"/>
                </a:lnTo>
                <a:lnTo>
                  <a:pt x="337864" y="1371599"/>
                </a:lnTo>
                <a:lnTo>
                  <a:pt x="336908" y="1358899"/>
                </a:lnTo>
                <a:lnTo>
                  <a:pt x="330215" y="1333499"/>
                </a:lnTo>
                <a:lnTo>
                  <a:pt x="311409" y="1308099"/>
                </a:lnTo>
                <a:lnTo>
                  <a:pt x="294994" y="1269999"/>
                </a:lnTo>
                <a:lnTo>
                  <a:pt x="280730" y="1231899"/>
                </a:lnTo>
                <a:lnTo>
                  <a:pt x="268379" y="1181099"/>
                </a:lnTo>
                <a:lnTo>
                  <a:pt x="260859" y="1168399"/>
                </a:lnTo>
                <a:lnTo>
                  <a:pt x="248856" y="1155699"/>
                </a:lnTo>
                <a:lnTo>
                  <a:pt x="233865" y="1155699"/>
                </a:lnTo>
                <a:lnTo>
                  <a:pt x="217380" y="1142999"/>
                </a:lnTo>
                <a:lnTo>
                  <a:pt x="41346" y="1142999"/>
                </a:lnTo>
                <a:lnTo>
                  <a:pt x="24622" y="1130299"/>
                </a:lnTo>
                <a:lnTo>
                  <a:pt x="12799" y="1117599"/>
                </a:lnTo>
                <a:lnTo>
                  <a:pt x="7012" y="1104899"/>
                </a:lnTo>
                <a:lnTo>
                  <a:pt x="4303" y="1066799"/>
                </a:lnTo>
                <a:lnTo>
                  <a:pt x="2071" y="1041399"/>
                </a:lnTo>
                <a:lnTo>
                  <a:pt x="557" y="1015999"/>
                </a:lnTo>
                <a:lnTo>
                  <a:pt x="0" y="977899"/>
                </a:lnTo>
                <a:lnTo>
                  <a:pt x="557" y="952499"/>
                </a:lnTo>
                <a:lnTo>
                  <a:pt x="2071" y="914399"/>
                </a:lnTo>
                <a:lnTo>
                  <a:pt x="7012" y="863599"/>
                </a:lnTo>
                <a:lnTo>
                  <a:pt x="24622" y="825499"/>
                </a:lnTo>
                <a:lnTo>
                  <a:pt x="41346" y="812799"/>
                </a:lnTo>
                <a:lnTo>
                  <a:pt x="235120" y="812799"/>
                </a:lnTo>
                <a:lnTo>
                  <a:pt x="249812" y="800099"/>
                </a:lnTo>
                <a:lnTo>
                  <a:pt x="261038" y="787399"/>
                </a:lnTo>
                <a:lnTo>
                  <a:pt x="268379" y="774699"/>
                </a:lnTo>
                <a:lnTo>
                  <a:pt x="280730" y="736599"/>
                </a:lnTo>
                <a:lnTo>
                  <a:pt x="295472" y="698499"/>
                </a:lnTo>
                <a:lnTo>
                  <a:pt x="312126" y="660399"/>
                </a:lnTo>
                <a:lnTo>
                  <a:pt x="330215" y="622299"/>
                </a:lnTo>
                <a:lnTo>
                  <a:pt x="336191" y="609599"/>
                </a:lnTo>
                <a:lnTo>
                  <a:pt x="336908" y="584199"/>
                </a:lnTo>
                <a:lnTo>
                  <a:pt x="332366" y="571499"/>
                </a:lnTo>
                <a:lnTo>
                  <a:pt x="322565" y="558799"/>
                </a:lnTo>
                <a:lnTo>
                  <a:pt x="214193" y="444499"/>
                </a:lnTo>
                <a:lnTo>
                  <a:pt x="203555" y="431799"/>
                </a:lnTo>
                <a:lnTo>
                  <a:pt x="198894" y="406399"/>
                </a:lnTo>
                <a:lnTo>
                  <a:pt x="200926" y="393699"/>
                </a:lnTo>
                <a:lnTo>
                  <a:pt x="210368" y="368299"/>
                </a:lnTo>
                <a:lnTo>
                  <a:pt x="241447" y="330199"/>
                </a:lnTo>
                <a:lnTo>
                  <a:pt x="273566" y="304799"/>
                </a:lnTo>
                <a:lnTo>
                  <a:pt x="306847" y="266699"/>
                </a:lnTo>
                <a:lnTo>
                  <a:pt x="341414" y="228599"/>
                </a:lnTo>
                <a:lnTo>
                  <a:pt x="395278" y="190499"/>
                </a:lnTo>
                <a:lnTo>
                  <a:pt x="432969" y="190499"/>
                </a:lnTo>
                <a:lnTo>
                  <a:pt x="449423" y="203199"/>
                </a:lnTo>
                <a:lnTo>
                  <a:pt x="562258" y="317499"/>
                </a:lnTo>
                <a:lnTo>
                  <a:pt x="577079" y="330199"/>
                </a:lnTo>
                <a:lnTo>
                  <a:pt x="1732842" y="330199"/>
                </a:lnTo>
                <a:lnTo>
                  <a:pt x="1762635" y="368299"/>
                </a:lnTo>
                <a:lnTo>
                  <a:pt x="1772078" y="393699"/>
                </a:lnTo>
                <a:lnTo>
                  <a:pt x="1774588" y="406399"/>
                </a:lnTo>
                <a:lnTo>
                  <a:pt x="1770166" y="431799"/>
                </a:lnTo>
                <a:lnTo>
                  <a:pt x="1758810" y="444499"/>
                </a:lnTo>
                <a:lnTo>
                  <a:pt x="1722687" y="482599"/>
                </a:lnTo>
                <a:lnTo>
                  <a:pt x="935523" y="482599"/>
                </a:lnTo>
                <a:lnTo>
                  <a:pt x="844587" y="507999"/>
                </a:lnTo>
                <a:lnTo>
                  <a:pt x="801539" y="520699"/>
                </a:lnTo>
                <a:lnTo>
                  <a:pt x="760380" y="533399"/>
                </a:lnTo>
                <a:lnTo>
                  <a:pt x="721320" y="558799"/>
                </a:lnTo>
                <a:lnTo>
                  <a:pt x="684566" y="584199"/>
                </a:lnTo>
                <a:lnTo>
                  <a:pt x="650326" y="609599"/>
                </a:lnTo>
                <a:lnTo>
                  <a:pt x="618808" y="647699"/>
                </a:lnTo>
                <a:lnTo>
                  <a:pt x="590219" y="685799"/>
                </a:lnTo>
                <a:lnTo>
                  <a:pt x="564767" y="723899"/>
                </a:lnTo>
                <a:lnTo>
                  <a:pt x="542661" y="761999"/>
                </a:lnTo>
                <a:lnTo>
                  <a:pt x="524108" y="800099"/>
                </a:lnTo>
                <a:lnTo>
                  <a:pt x="509316" y="838199"/>
                </a:lnTo>
                <a:lnTo>
                  <a:pt x="498493" y="888999"/>
                </a:lnTo>
                <a:lnTo>
                  <a:pt x="491847" y="927099"/>
                </a:lnTo>
                <a:lnTo>
                  <a:pt x="489585" y="977899"/>
                </a:lnTo>
                <a:lnTo>
                  <a:pt x="491847" y="1028699"/>
                </a:lnTo>
                <a:lnTo>
                  <a:pt x="498493" y="1079499"/>
                </a:lnTo>
                <a:lnTo>
                  <a:pt x="509316" y="1117599"/>
                </a:lnTo>
                <a:lnTo>
                  <a:pt x="524108" y="1155699"/>
                </a:lnTo>
                <a:lnTo>
                  <a:pt x="542661" y="1206499"/>
                </a:lnTo>
                <a:lnTo>
                  <a:pt x="564767" y="1244599"/>
                </a:lnTo>
                <a:lnTo>
                  <a:pt x="590219" y="1282699"/>
                </a:lnTo>
                <a:lnTo>
                  <a:pt x="618808" y="1308099"/>
                </a:lnTo>
                <a:lnTo>
                  <a:pt x="650326" y="1346199"/>
                </a:lnTo>
                <a:lnTo>
                  <a:pt x="684566" y="1371599"/>
                </a:lnTo>
                <a:lnTo>
                  <a:pt x="721320" y="1396999"/>
                </a:lnTo>
                <a:lnTo>
                  <a:pt x="760380" y="1422399"/>
                </a:lnTo>
                <a:lnTo>
                  <a:pt x="801539" y="1435099"/>
                </a:lnTo>
                <a:lnTo>
                  <a:pt x="844587" y="1447799"/>
                </a:lnTo>
                <a:lnTo>
                  <a:pt x="935523" y="1473199"/>
                </a:lnTo>
                <a:lnTo>
                  <a:pt x="1718171" y="1473199"/>
                </a:lnTo>
                <a:lnTo>
                  <a:pt x="1758810" y="1511299"/>
                </a:lnTo>
                <a:lnTo>
                  <a:pt x="1769448" y="1536699"/>
                </a:lnTo>
                <a:lnTo>
                  <a:pt x="1774110" y="1549399"/>
                </a:lnTo>
                <a:lnTo>
                  <a:pt x="1772078" y="1574799"/>
                </a:lnTo>
                <a:lnTo>
                  <a:pt x="1762635" y="1587499"/>
                </a:lnTo>
                <a:lnTo>
                  <a:pt x="1731557" y="1625599"/>
                </a:lnTo>
                <a:lnTo>
                  <a:pt x="592857" y="1625599"/>
                </a:lnTo>
                <a:lnTo>
                  <a:pt x="576362" y="1638299"/>
                </a:lnTo>
                <a:lnTo>
                  <a:pt x="562258" y="1638299"/>
                </a:lnTo>
                <a:lnTo>
                  <a:pt x="449423" y="1752599"/>
                </a:lnTo>
                <a:lnTo>
                  <a:pt x="433686" y="1765299"/>
                </a:lnTo>
                <a:close/>
              </a:path>
              <a:path w="1973579" h="1968500">
                <a:moveTo>
                  <a:pt x="1732842" y="330199"/>
                </a:moveTo>
                <a:lnTo>
                  <a:pt x="1396552" y="330199"/>
                </a:lnTo>
                <a:lnTo>
                  <a:pt x="1410746" y="317499"/>
                </a:lnTo>
                <a:lnTo>
                  <a:pt x="1522942" y="203199"/>
                </a:lnTo>
                <a:lnTo>
                  <a:pt x="1539049" y="190499"/>
                </a:lnTo>
                <a:lnTo>
                  <a:pt x="1577716" y="190499"/>
                </a:lnTo>
                <a:lnTo>
                  <a:pt x="1595615" y="203199"/>
                </a:lnTo>
                <a:lnTo>
                  <a:pt x="1632140" y="228599"/>
                </a:lnTo>
                <a:lnTo>
                  <a:pt x="1667350" y="266699"/>
                </a:lnTo>
                <a:lnTo>
                  <a:pt x="1700999" y="304799"/>
                </a:lnTo>
                <a:lnTo>
                  <a:pt x="1732842" y="330199"/>
                </a:lnTo>
                <a:close/>
              </a:path>
              <a:path w="1973579" h="1968500">
                <a:moveTo>
                  <a:pt x="1718171" y="1473199"/>
                </a:moveTo>
                <a:lnTo>
                  <a:pt x="1030361" y="1473199"/>
                </a:lnTo>
                <a:lnTo>
                  <a:pt x="1121122" y="1447799"/>
                </a:lnTo>
                <a:lnTo>
                  <a:pt x="1164100" y="1435099"/>
                </a:lnTo>
                <a:lnTo>
                  <a:pt x="1205197" y="1422399"/>
                </a:lnTo>
                <a:lnTo>
                  <a:pt x="1244206" y="1396999"/>
                </a:lnTo>
                <a:lnTo>
                  <a:pt x="1280917" y="1371599"/>
                </a:lnTo>
                <a:lnTo>
                  <a:pt x="1315122" y="1346199"/>
                </a:lnTo>
                <a:lnTo>
                  <a:pt x="1346613" y="1308099"/>
                </a:lnTo>
                <a:lnTo>
                  <a:pt x="1375180" y="1282699"/>
                </a:lnTo>
                <a:lnTo>
                  <a:pt x="1400615" y="1244599"/>
                </a:lnTo>
                <a:lnTo>
                  <a:pt x="1422709" y="1206499"/>
                </a:lnTo>
                <a:lnTo>
                  <a:pt x="1441254" y="1155699"/>
                </a:lnTo>
                <a:lnTo>
                  <a:pt x="1456041" y="1117599"/>
                </a:lnTo>
                <a:lnTo>
                  <a:pt x="1466862" y="1079499"/>
                </a:lnTo>
                <a:lnTo>
                  <a:pt x="1473507" y="1028699"/>
                </a:lnTo>
                <a:lnTo>
                  <a:pt x="1475769" y="977899"/>
                </a:lnTo>
                <a:lnTo>
                  <a:pt x="1473507" y="927099"/>
                </a:lnTo>
                <a:lnTo>
                  <a:pt x="1466862" y="888999"/>
                </a:lnTo>
                <a:lnTo>
                  <a:pt x="1456041" y="838199"/>
                </a:lnTo>
                <a:lnTo>
                  <a:pt x="1441254" y="800099"/>
                </a:lnTo>
                <a:lnTo>
                  <a:pt x="1422709" y="761999"/>
                </a:lnTo>
                <a:lnTo>
                  <a:pt x="1400615" y="723899"/>
                </a:lnTo>
                <a:lnTo>
                  <a:pt x="1375180" y="685799"/>
                </a:lnTo>
                <a:lnTo>
                  <a:pt x="1346613" y="647699"/>
                </a:lnTo>
                <a:lnTo>
                  <a:pt x="1315122" y="609599"/>
                </a:lnTo>
                <a:lnTo>
                  <a:pt x="1280917" y="584199"/>
                </a:lnTo>
                <a:lnTo>
                  <a:pt x="1244206" y="558799"/>
                </a:lnTo>
                <a:lnTo>
                  <a:pt x="1205197" y="533399"/>
                </a:lnTo>
                <a:lnTo>
                  <a:pt x="1164100" y="520699"/>
                </a:lnTo>
                <a:lnTo>
                  <a:pt x="1121122" y="507999"/>
                </a:lnTo>
                <a:lnTo>
                  <a:pt x="1030361" y="482599"/>
                </a:lnTo>
                <a:lnTo>
                  <a:pt x="1722687" y="482599"/>
                </a:lnTo>
                <a:lnTo>
                  <a:pt x="1650439" y="558799"/>
                </a:lnTo>
                <a:lnTo>
                  <a:pt x="1639920" y="571499"/>
                </a:lnTo>
                <a:lnTo>
                  <a:pt x="1635139" y="584199"/>
                </a:lnTo>
                <a:lnTo>
                  <a:pt x="1636095" y="609599"/>
                </a:lnTo>
                <a:lnTo>
                  <a:pt x="1642789" y="622299"/>
                </a:lnTo>
                <a:lnTo>
                  <a:pt x="1661595" y="660399"/>
                </a:lnTo>
                <a:lnTo>
                  <a:pt x="1678010" y="698499"/>
                </a:lnTo>
                <a:lnTo>
                  <a:pt x="1692273" y="736599"/>
                </a:lnTo>
                <a:lnTo>
                  <a:pt x="1704625" y="774699"/>
                </a:lnTo>
                <a:lnTo>
                  <a:pt x="1712145" y="787399"/>
                </a:lnTo>
                <a:lnTo>
                  <a:pt x="1724147" y="800099"/>
                </a:lnTo>
                <a:lnTo>
                  <a:pt x="1739138" y="812799"/>
                </a:lnTo>
                <a:lnTo>
                  <a:pt x="1931648" y="812799"/>
                </a:lnTo>
                <a:lnTo>
                  <a:pt x="1948302" y="825499"/>
                </a:lnTo>
                <a:lnTo>
                  <a:pt x="1965355" y="863599"/>
                </a:lnTo>
                <a:lnTo>
                  <a:pt x="1970853" y="914399"/>
                </a:lnTo>
                <a:lnTo>
                  <a:pt x="1972437" y="952499"/>
                </a:lnTo>
                <a:lnTo>
                  <a:pt x="1973004" y="977899"/>
                </a:lnTo>
                <a:lnTo>
                  <a:pt x="1972437" y="1015999"/>
                </a:lnTo>
                <a:lnTo>
                  <a:pt x="1970853" y="1041399"/>
                </a:lnTo>
                <a:lnTo>
                  <a:pt x="1968432" y="1066799"/>
                </a:lnTo>
                <a:lnTo>
                  <a:pt x="1965355" y="1104899"/>
                </a:lnTo>
                <a:lnTo>
                  <a:pt x="1959936" y="1117599"/>
                </a:lnTo>
                <a:lnTo>
                  <a:pt x="1948302" y="1130299"/>
                </a:lnTo>
                <a:lnTo>
                  <a:pt x="1931648" y="1142999"/>
                </a:lnTo>
                <a:lnTo>
                  <a:pt x="1755623" y="1142999"/>
                </a:lnTo>
                <a:lnTo>
                  <a:pt x="1737883" y="1155699"/>
                </a:lnTo>
                <a:lnTo>
                  <a:pt x="1723191" y="1155699"/>
                </a:lnTo>
                <a:lnTo>
                  <a:pt x="1711966" y="1168399"/>
                </a:lnTo>
                <a:lnTo>
                  <a:pt x="1704625" y="1181099"/>
                </a:lnTo>
                <a:lnTo>
                  <a:pt x="1692273" y="1231899"/>
                </a:lnTo>
                <a:lnTo>
                  <a:pt x="1677532" y="1269999"/>
                </a:lnTo>
                <a:lnTo>
                  <a:pt x="1660877" y="1308099"/>
                </a:lnTo>
                <a:lnTo>
                  <a:pt x="1642789" y="1333499"/>
                </a:lnTo>
                <a:lnTo>
                  <a:pt x="1636812" y="1358899"/>
                </a:lnTo>
                <a:lnTo>
                  <a:pt x="1636095" y="1371599"/>
                </a:lnTo>
                <a:lnTo>
                  <a:pt x="1640637" y="1384299"/>
                </a:lnTo>
                <a:lnTo>
                  <a:pt x="1650439" y="1409699"/>
                </a:lnTo>
                <a:lnTo>
                  <a:pt x="1718171" y="1473199"/>
                </a:lnTo>
                <a:close/>
              </a:path>
              <a:path w="1973579" h="1968500">
                <a:moveTo>
                  <a:pt x="1193364" y="1701799"/>
                </a:moveTo>
                <a:lnTo>
                  <a:pt x="779639" y="1701799"/>
                </a:lnTo>
                <a:lnTo>
                  <a:pt x="739697" y="1689099"/>
                </a:lnTo>
                <a:lnTo>
                  <a:pt x="701069" y="1676399"/>
                </a:lnTo>
                <a:lnTo>
                  <a:pt x="663637" y="1650999"/>
                </a:lnTo>
                <a:lnTo>
                  <a:pt x="627281" y="1638299"/>
                </a:lnTo>
                <a:lnTo>
                  <a:pt x="610308" y="1625599"/>
                </a:lnTo>
                <a:lnTo>
                  <a:pt x="1362695" y="1625599"/>
                </a:lnTo>
                <a:lnTo>
                  <a:pt x="1345722" y="1638299"/>
                </a:lnTo>
                <a:lnTo>
                  <a:pt x="1309904" y="1650999"/>
                </a:lnTo>
                <a:lnTo>
                  <a:pt x="1272412" y="1676399"/>
                </a:lnTo>
                <a:lnTo>
                  <a:pt x="1193364" y="1701799"/>
                </a:lnTo>
                <a:close/>
              </a:path>
              <a:path w="1973579" h="1968500">
                <a:moveTo>
                  <a:pt x="1577716" y="1765299"/>
                </a:moveTo>
                <a:lnTo>
                  <a:pt x="1539766" y="1765299"/>
                </a:lnTo>
                <a:lnTo>
                  <a:pt x="1522942" y="1752599"/>
                </a:lnTo>
                <a:lnTo>
                  <a:pt x="1410746" y="1638299"/>
                </a:lnTo>
                <a:lnTo>
                  <a:pt x="1395924" y="1638299"/>
                </a:lnTo>
                <a:lnTo>
                  <a:pt x="1379668" y="1625599"/>
                </a:lnTo>
                <a:lnTo>
                  <a:pt x="1731557" y="1625599"/>
                </a:lnTo>
                <a:lnTo>
                  <a:pt x="1699438" y="1663699"/>
                </a:lnTo>
                <a:lnTo>
                  <a:pt x="1666156" y="1689099"/>
                </a:lnTo>
                <a:lnTo>
                  <a:pt x="1631590" y="1727199"/>
                </a:lnTo>
                <a:lnTo>
                  <a:pt x="1577716" y="1765299"/>
                </a:lnTo>
                <a:close/>
              </a:path>
              <a:path w="1973579" h="1968500">
                <a:moveTo>
                  <a:pt x="1124158" y="1955799"/>
                </a:moveTo>
                <a:lnTo>
                  <a:pt x="847232" y="1955799"/>
                </a:lnTo>
                <a:lnTo>
                  <a:pt x="832391" y="1943099"/>
                </a:lnTo>
                <a:lnTo>
                  <a:pt x="823047" y="1930399"/>
                </a:lnTo>
                <a:lnTo>
                  <a:pt x="819800" y="1904999"/>
                </a:lnTo>
                <a:lnTo>
                  <a:pt x="819800" y="1752599"/>
                </a:lnTo>
                <a:lnTo>
                  <a:pt x="817111" y="1727199"/>
                </a:lnTo>
                <a:lnTo>
                  <a:pt x="809282" y="1714499"/>
                </a:lnTo>
                <a:lnTo>
                  <a:pt x="796672" y="1701799"/>
                </a:lnTo>
                <a:lnTo>
                  <a:pt x="1177676" y="1701799"/>
                </a:lnTo>
                <a:lnTo>
                  <a:pt x="1164917" y="1714499"/>
                </a:lnTo>
                <a:lnTo>
                  <a:pt x="1156341" y="1727199"/>
                </a:lnTo>
                <a:lnTo>
                  <a:pt x="1153203" y="1752599"/>
                </a:lnTo>
                <a:lnTo>
                  <a:pt x="1153203" y="1904999"/>
                </a:lnTo>
                <a:lnTo>
                  <a:pt x="1149418" y="1930399"/>
                </a:lnTo>
                <a:lnTo>
                  <a:pt x="1139178" y="1943099"/>
                </a:lnTo>
                <a:lnTo>
                  <a:pt x="1124158" y="1955799"/>
                </a:lnTo>
                <a:close/>
              </a:path>
              <a:path w="1973579" h="1968500">
                <a:moveTo>
                  <a:pt x="1046345" y="1968499"/>
                </a:moveTo>
                <a:lnTo>
                  <a:pt x="926579" y="1968499"/>
                </a:lnTo>
                <a:lnTo>
                  <a:pt x="896716" y="1955799"/>
                </a:lnTo>
                <a:lnTo>
                  <a:pt x="1076277" y="1955799"/>
                </a:lnTo>
                <a:lnTo>
                  <a:pt x="1046345" y="1968499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58296" y="4128982"/>
            <a:ext cx="201444" cy="2014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674" y="3787911"/>
            <a:ext cx="201444" cy="20145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0125" y="3433451"/>
            <a:ext cx="201444" cy="20145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49373" y="3091742"/>
            <a:ext cx="201444" cy="20145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22769" y="2783184"/>
            <a:ext cx="201444" cy="20145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70750" y="2530727"/>
            <a:ext cx="201443" cy="20145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76104" y="2352222"/>
            <a:ext cx="201444" cy="20145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16520" y="2257870"/>
            <a:ext cx="201444" cy="20145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69685" y="2254045"/>
            <a:ext cx="201444" cy="20145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12014" y="2342659"/>
            <a:ext cx="201444" cy="20145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0556" y="2516702"/>
            <a:ext cx="201444" cy="20145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173636" y="2764696"/>
            <a:ext cx="201444" cy="20145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53407" y="3070067"/>
            <a:ext cx="201444" cy="20145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49030" y="3412413"/>
            <a:ext cx="201444" cy="20145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450944" y="3765598"/>
            <a:ext cx="201444" cy="20145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361697" y="4107944"/>
            <a:ext cx="201444" cy="20145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694475" y="5028519"/>
            <a:ext cx="210368" cy="21101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466895" y="4762674"/>
            <a:ext cx="210368" cy="21101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289038" y="4461128"/>
            <a:ext cx="211006" cy="211018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165368" y="4133445"/>
            <a:ext cx="211006" cy="21101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102258" y="3790460"/>
            <a:ext cx="211006" cy="21038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99071" y="3439189"/>
            <a:ext cx="210368" cy="21101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155171" y="3094930"/>
            <a:ext cx="211006" cy="211018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271193" y="2764058"/>
            <a:ext cx="211006" cy="211018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444589" y="2459963"/>
            <a:ext cx="211006" cy="21038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665796" y="2189655"/>
            <a:ext cx="211006" cy="21038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932901" y="1962062"/>
            <a:ext cx="210368" cy="21101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233156" y="1783557"/>
            <a:ext cx="211006" cy="211018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560822" y="1659241"/>
            <a:ext cx="211005" cy="21101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904425" y="1598675"/>
            <a:ext cx="211006" cy="20783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255041" y="1598676"/>
            <a:ext cx="211006" cy="204644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599282" y="1648403"/>
            <a:ext cx="211006" cy="211018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930135" y="1765069"/>
            <a:ext cx="211006" cy="211018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9234852" y="1937836"/>
            <a:ext cx="210368" cy="21038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9505782" y="2159692"/>
            <a:ext cx="211006" cy="210380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9911860" y="2726445"/>
            <a:ext cx="210368" cy="211018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9733364" y="2425537"/>
            <a:ext cx="210368" cy="211018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0035532" y="3053491"/>
            <a:ext cx="210368" cy="211018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0099919" y="3398387"/>
            <a:ext cx="211006" cy="21038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0103107" y="3750297"/>
            <a:ext cx="211006" cy="210380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0046372" y="4096469"/>
            <a:ext cx="210368" cy="211018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9929076" y="4427340"/>
            <a:ext cx="210368" cy="211018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755682" y="4732073"/>
            <a:ext cx="211006" cy="211018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9533838" y="5002380"/>
            <a:ext cx="211006" cy="210380"/>
          </a:xfrm>
          <a:prstGeom prst="rect">
            <a:avLst/>
          </a:prstGeom>
        </p:spPr>
      </p:pic>
      <p:sp>
        <p:nvSpPr>
          <p:cNvPr id="50" name="Slide Number Placeholder 4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1330189"/>
            <a:ext cx="1003300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git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add</a:t>
            </a:r>
            <a:r>
              <a:rPr sz="2800" spc="-5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.</a:t>
            </a:r>
            <a:endParaRPr sz="2800"/>
          </a:p>
          <a:p>
            <a:pPr marL="12700" marR="5080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</a:rPr>
              <a:t>git</a:t>
            </a:r>
            <a:r>
              <a:rPr sz="2800" spc="-3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commit</a:t>
            </a:r>
            <a:r>
              <a:rPr sz="2800" spc="-4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-m “made</a:t>
            </a:r>
            <a:r>
              <a:rPr sz="2800" spc="-2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some</a:t>
            </a:r>
            <a:r>
              <a:rPr sz="2800" spc="-2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configuration</a:t>
            </a:r>
            <a:r>
              <a:rPr sz="2800" spc="-5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changes” </a:t>
            </a:r>
            <a:r>
              <a:rPr sz="2800" spc="-1664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git</a:t>
            </a:r>
            <a:r>
              <a:rPr sz="2800" spc="-3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push</a:t>
            </a:r>
            <a:r>
              <a:rPr sz="2800" spc="-2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origin</a:t>
            </a:r>
            <a:r>
              <a:rPr sz="2800" spc="-4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head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274867" y="4098480"/>
            <a:ext cx="7539355" cy="1858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onf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gu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</a:t>
            </a:r>
            <a:r>
              <a:rPr sz="3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02870">
              <a:lnSpc>
                <a:spcPct val="100000"/>
              </a:lnSpc>
              <a:spcBef>
                <a:spcPts val="1825"/>
              </a:spcBef>
            </a:pPr>
            <a:r>
              <a:rPr sz="24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Edi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sav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file(s)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5725">
              <a:lnSpc>
                <a:spcPct val="100000"/>
              </a:lnSpc>
              <a:spcBef>
                <a:spcPts val="2520"/>
              </a:spcBef>
            </a:pP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Commit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and/or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push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1856" y="4017276"/>
            <a:ext cx="739139" cy="73912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1312" y="2039111"/>
            <a:ext cx="3236975" cy="22326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9888" y="1828800"/>
            <a:ext cx="1933955" cy="244297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9540" y="4545143"/>
            <a:ext cx="286829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 marR="5080" indent="-9779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handful </a:t>
            </a:r>
            <a:r>
              <a:rPr sz="2000" spc="-6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files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68583" y="519066"/>
            <a:ext cx="10167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Configuration:</a:t>
            </a:r>
            <a:r>
              <a:rPr sz="3600" spc="-1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Non-distributed</a:t>
            </a:r>
            <a:r>
              <a:rPr sz="36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vs</a:t>
            </a:r>
            <a:r>
              <a:rPr sz="3600" spc="-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Distributed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1068" y="4545143"/>
            <a:ext cx="606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61992" y="4545143"/>
            <a:ext cx="233362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064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Ma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  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fig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io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files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7364" y="1930907"/>
            <a:ext cx="2557271" cy="223875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78824" y="2976372"/>
            <a:ext cx="373379" cy="47243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8711183" y="3494532"/>
            <a:ext cx="792480" cy="485140"/>
            <a:chOff x="8711183" y="3494532"/>
            <a:chExt cx="792480" cy="48514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0284" y="3506723"/>
              <a:ext cx="373379" cy="4724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1183" y="3494532"/>
              <a:ext cx="374903" cy="473963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9552432" y="2994660"/>
            <a:ext cx="1408430" cy="984885"/>
            <a:chOff x="9552432" y="2994660"/>
            <a:chExt cx="1408430" cy="98488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52432" y="3506723"/>
              <a:ext cx="373379" cy="4724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70008" y="3506724"/>
              <a:ext cx="374902" cy="4724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87583" y="3506724"/>
              <a:ext cx="374902" cy="4724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60508" y="2994660"/>
              <a:ext cx="374903" cy="4724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87228" y="2996184"/>
              <a:ext cx="373379" cy="472439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9305544" y="2473451"/>
            <a:ext cx="1082040" cy="988060"/>
            <a:chOff x="9305544" y="2473451"/>
            <a:chExt cx="1082040" cy="988060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05544" y="2982467"/>
              <a:ext cx="374903" cy="47396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32264" y="2987039"/>
              <a:ext cx="374903" cy="47396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52432" y="2473451"/>
              <a:ext cx="373379" cy="4724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14204" y="2473451"/>
              <a:ext cx="373379" cy="472439"/>
            </a:xfrm>
            <a:prstGeom prst="rect">
              <a:avLst/>
            </a:prstGeom>
          </p:spPr>
        </p:pic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5380" y="1828800"/>
            <a:ext cx="2442971" cy="24429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72804" y="4545143"/>
            <a:ext cx="27616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/refresh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35" algn="ctr">
              <a:lnSpc>
                <a:spcPts val="2155"/>
              </a:lnSpc>
              <a:spcBef>
                <a:spcPts val="10"/>
              </a:spcBef>
            </a:pP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2155"/>
              </a:lnSpc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spring-boot-actuator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0611" y="519066"/>
            <a:ext cx="7681595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385570" marR="5080" indent="-1373505">
              <a:lnSpc>
                <a:spcPts val="3670"/>
              </a:lnSpc>
              <a:spcBef>
                <a:spcPts val="760"/>
              </a:spcBef>
            </a:pPr>
            <a:r>
              <a:rPr sz="36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-3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o: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Noti</a:t>
            </a: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</a:t>
            </a:r>
            <a:r>
              <a:rPr sz="3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3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36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  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Refresh</a:t>
            </a:r>
            <a:r>
              <a:rPr sz="36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87952" y="1912620"/>
            <a:ext cx="3797807" cy="37170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8183" y="519066"/>
            <a:ext cx="8946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Fetching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Configuration: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Explicit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Refresh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077197" y="1860804"/>
            <a:ext cx="2125980" cy="723900"/>
            <a:chOff x="8077197" y="1860804"/>
            <a:chExt cx="2125980" cy="723900"/>
          </a:xfrm>
        </p:grpSpPr>
        <p:sp>
          <p:nvSpPr>
            <p:cNvPr id="5" name="object 5"/>
            <p:cNvSpPr/>
            <p:nvPr/>
          </p:nvSpPr>
          <p:spPr>
            <a:xfrm>
              <a:off x="8259230" y="1898904"/>
              <a:ext cx="1905635" cy="588010"/>
            </a:xfrm>
            <a:custGeom>
              <a:avLst/>
              <a:gdLst/>
              <a:ahLst/>
              <a:cxnLst/>
              <a:rect l="l" t="t" r="r" b="b"/>
              <a:pathLst>
                <a:path w="1905634" h="588010">
                  <a:moveTo>
                    <a:pt x="1905622" y="0"/>
                  </a:moveTo>
                  <a:lnTo>
                    <a:pt x="0" y="587819"/>
                  </a:lnTo>
                </a:path>
              </a:pathLst>
            </a:custGeom>
            <a:ln w="762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077197" y="2366257"/>
              <a:ext cx="252729" cy="218440"/>
            </a:xfrm>
            <a:custGeom>
              <a:avLst/>
              <a:gdLst/>
              <a:ahLst/>
              <a:cxnLst/>
              <a:rect l="l" t="t" r="r" b="b"/>
              <a:pathLst>
                <a:path w="252729" h="218439">
                  <a:moveTo>
                    <a:pt x="184746" y="0"/>
                  </a:moveTo>
                  <a:lnTo>
                    <a:pt x="0" y="176606"/>
                  </a:lnTo>
                  <a:lnTo>
                    <a:pt x="252133" y="218440"/>
                  </a:lnTo>
                  <a:lnTo>
                    <a:pt x="18474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8077202" y="5062729"/>
            <a:ext cx="2125980" cy="1084580"/>
            <a:chOff x="8077202" y="5062729"/>
            <a:chExt cx="2125980" cy="1084580"/>
          </a:xfrm>
        </p:grpSpPr>
        <p:sp>
          <p:nvSpPr>
            <p:cNvPr id="8" name="object 8"/>
            <p:cNvSpPr/>
            <p:nvPr/>
          </p:nvSpPr>
          <p:spPr>
            <a:xfrm>
              <a:off x="8247497" y="5148084"/>
              <a:ext cx="1917700" cy="961390"/>
            </a:xfrm>
            <a:custGeom>
              <a:avLst/>
              <a:gdLst/>
              <a:ahLst/>
              <a:cxnLst/>
              <a:rect l="l" t="t" r="r" b="b"/>
              <a:pathLst>
                <a:path w="1917700" h="961389">
                  <a:moveTo>
                    <a:pt x="1917357" y="961034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077202" y="5062729"/>
              <a:ext cx="255904" cy="205104"/>
            </a:xfrm>
            <a:custGeom>
              <a:avLst/>
              <a:gdLst/>
              <a:ahLst/>
              <a:cxnLst/>
              <a:rect l="l" t="t" r="r" b="b"/>
              <a:pathLst>
                <a:path w="255904" h="205104">
                  <a:moveTo>
                    <a:pt x="0" y="0"/>
                  </a:moveTo>
                  <a:lnTo>
                    <a:pt x="153136" y="204622"/>
                  </a:lnTo>
                  <a:lnTo>
                    <a:pt x="255574" y="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8104625" y="3887713"/>
            <a:ext cx="808990" cy="228600"/>
            <a:chOff x="8104625" y="3887713"/>
            <a:chExt cx="808990" cy="228600"/>
          </a:xfrm>
        </p:grpSpPr>
        <p:sp>
          <p:nvSpPr>
            <p:cNvPr id="11" name="object 11"/>
            <p:cNvSpPr/>
            <p:nvPr/>
          </p:nvSpPr>
          <p:spPr>
            <a:xfrm>
              <a:off x="8295134" y="4002024"/>
              <a:ext cx="618490" cy="0"/>
            </a:xfrm>
            <a:custGeom>
              <a:avLst/>
              <a:gdLst/>
              <a:ahLst/>
              <a:cxnLst/>
              <a:rect l="l" t="t" r="r" b="b"/>
              <a:pathLst>
                <a:path w="618490">
                  <a:moveTo>
                    <a:pt x="618261" y="0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104625" y="3887713"/>
              <a:ext cx="229235" cy="228600"/>
            </a:xfrm>
            <a:custGeom>
              <a:avLst/>
              <a:gdLst/>
              <a:ahLst/>
              <a:cxnLst/>
              <a:rect l="l" t="t" r="r" b="b"/>
              <a:pathLst>
                <a:path w="229234" h="228600">
                  <a:moveTo>
                    <a:pt x="228600" y="0"/>
                  </a:moveTo>
                  <a:lnTo>
                    <a:pt x="0" y="114312"/>
                  </a:lnTo>
                  <a:lnTo>
                    <a:pt x="228612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8335" y="1726692"/>
            <a:ext cx="963167" cy="193090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161127" y="3708683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/refresh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7131" y="3035807"/>
            <a:ext cx="963166" cy="193090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910031" y="4987672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/refresh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8335" y="4358640"/>
            <a:ext cx="963167" cy="193090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0161127" y="6340762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/refresh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7509" y="3234593"/>
            <a:ext cx="3684270" cy="106743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125855">
              <a:lnSpc>
                <a:spcPct val="100000"/>
              </a:lnSpc>
              <a:spcBef>
                <a:spcPts val="1305"/>
              </a:spcBef>
            </a:pPr>
            <a:r>
              <a:rPr sz="32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Manual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via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/refresh</a:t>
            </a:r>
            <a:r>
              <a:rPr sz="2000" spc="-3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endpoint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5380" y="1828800"/>
            <a:ext cx="2442971" cy="24429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7364" y="1847088"/>
            <a:ext cx="2557271" cy="240487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72804" y="4545143"/>
            <a:ext cx="27616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/refresh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35" algn="ctr">
              <a:lnSpc>
                <a:spcPts val="2155"/>
              </a:lnSpc>
              <a:spcBef>
                <a:spcPts val="10"/>
              </a:spcBef>
            </a:pP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2155"/>
              </a:lnSpc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spring-boot-actuator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10611" y="519066"/>
            <a:ext cx="7681595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385570" marR="5080" indent="-1373505">
              <a:lnSpc>
                <a:spcPts val="3670"/>
              </a:lnSpc>
              <a:spcBef>
                <a:spcPts val="760"/>
              </a:spcBef>
            </a:pPr>
            <a:r>
              <a:rPr sz="36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-3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o: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Noti</a:t>
            </a: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</a:t>
            </a:r>
            <a:r>
              <a:rPr sz="3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3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36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  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Refresh</a:t>
            </a:r>
            <a:r>
              <a:rPr sz="36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7996" y="4545143"/>
            <a:ext cx="22155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/bus/refresh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ts val="2155"/>
              </a:lnSpc>
              <a:spcBef>
                <a:spcPts val="10"/>
              </a:spcBef>
            </a:pP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2155"/>
              </a:lnSpc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spring-cloud-bus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87952" y="1912620"/>
            <a:ext cx="3797807" cy="37170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9387" y="519066"/>
            <a:ext cx="10503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Fetching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Configuration: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Dynamic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Push</a:t>
            </a:r>
            <a:r>
              <a:rPr sz="3600" spc="-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Refresh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0496" y="1726692"/>
            <a:ext cx="963167" cy="193090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171700" y="3035807"/>
            <a:ext cx="1772285" cy="1931035"/>
            <a:chOff x="2171700" y="3035807"/>
            <a:chExt cx="1772285" cy="19310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1700" y="3035807"/>
              <a:ext cx="963167" cy="193090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134867" y="4002025"/>
              <a:ext cx="618490" cy="0"/>
            </a:xfrm>
            <a:custGeom>
              <a:avLst/>
              <a:gdLst/>
              <a:ahLst/>
              <a:cxnLst/>
              <a:rect l="l" t="t" r="r" b="b"/>
              <a:pathLst>
                <a:path w="618489">
                  <a:moveTo>
                    <a:pt x="0" y="0"/>
                  </a:moveTo>
                  <a:lnTo>
                    <a:pt x="618261" y="0"/>
                  </a:lnTo>
                </a:path>
              </a:pathLst>
            </a:custGeom>
            <a:ln w="762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15025" y="3887734"/>
              <a:ext cx="229235" cy="228600"/>
            </a:xfrm>
            <a:custGeom>
              <a:avLst/>
              <a:gdLst/>
              <a:ahLst/>
              <a:cxnLst/>
              <a:rect l="l" t="t" r="r" b="b"/>
              <a:pathLst>
                <a:path w="229235" h="228600">
                  <a:moveTo>
                    <a:pt x="0" y="0"/>
                  </a:moveTo>
                  <a:lnTo>
                    <a:pt x="12" y="228599"/>
                  </a:lnTo>
                  <a:lnTo>
                    <a:pt x="228612" y="114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0496" y="4358640"/>
            <a:ext cx="963167" cy="1930907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961388" y="1903476"/>
            <a:ext cx="1981835" cy="614045"/>
            <a:chOff x="1961388" y="1903476"/>
            <a:chExt cx="1981835" cy="614045"/>
          </a:xfrm>
        </p:grpSpPr>
        <p:sp>
          <p:nvSpPr>
            <p:cNvPr id="11" name="object 11"/>
            <p:cNvSpPr/>
            <p:nvPr/>
          </p:nvSpPr>
          <p:spPr>
            <a:xfrm>
              <a:off x="1999488" y="1941576"/>
              <a:ext cx="1760220" cy="475615"/>
            </a:xfrm>
            <a:custGeom>
              <a:avLst/>
              <a:gdLst/>
              <a:ahLst/>
              <a:cxnLst/>
              <a:rect l="l" t="t" r="r" b="b"/>
              <a:pathLst>
                <a:path w="1760220" h="475614">
                  <a:moveTo>
                    <a:pt x="0" y="0"/>
                  </a:moveTo>
                  <a:lnTo>
                    <a:pt x="1759788" y="475043"/>
                  </a:lnTo>
                </a:path>
              </a:pathLst>
            </a:custGeom>
            <a:ln w="762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692704" y="2296327"/>
              <a:ext cx="250825" cy="220979"/>
            </a:xfrm>
            <a:custGeom>
              <a:avLst/>
              <a:gdLst/>
              <a:ahLst/>
              <a:cxnLst/>
              <a:rect l="l" t="t" r="r" b="b"/>
              <a:pathLst>
                <a:path w="250825" h="220980">
                  <a:moveTo>
                    <a:pt x="59588" y="0"/>
                  </a:moveTo>
                  <a:lnTo>
                    <a:pt x="0" y="220700"/>
                  </a:lnTo>
                  <a:lnTo>
                    <a:pt x="250494" y="169938"/>
                  </a:lnTo>
                  <a:lnTo>
                    <a:pt x="5958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1989181" y="5053645"/>
            <a:ext cx="1866264" cy="1123950"/>
            <a:chOff x="1989181" y="5053645"/>
            <a:chExt cx="1866264" cy="1123950"/>
          </a:xfrm>
        </p:grpSpPr>
        <p:sp>
          <p:nvSpPr>
            <p:cNvPr id="14" name="object 14"/>
            <p:cNvSpPr/>
            <p:nvPr/>
          </p:nvSpPr>
          <p:spPr>
            <a:xfrm>
              <a:off x="2027281" y="5150933"/>
              <a:ext cx="1664335" cy="988694"/>
            </a:xfrm>
            <a:custGeom>
              <a:avLst/>
              <a:gdLst/>
              <a:ahLst/>
              <a:cxnLst/>
              <a:rect l="l" t="t" r="r" b="b"/>
              <a:pathLst>
                <a:path w="1664335" h="988695">
                  <a:moveTo>
                    <a:pt x="0" y="988250"/>
                  </a:moveTo>
                  <a:lnTo>
                    <a:pt x="1663763" y="0"/>
                  </a:lnTo>
                </a:path>
              </a:pathLst>
            </a:custGeom>
            <a:ln w="762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99919" y="5053645"/>
              <a:ext cx="255270" cy="215265"/>
            </a:xfrm>
            <a:custGeom>
              <a:avLst/>
              <a:gdLst/>
              <a:ahLst/>
              <a:cxnLst/>
              <a:rect l="l" t="t" r="r" b="b"/>
              <a:pathLst>
                <a:path w="255270" h="215264">
                  <a:moveTo>
                    <a:pt x="254914" y="0"/>
                  </a:moveTo>
                  <a:lnTo>
                    <a:pt x="0" y="18465"/>
                  </a:lnTo>
                  <a:lnTo>
                    <a:pt x="116738" y="215011"/>
                  </a:lnTo>
                  <a:lnTo>
                    <a:pt x="25491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630497" y="2991510"/>
            <a:ext cx="2688590" cy="137604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1325"/>
              </a:spcBef>
            </a:pPr>
            <a:r>
              <a:rPr sz="3200" spc="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Automatic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538480" marR="5080" indent="-526415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via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Bus </a:t>
            </a:r>
            <a:r>
              <a:rPr sz="2000" spc="-6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broadcasting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3574" y="5664429"/>
            <a:ext cx="2584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/bus/refresh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4955" y="2544877"/>
            <a:ext cx="416559" cy="294449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RabbitMQ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Kafka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5380" y="1828800"/>
            <a:ext cx="2442971" cy="24429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7364" y="1847088"/>
            <a:ext cx="2557271" cy="240487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69452" y="1894332"/>
            <a:ext cx="2522219" cy="231038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72804" y="4545143"/>
            <a:ext cx="27616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/refresh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35" algn="ctr">
              <a:lnSpc>
                <a:spcPts val="2155"/>
              </a:lnSpc>
              <a:spcBef>
                <a:spcPts val="10"/>
              </a:spcBef>
            </a:pP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2155"/>
              </a:lnSpc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spring-boot-actuator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10611" y="519066"/>
            <a:ext cx="7681595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385570" marR="5080" indent="-1373505">
              <a:lnSpc>
                <a:spcPts val="3670"/>
              </a:lnSpc>
              <a:spcBef>
                <a:spcPts val="760"/>
              </a:spcBef>
            </a:pPr>
            <a:r>
              <a:rPr sz="36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-3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o: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Noti</a:t>
            </a: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</a:t>
            </a:r>
            <a:r>
              <a:rPr sz="3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3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36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  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Refresh</a:t>
            </a:r>
            <a:r>
              <a:rPr sz="36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7996" y="4545143"/>
            <a:ext cx="22155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/bus/refresh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ts val="2155"/>
              </a:lnSpc>
              <a:spcBef>
                <a:spcPts val="10"/>
              </a:spcBef>
            </a:pP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2155"/>
              </a:lnSpc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spring-cloud-bus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48712" y="4545143"/>
            <a:ext cx="27609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/monitor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35" algn="ctr">
              <a:lnSpc>
                <a:spcPts val="2155"/>
              </a:lnSpc>
              <a:spcBef>
                <a:spcPts val="10"/>
              </a:spcBef>
            </a:pP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ts val="2160"/>
              </a:lnSpc>
              <a:spcBef>
                <a:spcPts val="65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spring-cloud-config- </a:t>
            </a:r>
            <a:r>
              <a:rPr sz="1800" spc="-10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monitor</a:t>
            </a:r>
            <a:r>
              <a:rPr sz="18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&amp;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175" algn="ctr">
              <a:lnSpc>
                <a:spcPts val="2090"/>
              </a:lnSpc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spring-cloud-bus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87952" y="1912620"/>
            <a:ext cx="3797807" cy="37170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9027" y="519066"/>
            <a:ext cx="8646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Fetching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Configuration: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Smart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Refresh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0496" y="1726692"/>
            <a:ext cx="963167" cy="19309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1700" y="3035807"/>
            <a:ext cx="963167" cy="19309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0496" y="4358640"/>
            <a:ext cx="963167" cy="193090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999488" y="1941576"/>
            <a:ext cx="1760220" cy="475615"/>
          </a:xfrm>
          <a:custGeom>
            <a:avLst/>
            <a:gdLst/>
            <a:ahLst/>
            <a:cxnLst/>
            <a:rect l="l" t="t" r="r" b="b"/>
            <a:pathLst>
              <a:path w="1760220" h="475614">
                <a:moveTo>
                  <a:pt x="0" y="0"/>
                </a:moveTo>
                <a:lnTo>
                  <a:pt x="1759788" y="475043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92704" y="2296327"/>
            <a:ext cx="250825" cy="220979"/>
          </a:xfrm>
          <a:custGeom>
            <a:avLst/>
            <a:gdLst/>
            <a:ahLst/>
            <a:cxnLst/>
            <a:rect l="l" t="t" r="r" b="b"/>
            <a:pathLst>
              <a:path w="250825" h="220980">
                <a:moveTo>
                  <a:pt x="59588" y="0"/>
                </a:moveTo>
                <a:lnTo>
                  <a:pt x="0" y="220700"/>
                </a:lnTo>
                <a:lnTo>
                  <a:pt x="250494" y="169938"/>
                </a:lnTo>
                <a:lnTo>
                  <a:pt x="5958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1989181" y="5053645"/>
            <a:ext cx="1866264" cy="1123950"/>
            <a:chOff x="1989181" y="5053645"/>
            <a:chExt cx="1866264" cy="1123950"/>
          </a:xfrm>
        </p:grpSpPr>
        <p:sp>
          <p:nvSpPr>
            <p:cNvPr id="10" name="object 10"/>
            <p:cNvSpPr/>
            <p:nvPr/>
          </p:nvSpPr>
          <p:spPr>
            <a:xfrm>
              <a:off x="2027281" y="5150933"/>
              <a:ext cx="1664335" cy="988694"/>
            </a:xfrm>
            <a:custGeom>
              <a:avLst/>
              <a:gdLst/>
              <a:ahLst/>
              <a:cxnLst/>
              <a:rect l="l" t="t" r="r" b="b"/>
              <a:pathLst>
                <a:path w="1664335" h="988695">
                  <a:moveTo>
                    <a:pt x="0" y="988250"/>
                  </a:moveTo>
                  <a:lnTo>
                    <a:pt x="1663763" y="0"/>
                  </a:lnTo>
                </a:path>
              </a:pathLst>
            </a:custGeom>
            <a:ln w="762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99919" y="5053645"/>
              <a:ext cx="255270" cy="215265"/>
            </a:xfrm>
            <a:custGeom>
              <a:avLst/>
              <a:gdLst/>
              <a:ahLst/>
              <a:cxnLst/>
              <a:rect l="l" t="t" r="r" b="b"/>
              <a:pathLst>
                <a:path w="255270" h="215264">
                  <a:moveTo>
                    <a:pt x="254914" y="0"/>
                  </a:moveTo>
                  <a:lnTo>
                    <a:pt x="0" y="18465"/>
                  </a:lnTo>
                  <a:lnTo>
                    <a:pt x="116738" y="215011"/>
                  </a:lnTo>
                  <a:lnTo>
                    <a:pt x="25491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131828" y="2658796"/>
            <a:ext cx="3684270" cy="2623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7430" marR="687705" indent="-266700">
              <a:lnSpc>
                <a:spcPct val="100000"/>
              </a:lnSpc>
              <a:spcBef>
                <a:spcPts val="105"/>
              </a:spcBef>
            </a:pPr>
            <a:r>
              <a:rPr sz="3200" spc="3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2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om</a:t>
            </a:r>
            <a:r>
              <a:rPr sz="32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ic  </a:t>
            </a:r>
            <a:r>
              <a:rPr sz="3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32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Smart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653540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via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638175">
              <a:lnSpc>
                <a:spcPct val="100000"/>
              </a:lnSpc>
            </a:pP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post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commit hooks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Monitor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036320" marR="602615" indent="-428625">
              <a:lnSpc>
                <a:spcPct val="100000"/>
              </a:lnSpc>
              <a:spcBef>
                <a:spcPts val="5"/>
              </a:spcBef>
            </a:pP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Spr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broadcasting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2296" y="5645988"/>
            <a:ext cx="17329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/monitor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4955" y="2544877"/>
            <a:ext cx="416559" cy="294449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RabbitMQ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Kafka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7826" y="519065"/>
            <a:ext cx="4910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1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3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ee</a:t>
            </a:r>
            <a:r>
              <a:rPr sz="3600" spc="-2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3600" spc="-7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600" spc="-1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50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!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37907" y="3085194"/>
            <a:ext cx="4052570" cy="307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Brag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colleagues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about: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Verdana" panose="020B0604030504040204"/>
              <a:cs typeface="Verdana" panose="020B0604030504040204"/>
            </a:endParaRPr>
          </a:p>
          <a:p>
            <a:pPr marL="355600" marR="25971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Making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pd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es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fly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restarting!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E3E3E"/>
              </a:buClr>
              <a:buFont typeface="Arial MT"/>
              <a:buChar char="•"/>
            </a:pPr>
            <a:endParaRPr sz="1950">
              <a:latin typeface="Verdana" panose="020B0604030504040204"/>
              <a:cs typeface="Verdana" panose="020B0604030504040204"/>
            </a:endParaRPr>
          </a:p>
          <a:p>
            <a:pPr marL="355600" marR="46482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Updating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apps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once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automatically!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E3E3E"/>
              </a:buClr>
              <a:buFont typeface="Arial MT"/>
              <a:buChar char="•"/>
            </a:pPr>
            <a:endParaRPr sz="195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Audit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log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changes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39824" y="1353312"/>
            <a:ext cx="5084063" cy="550468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22792" y="1840992"/>
            <a:ext cx="2415539" cy="24170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3571" y="519066"/>
            <a:ext cx="7456805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 indent="855980">
              <a:lnSpc>
                <a:spcPts val="3670"/>
              </a:lnSpc>
              <a:spcBef>
                <a:spcPts val="760"/>
              </a:spcBef>
            </a:pP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Refreshing </a:t>
            </a: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Configuration: </a:t>
            </a:r>
            <a:r>
              <a:rPr sz="36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What’s</a:t>
            </a:r>
            <a:r>
              <a:rPr sz="3600" spc="-22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Covered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What’s</a:t>
            </a:r>
            <a:r>
              <a:rPr sz="36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Not?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8254" y="4548191"/>
            <a:ext cx="293433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logging</a:t>
            </a:r>
            <a:r>
              <a:rPr sz="1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levels</a:t>
            </a:r>
            <a:r>
              <a:rPr sz="1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defined</a:t>
            </a:r>
            <a:r>
              <a:rPr sz="1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1600" spc="-5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logging.level.*</a:t>
            </a:r>
            <a:r>
              <a:rPr sz="1600" spc="4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are </a:t>
            </a:r>
            <a:r>
              <a:rPr sz="1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updated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5348" y="4546569"/>
            <a:ext cx="2688590" cy="758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90"/>
              </a:spcBef>
            </a:pPr>
            <a:r>
              <a:rPr sz="1600" spc="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r>
              <a:rPr sz="1600" spc="-46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@Value</a:t>
            </a:r>
            <a:r>
              <a:rPr sz="1600" spc="-46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1600" i="1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1600" i="1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gets</a:t>
            </a:r>
            <a:r>
              <a:rPr sz="1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its</a:t>
            </a:r>
            <a:r>
              <a:rPr sz="1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 </a:t>
            </a:r>
            <a:r>
              <a:rPr sz="1600" spc="-5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upon</a:t>
            </a:r>
            <a:r>
              <a:rPr sz="1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initialization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5380" y="1828800"/>
            <a:ext cx="2442971" cy="244297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2227" y="1825752"/>
            <a:ext cx="2447543" cy="244754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90645" y="4546667"/>
            <a:ext cx="29495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@ConfigurationProperties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@Configuration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45773" y="929076"/>
            <a:ext cx="10077450" cy="5734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200" spc="3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200" spc="2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SomeConfiguration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46685">
              <a:lnSpc>
                <a:spcPct val="100000"/>
              </a:lnSpc>
            </a:pPr>
            <a:r>
              <a:rPr sz="22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641985">
              <a:lnSpc>
                <a:spcPct val="100000"/>
              </a:lnSpc>
              <a:spcBef>
                <a:spcPts val="1215"/>
              </a:spcBef>
            </a:pPr>
            <a:r>
              <a:rPr sz="22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146175" marR="5080" indent="-504825">
              <a:lnSpc>
                <a:spcPct val="100000"/>
              </a:lnSpc>
            </a:pPr>
            <a:r>
              <a:rPr sz="2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200" spc="5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FooService</a:t>
            </a:r>
            <a:r>
              <a:rPr sz="2200" spc="8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fooService</a:t>
            </a:r>
            <a:r>
              <a:rPr sz="22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2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FooProperties</a:t>
            </a:r>
            <a:r>
              <a:rPr sz="2200" spc="8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properties</a:t>
            </a:r>
            <a:r>
              <a:rPr sz="22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200" spc="8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200" spc="-130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200" spc="2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200" spc="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FooService</a:t>
            </a:r>
            <a:r>
              <a:rPr sz="2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200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properties</a:t>
            </a:r>
            <a:r>
              <a:rPr sz="22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2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getConfigValue</a:t>
            </a:r>
            <a:r>
              <a:rPr sz="2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())</a:t>
            </a:r>
            <a:r>
              <a:rPr sz="22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641985">
              <a:lnSpc>
                <a:spcPct val="100000"/>
              </a:lnSpc>
            </a:pPr>
            <a:r>
              <a:rPr sz="22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46685">
              <a:lnSpc>
                <a:spcPct val="100000"/>
              </a:lnSpc>
              <a:spcBef>
                <a:spcPts val="1425"/>
              </a:spcBef>
            </a:pPr>
            <a:r>
              <a:rPr sz="22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55245">
              <a:lnSpc>
                <a:spcPct val="100000"/>
              </a:lnSpc>
            </a:pP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Example: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@Bean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After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Refresh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20"/>
              </a:spcBef>
              <a:buSzPct val="75000"/>
              <a:buAutoNum type="arabicPeriod"/>
              <a:tabLst>
                <a:tab pos="354965" algn="l"/>
                <a:tab pos="355600" algn="l"/>
              </a:tabLst>
            </a:pPr>
            <a:r>
              <a:rPr sz="18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1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updates</a:t>
            </a:r>
            <a:r>
              <a:rPr sz="18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8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made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942340" lvl="1" indent="-34290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941705" algn="l"/>
                <a:tab pos="942340" algn="l"/>
              </a:tabLst>
            </a:pPr>
            <a:r>
              <a:rPr sz="18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Note</a:t>
            </a:r>
            <a:r>
              <a:rPr sz="18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18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FooProperties</a:t>
            </a:r>
            <a:r>
              <a:rPr sz="1800" spc="-57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8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@ConfigurationProperties</a:t>
            </a:r>
            <a:r>
              <a:rPr sz="1800" spc="-57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15"/>
              </a:spcBef>
              <a:buSzPct val="75000"/>
              <a:buAutoNum type="arabicPeriod"/>
              <a:tabLst>
                <a:tab pos="354965" algn="l"/>
                <a:tab pos="355600" algn="l"/>
              </a:tabLst>
            </a:pPr>
            <a:r>
              <a:rPr sz="18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POST</a:t>
            </a:r>
            <a:r>
              <a:rPr sz="18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/refresh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785"/>
              </a:spcBef>
              <a:buSzPct val="75000"/>
              <a:buAutoNum type="arabicPeriod"/>
              <a:tabLst>
                <a:tab pos="354965" algn="l"/>
                <a:tab pos="355600" algn="l"/>
              </a:tabLst>
            </a:pPr>
            <a:r>
              <a:rPr sz="1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Result:</a:t>
            </a:r>
            <a:r>
              <a:rPr sz="18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FooService</a:t>
            </a:r>
            <a:r>
              <a:rPr sz="1800" spc="-58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18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still</a:t>
            </a:r>
            <a:r>
              <a:rPr sz="18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contain</a:t>
            </a:r>
            <a:r>
              <a:rPr sz="18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OLD</a:t>
            </a:r>
            <a:r>
              <a:rPr sz="18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18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942340" lvl="1" indent="-342900">
              <a:lnSpc>
                <a:spcPct val="100000"/>
              </a:lnSpc>
              <a:spcBef>
                <a:spcPts val="615"/>
              </a:spcBef>
              <a:buSzPct val="75000"/>
              <a:buFont typeface="Arial MT"/>
              <a:buChar char="-"/>
              <a:tabLst>
                <a:tab pos="941705" algn="l"/>
                <a:tab pos="942340" algn="l"/>
              </a:tabLst>
            </a:pPr>
            <a:r>
              <a:rPr sz="18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18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gets</a:t>
            </a:r>
            <a:r>
              <a:rPr sz="1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18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during</a:t>
            </a:r>
            <a:r>
              <a:rPr sz="18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initialization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7213" y="184615"/>
            <a:ext cx="2159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@Configuration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645773" y="489516"/>
            <a:ext cx="9713595" cy="5823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SomeConfiguration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4140">
              <a:lnSpc>
                <a:spcPct val="100000"/>
              </a:lnSpc>
            </a:pPr>
            <a:r>
              <a:rPr sz="2000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42620">
              <a:lnSpc>
                <a:spcPts val="2380"/>
              </a:lnSpc>
              <a:spcBef>
                <a:spcPts val="170"/>
              </a:spcBef>
            </a:pPr>
            <a:r>
              <a:rPr sz="2000" spc="-10" dirty="0">
                <a:solidFill>
                  <a:srgbClr val="D7601B"/>
                </a:solidFill>
                <a:latin typeface="Arial MT"/>
                <a:cs typeface="Arial MT"/>
              </a:rPr>
              <a:t>@</a:t>
            </a:r>
            <a:r>
              <a:rPr sz="2000" spc="-10" dirty="0">
                <a:solidFill>
                  <a:srgbClr val="95A5A7"/>
                </a:solidFill>
                <a:latin typeface="Arial MT"/>
                <a:cs typeface="Arial MT"/>
              </a:rPr>
              <a:t>Value</a:t>
            </a:r>
            <a:r>
              <a:rPr sz="2000" spc="-10" dirty="0">
                <a:solidFill>
                  <a:srgbClr val="E5493D"/>
                </a:solidFill>
                <a:latin typeface="Arial MT"/>
                <a:cs typeface="Arial MT"/>
              </a:rPr>
              <a:t>(</a:t>
            </a:r>
            <a:r>
              <a:rPr sz="2000" spc="-10" dirty="0">
                <a:solidFill>
                  <a:srgbClr val="2FAFA9"/>
                </a:solidFill>
                <a:latin typeface="Arial MT"/>
                <a:cs typeface="Arial MT"/>
              </a:rPr>
              <a:t>"${some.config.value}"</a:t>
            </a:r>
            <a:r>
              <a:rPr sz="2000" spc="-10" dirty="0">
                <a:solidFill>
                  <a:srgbClr val="E5493D"/>
                </a:solidFill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642620">
              <a:lnSpc>
                <a:spcPts val="2380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3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configValue;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642620">
              <a:lnSpc>
                <a:spcPct val="100000"/>
              </a:lnSpc>
            </a:pPr>
            <a:r>
              <a:rPr sz="20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99820" marR="3270250" indent="-457835">
              <a:lnSpc>
                <a:spcPct val="100000"/>
              </a:lnSpc>
            </a:pP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6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FooService</a:t>
            </a:r>
            <a:r>
              <a:rPr sz="2000" spc="6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fooService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5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FooService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configValue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42620">
              <a:lnSpc>
                <a:spcPts val="2330"/>
              </a:lnSpc>
            </a:pP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4140">
              <a:lnSpc>
                <a:spcPts val="2330"/>
              </a:lnSpc>
            </a:pP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5245">
              <a:lnSpc>
                <a:spcPct val="100000"/>
              </a:lnSpc>
            </a:pP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Example: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@Value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After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Refresh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20"/>
              </a:spcBef>
              <a:buSzPct val="75000"/>
              <a:buAutoNum type="arabicPeriod"/>
              <a:tabLst>
                <a:tab pos="354965" algn="l"/>
                <a:tab pos="355600" algn="l"/>
              </a:tabLst>
            </a:pPr>
            <a:r>
              <a:rPr sz="18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1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updates</a:t>
            </a:r>
            <a:r>
              <a:rPr sz="18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8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made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SzPct val="75000"/>
              <a:buAutoNum type="arabicPeriod"/>
              <a:tabLst>
                <a:tab pos="354965" algn="l"/>
                <a:tab pos="355600" algn="l"/>
              </a:tabLst>
            </a:pPr>
            <a:r>
              <a:rPr sz="18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POST</a:t>
            </a:r>
            <a:r>
              <a:rPr sz="18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/refresh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790"/>
              </a:spcBef>
              <a:buSzPct val="75000"/>
              <a:buAutoNum type="arabicPeriod"/>
              <a:tabLst>
                <a:tab pos="354965" algn="l"/>
                <a:tab pos="355600" algn="l"/>
              </a:tabLst>
            </a:pPr>
            <a:r>
              <a:rPr sz="1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Result:</a:t>
            </a:r>
            <a:r>
              <a:rPr sz="18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FooService</a:t>
            </a:r>
            <a:r>
              <a:rPr sz="1800" spc="-58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18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still</a:t>
            </a:r>
            <a:r>
              <a:rPr sz="18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contain</a:t>
            </a:r>
            <a:r>
              <a:rPr sz="18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OLD</a:t>
            </a:r>
            <a:r>
              <a:rPr sz="18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18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599440">
              <a:lnSpc>
                <a:spcPct val="100000"/>
              </a:lnSpc>
              <a:spcBef>
                <a:spcPts val="610"/>
              </a:spcBef>
              <a:tabLst>
                <a:tab pos="941705" algn="l"/>
              </a:tabLst>
            </a:pPr>
            <a:r>
              <a:rPr sz="1350" dirty="0">
                <a:solidFill>
                  <a:srgbClr val="3E3E3E"/>
                </a:solidFill>
                <a:latin typeface="Arial MT"/>
                <a:cs typeface="Arial MT"/>
              </a:rPr>
              <a:t>-	</a:t>
            </a:r>
            <a:r>
              <a:rPr sz="18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18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gets</a:t>
            </a:r>
            <a:r>
              <a:rPr sz="1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18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during</a:t>
            </a:r>
            <a:r>
              <a:rPr sz="18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initialization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06192" y="2452144"/>
            <a:ext cx="3311525" cy="1181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170305" algn="just">
              <a:lnSpc>
                <a:spcPct val="100000"/>
              </a:lnSpc>
              <a:spcBef>
                <a:spcPts val="105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 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Management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tooling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rescue,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right?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5816" y="4038627"/>
            <a:ext cx="3258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g.</a:t>
            </a:r>
            <a:r>
              <a:rPr sz="20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000" spc="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</a:t>
            </a:r>
            <a:r>
              <a:rPr sz="20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000" spc="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ns</a:t>
            </a: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71260" y="1598675"/>
            <a:ext cx="3870959" cy="364693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02367" y="1212696"/>
            <a:ext cx="7748270" cy="235458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184275" marR="6350" indent="-1172210">
              <a:lnSpc>
                <a:spcPct val="85000"/>
              </a:lnSpc>
              <a:spcBef>
                <a:spcPts val="865"/>
              </a:spcBef>
              <a:tabLst>
                <a:tab pos="1184275" algn="l"/>
              </a:tabLst>
            </a:pPr>
            <a:r>
              <a:rPr sz="4300" spc="-5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43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4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43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3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3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300" spc="-45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3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300" spc="-4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6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-4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3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3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300" spc="-3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3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es</a:t>
            </a:r>
            <a:r>
              <a:rPr sz="43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300" spc="-4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-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11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@Bean  </a:t>
            </a:r>
            <a:r>
              <a:rPr sz="43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3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300" spc="7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11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@Val</a:t>
            </a:r>
            <a:r>
              <a:rPr sz="4300" spc="-1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</a:t>
            </a:r>
            <a:r>
              <a:rPr sz="43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4300" spc="-25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3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43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4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3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nl</a:t>
            </a:r>
            <a:r>
              <a:rPr sz="43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300" spc="-4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3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ts  </a:t>
            </a:r>
            <a:r>
              <a:rPr sz="43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43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300" spc="-4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3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43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3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igu</a:t>
            </a:r>
            <a:r>
              <a:rPr sz="4300" spc="-3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300" spc="-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tio</a:t>
            </a:r>
            <a:r>
              <a:rPr sz="43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300" spc="-4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during  </a:t>
            </a:r>
            <a:r>
              <a:rPr sz="43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initialization?</a:t>
            </a:r>
            <a:endParaRPr sz="4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0550" y="4688586"/>
            <a:ext cx="53746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275" algn="l"/>
              </a:tabLst>
            </a:pPr>
            <a:r>
              <a:rPr sz="4300" spc="-2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A:	</a:t>
            </a:r>
            <a:r>
              <a:rPr sz="4400" spc="-1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@RefreshScope</a:t>
            </a:r>
            <a:endParaRPr sz="4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@Configuration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45773" y="929076"/>
            <a:ext cx="10077450" cy="5382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200" spc="3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200" spc="2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SomeConfiguration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46685">
              <a:lnSpc>
                <a:spcPts val="2400"/>
              </a:lnSpc>
            </a:pPr>
            <a:r>
              <a:rPr sz="22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641985">
              <a:lnSpc>
                <a:spcPts val="2400"/>
              </a:lnSpc>
            </a:pPr>
            <a:r>
              <a:rPr sz="22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641985">
              <a:lnSpc>
                <a:spcPct val="100000"/>
              </a:lnSpc>
            </a:pPr>
            <a:r>
              <a:rPr sz="22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@RefreshScope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146175" marR="5080" indent="-504825">
              <a:lnSpc>
                <a:spcPct val="100000"/>
              </a:lnSpc>
            </a:pPr>
            <a:r>
              <a:rPr sz="2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200" spc="5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FooService</a:t>
            </a:r>
            <a:r>
              <a:rPr sz="2200" spc="8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fooService</a:t>
            </a:r>
            <a:r>
              <a:rPr sz="22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2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FooProperties</a:t>
            </a:r>
            <a:r>
              <a:rPr sz="2200" spc="8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properties</a:t>
            </a:r>
            <a:r>
              <a:rPr sz="22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200" spc="8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200" spc="-130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200" spc="2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200" spc="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FooService</a:t>
            </a:r>
            <a:r>
              <a:rPr sz="2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200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properties</a:t>
            </a:r>
            <a:r>
              <a:rPr sz="22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2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getConfigValue</a:t>
            </a:r>
            <a:r>
              <a:rPr sz="2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())</a:t>
            </a:r>
            <a:r>
              <a:rPr sz="22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641985">
              <a:lnSpc>
                <a:spcPct val="100000"/>
              </a:lnSpc>
            </a:pPr>
            <a:r>
              <a:rPr sz="22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46685">
              <a:lnSpc>
                <a:spcPct val="100000"/>
              </a:lnSpc>
              <a:spcBef>
                <a:spcPts val="480"/>
              </a:spcBef>
            </a:pPr>
            <a:r>
              <a:rPr sz="22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55245">
              <a:lnSpc>
                <a:spcPct val="100000"/>
              </a:lnSpc>
            </a:pPr>
            <a:r>
              <a:rPr sz="2400" spc="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le: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ilizin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20"/>
              </a:spcBef>
              <a:buSzPct val="75000"/>
              <a:buAutoNum type="arabicPeriod"/>
              <a:tabLst>
                <a:tab pos="354965" algn="l"/>
                <a:tab pos="355600" algn="l"/>
              </a:tabLst>
            </a:pPr>
            <a:r>
              <a:rPr sz="18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18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@RefreshScope</a:t>
            </a:r>
            <a:r>
              <a:rPr sz="1800" spc="-3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annotation</a:t>
            </a:r>
            <a:r>
              <a:rPr sz="18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SzPct val="75000"/>
              <a:buAutoNum type="arabicPeriod"/>
              <a:tabLst>
                <a:tab pos="354965" algn="l"/>
                <a:tab pos="355600" algn="l"/>
              </a:tabLst>
            </a:pPr>
            <a:r>
              <a:rPr sz="18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POST</a:t>
            </a:r>
            <a:r>
              <a:rPr sz="1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/refresh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SzPct val="75000"/>
              <a:buAutoNum type="arabicPeriod"/>
              <a:tabLst>
                <a:tab pos="354965" algn="l"/>
                <a:tab pos="355600" algn="l"/>
              </a:tabLst>
            </a:pPr>
            <a:r>
              <a:rPr sz="1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Result:</a:t>
            </a:r>
            <a:r>
              <a:rPr sz="18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FooService</a:t>
            </a:r>
            <a:r>
              <a:rPr sz="1800" spc="-58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18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now</a:t>
            </a:r>
            <a:r>
              <a:rPr sz="18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contain</a:t>
            </a:r>
            <a:r>
              <a:rPr sz="18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18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18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value!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599440">
              <a:lnSpc>
                <a:spcPct val="100000"/>
              </a:lnSpc>
              <a:spcBef>
                <a:spcPts val="600"/>
              </a:spcBef>
              <a:tabLst>
                <a:tab pos="941705" algn="l"/>
              </a:tabLst>
            </a:pPr>
            <a:r>
              <a:rPr sz="1350" dirty="0">
                <a:solidFill>
                  <a:srgbClr val="3E3E3E"/>
                </a:solidFill>
                <a:latin typeface="Arial MT"/>
                <a:cs typeface="Arial MT"/>
              </a:rPr>
              <a:t>-	</a:t>
            </a:r>
            <a:r>
              <a:rPr sz="1800" spc="-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@RefreshScope</a:t>
            </a:r>
            <a:r>
              <a:rPr sz="1800" spc="-4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tells</a:t>
            </a:r>
            <a:r>
              <a:rPr sz="18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18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please</a:t>
            </a:r>
            <a:r>
              <a:rPr sz="18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reinitialize</a:t>
            </a:r>
            <a:r>
              <a:rPr sz="18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18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3115670"/>
            <a:ext cx="525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Updating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on-the-fly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7513" y="2718906"/>
            <a:ext cx="8886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Encrypting</a:t>
            </a:r>
            <a:r>
              <a:rPr sz="3600" spc="-21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1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3600" spc="-19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Decrypting</a:t>
            </a:r>
            <a:r>
              <a:rPr sz="3600" spc="-22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30752" y="1831848"/>
            <a:ext cx="1981199" cy="26578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64014" y="4660567"/>
            <a:ext cx="177800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Encrypted </a:t>
            </a: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rest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and/or </a:t>
            </a:r>
            <a:r>
              <a:rPr sz="2000" spc="-6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in-flight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29127" y="519066"/>
            <a:ext cx="7044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36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Features</a:t>
            </a:r>
            <a:r>
              <a:rPr sz="3600" spc="-22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Supported?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6670" y="4659043"/>
            <a:ext cx="1737995" cy="1247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 </a:t>
            </a: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/encrypt </a:t>
            </a:r>
            <a:r>
              <a:rPr sz="2000" spc="-119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endpoint 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encrypt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fig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io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9354" y="4659297"/>
            <a:ext cx="1737995" cy="1247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000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/decrypt </a:t>
            </a:r>
            <a:r>
              <a:rPr sz="20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endpoint 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decrypt 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fig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io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4869" y="4661079"/>
            <a:ext cx="215392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Encrypting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decrypting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symmetric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ri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943" y="1932432"/>
            <a:ext cx="2503931" cy="24566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4828" y="1831848"/>
            <a:ext cx="1744979" cy="265785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82455" y="1909571"/>
            <a:ext cx="2502407" cy="2502407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0355" y="468952"/>
            <a:ext cx="10739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36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Does</a:t>
            </a:r>
            <a:r>
              <a:rPr sz="36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Encrypted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36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Look</a:t>
            </a:r>
            <a:r>
              <a:rPr sz="36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Like?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886" y="1550887"/>
            <a:ext cx="3379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231" y="1924811"/>
            <a:ext cx="11634470" cy="126238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213360" rIns="0" bIns="0" rtlCol="0">
            <a:spAutoFit/>
          </a:bodyPr>
          <a:lstStyle/>
          <a:p>
            <a:pPr marL="227965" marR="1087120">
              <a:lnSpc>
                <a:spcPct val="100000"/>
              </a:lnSpc>
              <a:spcBef>
                <a:spcPts val="1680"/>
              </a:spcBef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my.datasource.username=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foobar </a:t>
            </a:r>
            <a:r>
              <a:rPr sz="260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my.datasource.password=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{cipher}ASFIOWRODSKSDFIR32KJL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459" y="3539309"/>
            <a:ext cx="231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891" y="3938015"/>
            <a:ext cx="11687810" cy="209296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213995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685"/>
              </a:spcBef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my: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624205" marR="7880350" indent="-198120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datasource: </a:t>
            </a:r>
            <a:r>
              <a:rPr sz="26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username:</a:t>
            </a:r>
            <a:r>
              <a:rPr sz="2600" spc="-2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foobar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624205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password:</a:t>
            </a:r>
            <a:r>
              <a:rPr sz="2600" spc="4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‘{cipher}ASFIOWRODSKSDFIR32KJL’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44040" y="1828800"/>
            <a:ext cx="2813303" cy="24307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35846" y="4544980"/>
            <a:ext cx="46348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Upon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server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i="1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7622" y="4544980"/>
            <a:ext cx="41776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Locally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4020" y="5230879"/>
            <a:ext cx="588518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Configure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Server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spring.cloud.config.server.encrypt.enabled=</a:t>
            </a:r>
            <a:r>
              <a:rPr sz="1600" b="1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5323" y="1828800"/>
            <a:ext cx="2793491" cy="243077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0867" y="519066"/>
            <a:ext cx="9683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oi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nt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gu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d?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82575" y="1857783"/>
            <a:ext cx="6008370" cy="2299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Before</a:t>
            </a:r>
            <a:r>
              <a:rPr sz="2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Begin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</a:pP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2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must </a:t>
            </a:r>
            <a:r>
              <a:rPr sz="2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have 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 </a:t>
            </a: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Cryptography </a:t>
            </a:r>
            <a:r>
              <a:rPr sz="2400" spc="-8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Extension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(JCE)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Unlimited</a:t>
            </a:r>
            <a:r>
              <a:rPr sz="2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Strength</a:t>
            </a:r>
            <a:r>
              <a:rPr sz="24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400" spc="-8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installed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26490" marR="304165" indent="-875030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395" y="1598676"/>
            <a:ext cx="3488435" cy="364693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6063" y="1828800"/>
            <a:ext cx="2430779" cy="24307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74473" y="5039173"/>
            <a:ext cx="1951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ic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8740" y="5039173"/>
            <a:ext cx="2115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ri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31007" y="519066"/>
            <a:ext cx="7441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hoose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6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0002" y="1764283"/>
            <a:ext cx="1550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7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Key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10372" y="1764283"/>
            <a:ext cx="1702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7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Key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9711" y="2316479"/>
            <a:ext cx="1947671" cy="194767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99803" y="2311907"/>
            <a:ext cx="1947671" cy="1947671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0587" y="468952"/>
            <a:ext cx="11600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Step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Two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(Symmetric):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Configure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2231" y="1924811"/>
            <a:ext cx="11634470" cy="861060"/>
          </a:xfrm>
          <a:custGeom>
            <a:avLst/>
            <a:gdLst/>
            <a:ahLst/>
            <a:cxnLst/>
            <a:rect l="l" t="t" r="r" b="b"/>
            <a:pathLst>
              <a:path w="11634470" h="861060">
                <a:moveTo>
                  <a:pt x="0" y="0"/>
                </a:moveTo>
                <a:lnTo>
                  <a:pt x="11634216" y="0"/>
                </a:lnTo>
                <a:lnTo>
                  <a:pt x="11634216" y="861060"/>
                </a:lnTo>
                <a:lnTo>
                  <a:pt x="0" y="86106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2231" y="3407664"/>
            <a:ext cx="11634470" cy="1262380"/>
          </a:xfrm>
          <a:custGeom>
            <a:avLst/>
            <a:gdLst/>
            <a:ahLst/>
            <a:cxnLst/>
            <a:rect l="l" t="t" r="r" b="b"/>
            <a:pathLst>
              <a:path w="11634470" h="1262379">
                <a:moveTo>
                  <a:pt x="0" y="0"/>
                </a:moveTo>
                <a:lnTo>
                  <a:pt x="11634216" y="0"/>
                </a:lnTo>
                <a:lnTo>
                  <a:pt x="11634216" y="1261872"/>
                </a:lnTo>
                <a:lnTo>
                  <a:pt x="0" y="126187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0886" y="1550887"/>
            <a:ext cx="7099934" cy="2876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49860">
              <a:lnSpc>
                <a:spcPct val="100000"/>
              </a:lnSpc>
              <a:spcBef>
                <a:spcPts val="2120"/>
              </a:spcBef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encrypt.key=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&lt;your_super_secret_key&gt;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49860">
              <a:lnSpc>
                <a:spcPct val="100000"/>
              </a:lnSpc>
              <a:spcBef>
                <a:spcPts val="2320"/>
              </a:spcBef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encrypt: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47345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key:</a:t>
            </a:r>
            <a:r>
              <a:rPr sz="26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&lt;your_super_secret_key&gt;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3171" y="3148549"/>
            <a:ext cx="63881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It’ll</a:t>
            </a:r>
            <a:r>
              <a:rPr sz="24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</a:t>
            </a:r>
            <a:r>
              <a:rPr sz="24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2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but</a:t>
            </a:r>
            <a:r>
              <a:rPr sz="32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it’s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ideal</a:t>
            </a:r>
            <a:r>
              <a:rPr sz="2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2840" y="1598675"/>
            <a:ext cx="3659123" cy="364693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2791" y="468952"/>
            <a:ext cx="11895455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5022215" marR="5080" indent="-5010150">
              <a:lnSpc>
                <a:spcPts val="3670"/>
              </a:lnSpc>
              <a:spcBef>
                <a:spcPts val="76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Step</a:t>
            </a:r>
            <a:r>
              <a:rPr sz="36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Two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(Asymmetric):</a:t>
            </a:r>
            <a:r>
              <a:rPr sz="36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Configure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Server </a:t>
            </a:r>
            <a:r>
              <a:rPr sz="3600" spc="-1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Option</a:t>
            </a:r>
            <a:r>
              <a:rPr sz="36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2231" y="1924811"/>
            <a:ext cx="11634470" cy="861060"/>
          </a:xfrm>
          <a:custGeom>
            <a:avLst/>
            <a:gdLst/>
            <a:ahLst/>
            <a:cxnLst/>
            <a:rect l="l" t="t" r="r" b="b"/>
            <a:pathLst>
              <a:path w="11634470" h="861060">
                <a:moveTo>
                  <a:pt x="0" y="0"/>
                </a:moveTo>
                <a:lnTo>
                  <a:pt x="11634216" y="0"/>
                </a:lnTo>
                <a:lnTo>
                  <a:pt x="11634216" y="861060"/>
                </a:lnTo>
                <a:lnTo>
                  <a:pt x="0" y="86106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2231" y="3407664"/>
            <a:ext cx="11634470" cy="1262380"/>
          </a:xfrm>
          <a:custGeom>
            <a:avLst/>
            <a:gdLst/>
            <a:ahLst/>
            <a:cxnLst/>
            <a:rect l="l" t="t" r="r" b="b"/>
            <a:pathLst>
              <a:path w="11634470" h="1262379">
                <a:moveTo>
                  <a:pt x="0" y="0"/>
                </a:moveTo>
                <a:lnTo>
                  <a:pt x="11634216" y="0"/>
                </a:lnTo>
                <a:lnTo>
                  <a:pt x="11634216" y="1261872"/>
                </a:lnTo>
                <a:lnTo>
                  <a:pt x="0" y="126187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0886" y="1550887"/>
            <a:ext cx="7497445" cy="2876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49860">
              <a:lnSpc>
                <a:spcPct val="100000"/>
              </a:lnSpc>
              <a:spcBef>
                <a:spcPts val="2120"/>
              </a:spcBef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encrypt.key=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&lt;pem_encoded_key_as_text&gt;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49860">
              <a:lnSpc>
                <a:spcPct val="100000"/>
              </a:lnSpc>
              <a:spcBef>
                <a:spcPts val="2320"/>
              </a:spcBef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encrypt: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47345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key: 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&lt;pem_encoded_key_as_text&gt;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27659" y="4066032"/>
            <a:ext cx="11643360" cy="2567940"/>
            <a:chOff x="327659" y="4066032"/>
            <a:chExt cx="11643360" cy="25679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95531" y="6184392"/>
              <a:ext cx="451103" cy="4495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2231" y="4070604"/>
              <a:ext cx="11634470" cy="2461260"/>
            </a:xfrm>
            <a:custGeom>
              <a:avLst/>
              <a:gdLst/>
              <a:ahLst/>
              <a:cxnLst/>
              <a:rect l="l" t="t" r="r" b="b"/>
              <a:pathLst>
                <a:path w="11634470" h="2461259">
                  <a:moveTo>
                    <a:pt x="0" y="0"/>
                  </a:moveTo>
                  <a:lnTo>
                    <a:pt x="11634216" y="0"/>
                  </a:lnTo>
                  <a:lnTo>
                    <a:pt x="11634216" y="2461260"/>
                  </a:lnTo>
                  <a:lnTo>
                    <a:pt x="0" y="246126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05A28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2791" y="468952"/>
            <a:ext cx="11895455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963795" marR="5080" indent="-4951730">
              <a:lnSpc>
                <a:spcPts val="3670"/>
              </a:lnSpc>
              <a:spcBef>
                <a:spcPts val="76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Step</a:t>
            </a:r>
            <a:r>
              <a:rPr sz="36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Two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(Asymmetric):</a:t>
            </a:r>
            <a:r>
              <a:rPr sz="36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Configure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Server </a:t>
            </a:r>
            <a:r>
              <a:rPr sz="3600" spc="-1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Option</a:t>
            </a:r>
            <a:r>
              <a:rPr sz="36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886" y="1550887"/>
            <a:ext cx="3379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231" y="1924811"/>
            <a:ext cx="11634470" cy="166116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213360" rIns="0" bIns="0" rtlCol="0">
            <a:spAutoFit/>
          </a:bodyPr>
          <a:lstStyle/>
          <a:p>
            <a:pPr marL="227965" marR="2476500">
              <a:lnSpc>
                <a:spcPct val="100000"/>
              </a:lnSpc>
              <a:spcBef>
                <a:spcPts val="1680"/>
              </a:spcBef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encrypt.keyStore.location=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&lt;path_to_keystore&gt; </a:t>
            </a:r>
            <a:r>
              <a:rPr sz="260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encrypt.keyStore.password=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&lt;keystore_password&gt; </a:t>
            </a:r>
            <a:r>
              <a:rPr sz="2600" spc="-155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encrypt.keyStore.alias=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&lt;key_name_in_keystore&gt;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886" y="3671140"/>
            <a:ext cx="6903084" cy="260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47345" marR="4763770" indent="-198120">
              <a:lnSpc>
                <a:spcPct val="100000"/>
              </a:lnSpc>
              <a:spcBef>
                <a:spcPts val="2325"/>
              </a:spcBef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encrypt: </a:t>
            </a:r>
            <a:r>
              <a:rPr sz="26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keyStore</a:t>
            </a:r>
            <a:r>
              <a:rPr sz="26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545465" marR="5080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location:</a:t>
            </a:r>
            <a:r>
              <a:rPr sz="2600" spc="2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&lt;path_to_keystore&gt; </a:t>
            </a:r>
            <a:r>
              <a:rPr sz="260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password:</a:t>
            </a:r>
            <a:r>
              <a:rPr sz="2600" spc="2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&lt;key_name_in_keystore&gt; </a:t>
            </a:r>
            <a:r>
              <a:rPr sz="2600" spc="-154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alias:</a:t>
            </a:r>
            <a:r>
              <a:rPr sz="2600" spc="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&lt;key_name_in_keystore&gt;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3120" y="2252562"/>
            <a:ext cx="6381750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 indent="673100">
              <a:lnSpc>
                <a:spcPts val="3670"/>
              </a:lnSpc>
              <a:spcBef>
                <a:spcPts val="760"/>
              </a:spcBef>
            </a:pPr>
            <a:r>
              <a:rPr sz="3600" spc="1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2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REST</a:t>
            </a:r>
            <a:r>
              <a:rPr sz="3600" spc="-22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Endpoints</a:t>
            </a:r>
            <a:r>
              <a:rPr sz="3600" spc="-23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600" spc="-125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Encrypt</a:t>
            </a:r>
            <a:r>
              <a:rPr sz="3600" spc="-21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2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Decrypt</a:t>
            </a:r>
            <a:r>
              <a:rPr sz="3600" spc="-22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163" y="519066"/>
            <a:ext cx="8755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Utility</a:t>
            </a:r>
            <a:r>
              <a:rPr sz="3600" spc="-2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REST</a:t>
            </a:r>
            <a:r>
              <a:rPr sz="3600" spc="-2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Endpoints:</a:t>
            </a:r>
            <a:r>
              <a:rPr sz="3600" spc="-204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Encrypt</a:t>
            </a:r>
            <a:r>
              <a:rPr sz="3600" spc="-204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586" y="2489454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09895" y="0"/>
                </a:lnTo>
              </a:path>
            </a:pathLst>
          </a:custGeom>
          <a:ln w="35052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31504" y="1822937"/>
            <a:ext cx="2624455" cy="1214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7870">
              <a:lnSpc>
                <a:spcPct val="100000"/>
              </a:lnSpc>
              <a:spcBef>
                <a:spcPts val="105"/>
              </a:spcBef>
            </a:pPr>
            <a:r>
              <a:rPr sz="3200" spc="40" dirty="0">
                <a:solidFill>
                  <a:srgbClr val="292929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45" dirty="0">
                <a:solidFill>
                  <a:srgbClr val="292929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155" dirty="0">
                <a:solidFill>
                  <a:srgbClr val="292929"/>
                </a:solidFill>
                <a:latin typeface="Verdana" panose="020B0604030504040204"/>
                <a:cs typeface="Verdana" panose="020B0604030504040204"/>
              </a:rPr>
              <a:t>dp</a:t>
            </a:r>
            <a:r>
              <a:rPr sz="3200" spc="140" dirty="0">
                <a:solidFill>
                  <a:srgbClr val="292929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30" dirty="0">
                <a:solidFill>
                  <a:srgbClr val="292929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-35" dirty="0">
                <a:solidFill>
                  <a:srgbClr val="292929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50" dirty="0">
                <a:solidFill>
                  <a:srgbClr val="292929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</a:pPr>
            <a:r>
              <a:rPr sz="3600" spc="322" baseline="-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292" baseline="-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7" baseline="-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22" baseline="-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330" baseline="-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/encrypt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676" y="1467612"/>
            <a:ext cx="1022603" cy="94487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97586" y="4612385"/>
            <a:ext cx="10603865" cy="0"/>
          </a:xfrm>
          <a:custGeom>
            <a:avLst/>
            <a:gdLst/>
            <a:ahLst/>
            <a:cxnLst/>
            <a:rect l="l" t="t" r="r" b="b"/>
            <a:pathLst>
              <a:path w="10603865">
                <a:moveTo>
                  <a:pt x="0" y="0"/>
                </a:moveTo>
                <a:lnTo>
                  <a:pt x="10603255" y="0"/>
                </a:lnTo>
              </a:path>
            </a:pathLst>
          </a:custGeom>
          <a:ln w="35052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57196" y="3944649"/>
            <a:ext cx="4645660" cy="161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>
                <a:solidFill>
                  <a:srgbClr val="292929"/>
                </a:solidFill>
                <a:latin typeface="Verdana" panose="020B0604030504040204"/>
                <a:cs typeface="Verdana" panose="020B0604030504040204"/>
              </a:rPr>
              <a:t>Example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42595" indent="-343535">
              <a:lnSpc>
                <a:spcPct val="100000"/>
              </a:lnSpc>
              <a:spcBef>
                <a:spcPts val="2890"/>
              </a:spcBef>
              <a:buSzPct val="75000"/>
              <a:buFont typeface="Arial MT"/>
              <a:buChar char="•"/>
              <a:tabLst>
                <a:tab pos="442595" algn="l"/>
                <a:tab pos="443230" algn="l"/>
              </a:tabLst>
            </a:pPr>
            <a:r>
              <a:rPr sz="2400" spc="-40" dirty="0">
                <a:latin typeface="Verdana" panose="020B0604030504040204"/>
                <a:cs typeface="Verdana" panose="020B0604030504040204"/>
              </a:rPr>
              <a:t>Request:</a:t>
            </a:r>
            <a:r>
              <a:rPr sz="24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/encrypt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442595">
              <a:lnSpc>
                <a:spcPct val="100000"/>
              </a:lnSpc>
            </a:pPr>
            <a:r>
              <a:rPr sz="2400" spc="-90" dirty="0">
                <a:latin typeface="Verdana" panose="020B0604030504040204"/>
                <a:cs typeface="Verdana" panose="020B0604030504040204"/>
              </a:rPr>
              <a:t>Data: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&lt;value_to_encrypt&gt;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823" y="3966971"/>
            <a:ext cx="911351" cy="56997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6930390" y="1779270"/>
            <a:ext cx="4189729" cy="2077720"/>
          </a:xfrm>
          <a:custGeom>
            <a:avLst/>
            <a:gdLst/>
            <a:ahLst/>
            <a:cxnLst/>
            <a:rect l="l" t="t" r="r" b="b"/>
            <a:pathLst>
              <a:path w="4189729" h="2077720">
                <a:moveTo>
                  <a:pt x="0" y="0"/>
                </a:moveTo>
                <a:lnTo>
                  <a:pt x="4189476" y="0"/>
                </a:lnTo>
                <a:lnTo>
                  <a:pt x="4189476" y="2077212"/>
                </a:lnTo>
                <a:lnTo>
                  <a:pt x="0" y="2077212"/>
                </a:lnTo>
                <a:lnTo>
                  <a:pt x="0" y="0"/>
                </a:lnTo>
                <a:close/>
              </a:path>
            </a:pathLst>
          </a:custGeom>
          <a:ln w="50292">
            <a:solidFill>
              <a:srgbClr val="F05A28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27164" y="2139695"/>
            <a:ext cx="1315211" cy="125120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458289" y="2475573"/>
            <a:ext cx="24466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Verdana" panose="020B0604030504040204"/>
                <a:cs typeface="Verdana" panose="020B0604030504040204"/>
              </a:rPr>
              <a:t>Ensure 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this </a:t>
            </a:r>
            <a:r>
              <a:rPr sz="20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latin typeface="Verdana" panose="020B0604030504040204"/>
                <a:cs typeface="Verdana" panose="020B0604030504040204"/>
              </a:rPr>
              <a:t>endpoint</a:t>
            </a:r>
            <a:r>
              <a:rPr sz="20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is</a:t>
            </a:r>
            <a:r>
              <a:rPr sz="2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secure!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5907" y="519066"/>
            <a:ext cx="8791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Utility</a:t>
            </a:r>
            <a:r>
              <a:rPr sz="3600" spc="-2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REST</a:t>
            </a:r>
            <a:r>
              <a:rPr sz="3600" spc="-2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Endpoints:</a:t>
            </a:r>
            <a:r>
              <a:rPr sz="3600" spc="-2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Decrypt</a:t>
            </a:r>
            <a:r>
              <a:rPr sz="3600" spc="-2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504" y="2646396"/>
            <a:ext cx="2440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22" baseline="-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292" baseline="-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7" baseline="-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22" baseline="-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330" baseline="-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/decrypt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7586" y="2489454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09895" y="0"/>
                </a:lnTo>
              </a:path>
            </a:pathLst>
          </a:custGeom>
          <a:ln w="35052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57196" y="1822937"/>
            <a:ext cx="18986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40" dirty="0">
                <a:solidFill>
                  <a:srgbClr val="292929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45" dirty="0">
                <a:solidFill>
                  <a:srgbClr val="292929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155" dirty="0">
                <a:solidFill>
                  <a:srgbClr val="292929"/>
                </a:solidFill>
                <a:latin typeface="Verdana" panose="020B0604030504040204"/>
                <a:cs typeface="Verdana" panose="020B0604030504040204"/>
              </a:rPr>
              <a:t>dp</a:t>
            </a:r>
            <a:r>
              <a:rPr sz="3200" spc="140" dirty="0">
                <a:solidFill>
                  <a:srgbClr val="292929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30" dirty="0">
                <a:solidFill>
                  <a:srgbClr val="292929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-35" dirty="0">
                <a:solidFill>
                  <a:srgbClr val="292929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50" dirty="0">
                <a:solidFill>
                  <a:srgbClr val="292929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676" y="1467612"/>
            <a:ext cx="1022603" cy="94487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97586" y="4612385"/>
            <a:ext cx="10603865" cy="0"/>
          </a:xfrm>
          <a:custGeom>
            <a:avLst/>
            <a:gdLst/>
            <a:ahLst/>
            <a:cxnLst/>
            <a:rect l="l" t="t" r="r" b="b"/>
            <a:pathLst>
              <a:path w="10603865">
                <a:moveTo>
                  <a:pt x="0" y="0"/>
                </a:moveTo>
                <a:lnTo>
                  <a:pt x="10603255" y="0"/>
                </a:lnTo>
              </a:path>
            </a:pathLst>
          </a:custGeom>
          <a:ln w="35052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557196" y="3944649"/>
            <a:ext cx="4645660" cy="161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>
                <a:solidFill>
                  <a:srgbClr val="292929"/>
                </a:solidFill>
                <a:latin typeface="Verdana" panose="020B0604030504040204"/>
                <a:cs typeface="Verdana" panose="020B0604030504040204"/>
              </a:rPr>
              <a:t>Example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42595" indent="-343535">
              <a:lnSpc>
                <a:spcPct val="100000"/>
              </a:lnSpc>
              <a:spcBef>
                <a:spcPts val="2890"/>
              </a:spcBef>
              <a:buSzPct val="75000"/>
              <a:buFont typeface="Arial MT"/>
              <a:buChar char="•"/>
              <a:tabLst>
                <a:tab pos="442595" algn="l"/>
                <a:tab pos="443230" algn="l"/>
              </a:tabLst>
            </a:pPr>
            <a:r>
              <a:rPr sz="2400" spc="-40" dirty="0">
                <a:latin typeface="Verdana" panose="020B0604030504040204"/>
                <a:cs typeface="Verdana" panose="020B0604030504040204"/>
              </a:rPr>
              <a:t>Request:</a:t>
            </a:r>
            <a:r>
              <a:rPr sz="24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/decrypt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442595">
              <a:lnSpc>
                <a:spcPct val="100000"/>
              </a:lnSpc>
            </a:pPr>
            <a:r>
              <a:rPr sz="2400" spc="-90" dirty="0">
                <a:latin typeface="Verdana" panose="020B0604030504040204"/>
                <a:cs typeface="Verdana" panose="020B0604030504040204"/>
              </a:rPr>
              <a:t>Data: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&lt;value_to_decrypt&gt;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823" y="3966971"/>
            <a:ext cx="911351" cy="56997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27164" y="2139695"/>
            <a:ext cx="1315211" cy="125120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930390" y="1779270"/>
            <a:ext cx="4189729" cy="2077720"/>
          </a:xfrm>
          <a:prstGeom prst="rect">
            <a:avLst/>
          </a:prstGeom>
          <a:ln w="50292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1540510" marR="21971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Verdana" panose="020B0604030504040204"/>
                <a:cs typeface="Verdana" panose="020B0604030504040204"/>
              </a:rPr>
              <a:t>Ensure 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this </a:t>
            </a:r>
            <a:r>
              <a:rPr sz="20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latin typeface="Verdana" panose="020B0604030504040204"/>
                <a:cs typeface="Verdana" panose="020B0604030504040204"/>
              </a:rPr>
              <a:t>endpoint</a:t>
            </a:r>
            <a:r>
              <a:rPr sz="20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is</a:t>
            </a:r>
            <a:r>
              <a:rPr sz="2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secure!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2932790"/>
            <a:ext cx="63055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Encrypting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decryption</a:t>
            </a:r>
            <a:r>
              <a:rPr sz="24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configuration </a:t>
            </a:r>
            <a:r>
              <a:rPr sz="2400" spc="-8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675490"/>
            <a:ext cx="58864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explosion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0" y="2635610"/>
            <a:ext cx="656272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26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Server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Updating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runtime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without </a:t>
            </a:r>
            <a:r>
              <a:rPr sz="2400" spc="-8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restarting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Encrypting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decrypting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1460" y="4546667"/>
            <a:ext cx="26244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Deployment-oriented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7675" y="519066"/>
            <a:ext cx="10467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su</a:t>
            </a:r>
            <a:r>
              <a:rPr sz="3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pi</a:t>
            </a:r>
            <a:r>
              <a:rPr sz="36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1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onf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gu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6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Ma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eme</a:t>
            </a: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6720" y="4546667"/>
            <a:ext cx="261493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" marR="5080" indent="-46355">
              <a:lnSpc>
                <a:spcPct val="100000"/>
              </a:lnSpc>
              <a:spcBef>
                <a:spcPts val="95"/>
              </a:spcBef>
            </a:pPr>
            <a:r>
              <a:rPr sz="19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Push-based</a:t>
            </a:r>
            <a:r>
              <a:rPr sz="19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9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usually </a:t>
            </a:r>
            <a:r>
              <a:rPr sz="1900" spc="-6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9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dynamic</a:t>
            </a:r>
            <a:r>
              <a:rPr sz="19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enough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722" y="4546667"/>
            <a:ext cx="291528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6845" marR="5080" indent="-144780">
              <a:lnSpc>
                <a:spcPct val="100000"/>
              </a:lnSpc>
              <a:spcBef>
                <a:spcPts val="95"/>
              </a:spcBef>
            </a:pPr>
            <a:r>
              <a:rPr sz="19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Pull-based</a:t>
            </a:r>
            <a:r>
              <a:rPr sz="19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adds</a:t>
            </a:r>
            <a:r>
              <a:rPr sz="19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latency </a:t>
            </a:r>
            <a:r>
              <a:rPr sz="1900" spc="-6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9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temporal</a:t>
            </a:r>
            <a:r>
              <a:rPr sz="19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polling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04103" y="2293632"/>
            <a:ext cx="1383791" cy="151179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9719" y="2293632"/>
            <a:ext cx="1281683" cy="151179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8947" y="2293620"/>
            <a:ext cx="1620011" cy="176326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41682" y="1494255"/>
            <a:ext cx="7842884" cy="17945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065" marR="5080" indent="-15875" algn="ctr">
              <a:lnSpc>
                <a:spcPct val="85000"/>
              </a:lnSpc>
              <a:spcBef>
                <a:spcPts val="870"/>
              </a:spcBef>
            </a:pPr>
            <a:r>
              <a:rPr sz="4300" spc="-5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43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4300" spc="-4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7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300" spc="-4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3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3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3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3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igu</a:t>
            </a:r>
            <a:r>
              <a:rPr sz="4300" spc="-3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300" spc="-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tion  </a:t>
            </a:r>
            <a:r>
              <a:rPr sz="43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management </a:t>
            </a:r>
            <a:r>
              <a:rPr sz="43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tooling </a:t>
            </a:r>
            <a:r>
              <a:rPr sz="43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doesn’t </a:t>
            </a:r>
            <a:r>
              <a:rPr sz="43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3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4300" spc="-2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3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4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43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300" spc="-43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300" spc="-3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3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obl</a:t>
            </a:r>
            <a:r>
              <a:rPr sz="43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6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3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4300" spc="-4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wh</a:t>
            </a:r>
            <a:r>
              <a:rPr sz="43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43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doe</a:t>
            </a:r>
            <a:r>
              <a:rPr sz="4300" spc="-3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3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4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2030" y="3291278"/>
            <a:ext cx="5901690" cy="16256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728470" marR="5080" indent="-1716405">
              <a:lnSpc>
                <a:spcPct val="75000"/>
              </a:lnSpc>
              <a:spcBef>
                <a:spcPts val="1900"/>
              </a:spcBef>
            </a:pPr>
            <a:r>
              <a:rPr sz="4300" spc="-3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4300" spc="-4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6000" spc="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0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60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0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6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6000" spc="-2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0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6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82575" y="1857783"/>
            <a:ext cx="6057900" cy="30429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Dedicated,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dynamic,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centralized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key/value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store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(may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distributed)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Authoritative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source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Auditing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Versioning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Cryptography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524" y="1598676"/>
            <a:ext cx="3726179" cy="364693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10309</Words>
  <Application>WPS Presentation</Application>
  <PresentationFormat>Custom</PresentationFormat>
  <Paragraphs>729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8" baseType="lpstr">
      <vt:lpstr>Arial</vt:lpstr>
      <vt:lpstr>SimSun</vt:lpstr>
      <vt:lpstr>Wingdings</vt:lpstr>
      <vt:lpstr>Courier New</vt:lpstr>
      <vt:lpstr>Verdana</vt:lpstr>
      <vt:lpstr>Arial MT</vt:lpstr>
      <vt:lpstr>Calibri</vt:lpstr>
      <vt:lpstr>Microsoft YaHei</vt:lpstr>
      <vt:lpstr>Arial Unicode MS</vt:lpstr>
      <vt:lpstr>Times New Roman</vt:lpstr>
      <vt:lpstr>Trebuchet MS</vt:lpstr>
      <vt:lpstr>Office Theme</vt:lpstr>
      <vt:lpstr>Configuring Services Using  Distributed Configuration</vt:lpstr>
      <vt:lpstr>Configuration with Spring Cloud Config</vt:lpstr>
      <vt:lpstr>What’s so different about managing  configuration in a cloud-native  application?</vt:lpstr>
      <vt:lpstr>Configuration: Non-distributed vs Distributed</vt:lpstr>
      <vt:lpstr>PowerPoint 演示文稿</vt:lpstr>
      <vt:lpstr>It’ll work … but it’s not ideal in the cloud</vt:lpstr>
      <vt:lpstr>Issues with Typical Configuration Management</vt:lpstr>
      <vt:lpstr>PowerPoint 演示文稿</vt:lpstr>
      <vt:lpstr>PowerPoint 演示文稿</vt:lpstr>
      <vt:lpstr>with Spring Cloud</vt:lpstr>
      <vt:lpstr>manage config with:  Spring Cloud Consul  Spring Cloud Zookeeper  Spring Cloud Config</vt:lpstr>
      <vt:lpstr>Spring Cloud Config</vt:lpstr>
      <vt:lpstr>Integration with Spring Applications</vt:lpstr>
      <vt:lpstr>Spring Cloud Config Server</vt:lpstr>
      <vt:lpstr>Config Server</vt:lpstr>
      <vt:lpstr>Using Spring Cloud Config Server</vt:lpstr>
      <vt:lpstr>Using Spring Cloud Config Server</vt:lpstr>
      <vt:lpstr>Using Spring Cloud Config Server</vt:lpstr>
      <vt:lpstr>Using Spring Cloud Config Server</vt:lpstr>
      <vt:lpstr>Using Spring Cloud Config Server</vt:lpstr>
      <vt:lpstr>Don’t forget to secure  your Config Server!</vt:lpstr>
      <vt:lpstr>Spring Cloud Config Server: REST Endpoints</vt:lpstr>
      <vt:lpstr>REST Endpoint Parameters</vt:lpstr>
      <vt:lpstr>REST Endpoints</vt:lpstr>
      <vt:lpstr>REST Endpoints</vt:lpstr>
      <vt:lpstr>REST Endpoints</vt:lpstr>
      <vt:lpstr>PowerPoint 演示文稿</vt:lpstr>
      <vt:lpstr>Spring Cloud Config Client</vt:lpstr>
      <vt:lpstr>Config Client</vt:lpstr>
      <vt:lpstr>Fetching Configuration: Application Startup</vt:lpstr>
      <vt:lpstr>bootstrap.properties or bootstrap.yml</vt:lpstr>
      <vt:lpstr>Using Spring Cloud Config Client</vt:lpstr>
      <vt:lpstr>Using Spring Cloud Config Client</vt:lpstr>
      <vt:lpstr>Using Spring Cloud Config Client: Config First</vt:lpstr>
      <vt:lpstr>Using Spring Cloud Config Client: Discovery First</vt:lpstr>
      <vt:lpstr>PowerPoint 演示文稿</vt:lpstr>
      <vt:lpstr>Updating Configuration at Runtime</vt:lpstr>
      <vt:lpstr>Refresh</vt:lpstr>
      <vt:lpstr>git commit -m “made some configuration changes”  git push origin head</vt:lpstr>
      <vt:lpstr>Step Two: Notify Application(s) to  Refresh Configuration</vt:lpstr>
      <vt:lpstr>Fetching Configuration: Explicit Refresh</vt:lpstr>
      <vt:lpstr>Step Two: Notify Application(s) to  Refresh Configuration</vt:lpstr>
      <vt:lpstr>Fetching Configuration: Dynamic Push Refresh</vt:lpstr>
      <vt:lpstr>Step Two: Notify Application(s) to  Refresh Configuration</vt:lpstr>
      <vt:lpstr>Fetching Configuration: Smart Refresh</vt:lpstr>
      <vt:lpstr>Step Three: Celebrate!</vt:lpstr>
      <vt:lpstr>Refreshing Configuration:  What’s Covered and What’s Not?</vt:lpstr>
      <vt:lpstr>@Configuration</vt:lpstr>
      <vt:lpstr>@Configuration</vt:lpstr>
      <vt:lpstr>PowerPoint 演示文稿</vt:lpstr>
      <vt:lpstr>@Configuration</vt:lpstr>
      <vt:lpstr>PowerPoint 演示文稿</vt:lpstr>
      <vt:lpstr>Encrypting &amp; Decrypting Configuration</vt:lpstr>
      <vt:lpstr>What Features Are Supported?</vt:lpstr>
      <vt:lpstr>What Does Encrypted Configuration Look Like?</vt:lpstr>
      <vt:lpstr>At What Point Is Configuration Decrypted?</vt:lpstr>
      <vt:lpstr>PowerPoint 演示文稿</vt:lpstr>
      <vt:lpstr>Step One: Choose Your Key Type</vt:lpstr>
      <vt:lpstr>Step Two (Symmetric): Configure the Config Server</vt:lpstr>
      <vt:lpstr>Step Two (Asymmetric): Configure the Config Server  Option 1</vt:lpstr>
      <vt:lpstr>Step Two (Asymmetric): Configure the Config Server  Option 2</vt:lpstr>
      <vt:lpstr>Using REST Endpoints to  Encrypt and Decrypt Values</vt:lpstr>
      <vt:lpstr>Utility REST Endpoints: Encrypt Values</vt:lpstr>
      <vt:lpstr>Utility REST Endpoints: Decrypt Values</vt:lpstr>
      <vt:lpstr>PowerPoint 演示文稿</vt:lpstr>
      <vt:lpstr>The explosion of configuration in the  cloud and the need for a config server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Schultz</dc:creator>
  <cp:lastModifiedBy>Steve Sam</cp:lastModifiedBy>
  <cp:revision>10</cp:revision>
  <dcterms:created xsi:type="dcterms:W3CDTF">2021-06-26T08:12:00Z</dcterms:created>
  <dcterms:modified xsi:type="dcterms:W3CDTF">2021-10-27T17:47:10Z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2017-06-05T05:30:00Z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2021-06-26T05:30:00Z</vt:filetime>
  </property>
  <property fmtid="{D5CDD505-2E9C-101B-9397-08002B2CF9AE}" pid="5" name="ICV">
    <vt:lpwstr>55D48FAA72C74BDC98FAC8A6AAD0C9A9</vt:lpwstr>
  </property>
  <property fmtid="{D5CDD505-2E9C-101B-9397-08002B2CF9AE}" pid="6" name="KSOProductBuildVer">
    <vt:lpwstr>1033-11.2.0.10351</vt:lpwstr>
  </property>
</Properties>
</file>