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8F71-2460-430D-84F0-855A1998B70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CA7E-EF58-4B21-9C1C-441AE1834A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E6C3-04E9-4BCF-8E3A-4A934E7F216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5DBB-7600-4DBD-BBA3-207CDB5C02C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689" y="1737233"/>
            <a:ext cx="487997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81901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4447-E5DC-44F6-8145-601285891301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77A9-9913-41D9-9849-5F7871C0F426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5467-073D-4795-A0F3-B014A7C54A16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5858"/>
            <a:ext cx="106187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889" y="2780390"/>
            <a:ext cx="992022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47C0-DB0E-4C36-AD8D-ACC8123E1A78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-service/u/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omeservice/" TargetMode="Externa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static/Camden.SR6/" TargetMode="Externa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0049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215" dirty="0">
                <a:solidFill>
                  <a:srgbClr val="101010"/>
                </a:solidFill>
              </a:rPr>
              <a:t>a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65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130" dirty="0">
                <a:solidFill>
                  <a:srgbClr val="101010"/>
                </a:solidFill>
              </a:rPr>
              <a:t>en</a:t>
            </a:r>
            <a:r>
              <a:rPr sz="4500" spc="-140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00" dirty="0">
                <a:solidFill>
                  <a:srgbClr val="101010"/>
                </a:solidFill>
              </a:rPr>
              <a:t>sid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120" dirty="0">
                <a:solidFill>
                  <a:srgbClr val="101010"/>
                </a:solidFill>
              </a:rPr>
              <a:t>L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70" dirty="0">
                <a:solidFill>
                  <a:srgbClr val="101010"/>
                </a:solidFill>
              </a:rPr>
              <a:t>a</a:t>
            </a:r>
            <a:r>
              <a:rPr sz="4500" spc="4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15" dirty="0">
                <a:solidFill>
                  <a:srgbClr val="101010"/>
                </a:solidFill>
              </a:rPr>
              <a:t>a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110" dirty="0">
                <a:solidFill>
                  <a:srgbClr val="101010"/>
                </a:solidFill>
              </a:rPr>
              <a:t>anc</a:t>
            </a:r>
            <a:r>
              <a:rPr sz="4500" spc="-10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427481"/>
            <a:ext cx="7588250" cy="6206490"/>
            <a:chOff x="4572000" y="427481"/>
            <a:chExt cx="7588250" cy="6206490"/>
          </a:xfrm>
        </p:grpSpPr>
        <p:sp>
          <p:nvSpPr>
            <p:cNvPr id="3" name="object 3"/>
            <p:cNvSpPr/>
            <p:nvPr/>
          </p:nvSpPr>
          <p:spPr>
            <a:xfrm>
              <a:off x="4584953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4192" y="522732"/>
              <a:ext cx="7575803" cy="57972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6752" y="3031265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0000"/>
                </a:solidFill>
              </a:rPr>
              <a:t>Client-side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75" dirty="0">
                <a:solidFill>
                  <a:srgbClr val="000000"/>
                </a:solidFill>
              </a:rPr>
              <a:t>Load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20" dirty="0">
                <a:solidFill>
                  <a:srgbClr val="000000"/>
                </a:solidFill>
              </a:rPr>
              <a:t>Balancing</a:t>
            </a:r>
            <a:endParaRPr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Server-side</a:t>
            </a:r>
            <a:endParaRPr spc="-20" dirty="0"/>
          </a:p>
          <a:p>
            <a:pPr marL="1251585" marR="5080" indent="187325" algn="r">
              <a:lnSpc>
                <a:spcPct val="165000"/>
              </a:lnSpc>
              <a:spcBef>
                <a:spcPts val="585"/>
              </a:spcBef>
            </a:pPr>
            <a:r>
              <a:rPr sz="2000" spc="-30" dirty="0">
                <a:solidFill>
                  <a:srgbClr val="3E3E3E"/>
                </a:solidFill>
              </a:rPr>
              <a:t>Server</a:t>
            </a:r>
            <a:r>
              <a:rPr sz="2000" spc="-13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distributes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spc="-5" dirty="0">
                <a:solidFill>
                  <a:srgbClr val="3E3E3E"/>
                </a:solidFill>
              </a:rPr>
              <a:t>requests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Hardware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or</a:t>
            </a:r>
            <a:r>
              <a:rPr sz="2000" spc="-12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software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based</a:t>
            </a:r>
            <a:endParaRPr sz="2000"/>
          </a:p>
          <a:p>
            <a:pPr marL="12700" marR="5080" indent="3609975" algn="just">
              <a:lnSpc>
                <a:spcPct val="165000"/>
              </a:lnSpc>
            </a:pPr>
            <a:r>
              <a:rPr sz="2000" spc="30" dirty="0">
                <a:solidFill>
                  <a:srgbClr val="3E3E3E"/>
                </a:solidFill>
              </a:rPr>
              <a:t>Ex</a:t>
            </a:r>
            <a:r>
              <a:rPr sz="2000" spc="10" dirty="0">
                <a:solidFill>
                  <a:srgbClr val="3E3E3E"/>
                </a:solidFill>
              </a:rPr>
              <a:t>t</a:t>
            </a:r>
            <a:r>
              <a:rPr sz="2000" spc="-80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a</a:t>
            </a:r>
            <a:r>
              <a:rPr sz="2000" spc="-105" dirty="0">
                <a:solidFill>
                  <a:srgbClr val="3E3E3E"/>
                </a:solidFill>
              </a:rPr>
              <a:t> </a:t>
            </a:r>
            <a:r>
              <a:rPr sz="2000" spc="-20" dirty="0">
                <a:solidFill>
                  <a:srgbClr val="3E3E3E"/>
                </a:solidFill>
              </a:rPr>
              <a:t>h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65" dirty="0">
                <a:solidFill>
                  <a:srgbClr val="3E3E3E"/>
                </a:solidFill>
              </a:rPr>
              <a:t>p  </a:t>
            </a:r>
            <a:r>
              <a:rPr sz="2000" spc="-5" dirty="0">
                <a:solidFill>
                  <a:srgbClr val="3E3E3E"/>
                </a:solidFill>
              </a:rPr>
              <a:t>Various </a:t>
            </a:r>
            <a:r>
              <a:rPr sz="2000" spc="25" dirty="0">
                <a:solidFill>
                  <a:srgbClr val="3E3E3E"/>
                </a:solidFill>
              </a:rPr>
              <a:t>balancing </a:t>
            </a:r>
            <a:r>
              <a:rPr sz="2000" spc="10" dirty="0">
                <a:solidFill>
                  <a:srgbClr val="3E3E3E"/>
                </a:solidFill>
              </a:rPr>
              <a:t>algorithms </a:t>
            </a:r>
            <a:r>
              <a:rPr sz="2000" spc="35" dirty="0">
                <a:solidFill>
                  <a:srgbClr val="3E3E3E"/>
                </a:solidFill>
              </a:rPr>
              <a:t>support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Occurs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outside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75" dirty="0">
                <a:solidFill>
                  <a:srgbClr val="3E3E3E"/>
                </a:solidFill>
              </a:rPr>
              <a:t>of</a:t>
            </a:r>
            <a:r>
              <a:rPr sz="2000" spc="-125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the</a:t>
            </a:r>
            <a:r>
              <a:rPr sz="2000" spc="-110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request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15" dirty="0">
                <a:solidFill>
                  <a:srgbClr val="3E3E3E"/>
                </a:solidFill>
              </a:rPr>
              <a:t>process</a:t>
            </a:r>
            <a:endParaRPr sz="2000"/>
          </a:p>
          <a:p>
            <a:pPr marL="1580515" algn="just">
              <a:lnSpc>
                <a:spcPct val="100000"/>
              </a:lnSpc>
              <a:spcBef>
                <a:spcPts val="1560"/>
              </a:spcBef>
            </a:pPr>
            <a:r>
              <a:rPr sz="2000" spc="15" dirty="0">
                <a:solidFill>
                  <a:srgbClr val="3E3E3E"/>
                </a:solidFill>
              </a:rPr>
              <a:t>Centralized</a:t>
            </a:r>
            <a:r>
              <a:rPr sz="2000" spc="-165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or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distributed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Client-side</a:t>
            </a:r>
            <a:endParaRPr spc="10" dirty="0"/>
          </a:p>
          <a:p>
            <a:pPr marL="12700" marR="1570990">
              <a:lnSpc>
                <a:spcPct val="165000"/>
              </a:lnSpc>
              <a:spcBef>
                <a:spcPts val="585"/>
              </a:spcBef>
            </a:pPr>
            <a:r>
              <a:rPr sz="2000" spc="25" dirty="0">
                <a:solidFill>
                  <a:srgbClr val="3E3E3E"/>
                </a:solidFill>
              </a:rPr>
              <a:t>Client</a:t>
            </a:r>
            <a:r>
              <a:rPr sz="2000" spc="-13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distributes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request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Software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based</a:t>
            </a:r>
            <a:endParaRPr sz="20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90" dirty="0">
                <a:solidFill>
                  <a:srgbClr val="3E3E3E"/>
                </a:solidFill>
              </a:rPr>
              <a:t>No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30" dirty="0">
                <a:solidFill>
                  <a:srgbClr val="3E3E3E"/>
                </a:solidFill>
              </a:rPr>
              <a:t>extra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hops</a:t>
            </a:r>
            <a:endParaRPr sz="2000"/>
          </a:p>
          <a:p>
            <a:pPr marL="12700" marR="5080">
              <a:lnSpc>
                <a:spcPct val="165000"/>
              </a:lnSpc>
            </a:pPr>
            <a:r>
              <a:rPr sz="2000" spc="-5" dirty="0">
                <a:solidFill>
                  <a:srgbClr val="3E3E3E"/>
                </a:solidFill>
              </a:rPr>
              <a:t>Various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balancing</a:t>
            </a:r>
            <a:r>
              <a:rPr sz="2000" spc="-165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algorithms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support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Occurs </a:t>
            </a:r>
            <a:r>
              <a:rPr sz="2000" spc="15" dirty="0">
                <a:solidFill>
                  <a:srgbClr val="3E3E3E"/>
                </a:solidFill>
              </a:rPr>
              <a:t>within </a:t>
            </a:r>
            <a:r>
              <a:rPr sz="2000" spc="5" dirty="0">
                <a:solidFill>
                  <a:srgbClr val="3E3E3E"/>
                </a:solidFill>
              </a:rPr>
              <a:t>the </a:t>
            </a:r>
            <a:r>
              <a:rPr sz="2000" dirty="0">
                <a:solidFill>
                  <a:srgbClr val="3E3E3E"/>
                </a:solidFill>
              </a:rPr>
              <a:t>request </a:t>
            </a:r>
            <a:r>
              <a:rPr sz="2000" spc="15" dirty="0">
                <a:solidFill>
                  <a:srgbClr val="3E3E3E"/>
                </a:solidFill>
              </a:rPr>
              <a:t>process </a:t>
            </a:r>
            <a:r>
              <a:rPr sz="2000" spc="20" dirty="0">
                <a:solidFill>
                  <a:srgbClr val="3E3E3E"/>
                </a:solidFill>
              </a:rPr>
              <a:t> Typically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distributed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5114" y="519066"/>
            <a:ext cx="571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Server-side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vs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Client-side</a:t>
            </a:r>
            <a:endParaRPr spc="-40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5931" y="2349690"/>
            <a:ext cx="8014334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980"/>
              </a:spcBef>
            </a:pPr>
            <a:r>
              <a:rPr sz="4800" spc="75" dirty="0">
                <a:solidFill>
                  <a:srgbClr val="000000"/>
                </a:solidFill>
              </a:rPr>
              <a:t>C</a:t>
            </a:r>
            <a:r>
              <a:rPr sz="4800" spc="-229" dirty="0">
                <a:solidFill>
                  <a:srgbClr val="000000"/>
                </a:solidFill>
              </a:rPr>
              <a:t>li</a:t>
            </a:r>
            <a:r>
              <a:rPr sz="4800" spc="-165" dirty="0">
                <a:solidFill>
                  <a:srgbClr val="000000"/>
                </a:solidFill>
              </a:rPr>
              <a:t>e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-85" dirty="0">
                <a:solidFill>
                  <a:srgbClr val="000000"/>
                </a:solidFill>
              </a:rPr>
              <a:t>t</a:t>
            </a:r>
            <a:r>
              <a:rPr sz="4800" spc="-340" dirty="0">
                <a:solidFill>
                  <a:srgbClr val="000000"/>
                </a:solidFill>
              </a:rPr>
              <a:t>-</a:t>
            </a:r>
            <a:r>
              <a:rPr sz="4800" spc="-229" dirty="0">
                <a:solidFill>
                  <a:srgbClr val="000000"/>
                </a:solidFill>
              </a:rPr>
              <a:t>si</a:t>
            </a:r>
            <a:r>
              <a:rPr sz="4800" spc="55" dirty="0">
                <a:solidFill>
                  <a:srgbClr val="000000"/>
                </a:solidFill>
              </a:rPr>
              <a:t>d</a:t>
            </a:r>
            <a:r>
              <a:rPr sz="4800" spc="-60" dirty="0">
                <a:solidFill>
                  <a:srgbClr val="000000"/>
                </a:solidFill>
              </a:rPr>
              <a:t>e</a:t>
            </a:r>
            <a:r>
              <a:rPr sz="4800" spc="-509" dirty="0">
                <a:solidFill>
                  <a:srgbClr val="000000"/>
                </a:solidFill>
              </a:rPr>
              <a:t> </a:t>
            </a:r>
            <a:r>
              <a:rPr sz="4800" spc="-229" dirty="0">
                <a:solidFill>
                  <a:srgbClr val="000000"/>
                </a:solidFill>
              </a:rPr>
              <a:t>l</a:t>
            </a:r>
            <a:r>
              <a:rPr sz="4800" spc="45" dirty="0">
                <a:solidFill>
                  <a:srgbClr val="000000"/>
                </a:solidFill>
              </a:rPr>
              <a:t>o</a:t>
            </a:r>
            <a:r>
              <a:rPr sz="4800" spc="-235" dirty="0">
                <a:solidFill>
                  <a:srgbClr val="000000"/>
                </a:solidFill>
              </a:rPr>
              <a:t>a</a:t>
            </a:r>
            <a:r>
              <a:rPr sz="4800" spc="175" dirty="0">
                <a:solidFill>
                  <a:srgbClr val="000000"/>
                </a:solidFill>
              </a:rPr>
              <a:t>d</a:t>
            </a:r>
            <a:r>
              <a:rPr sz="4800" spc="-500" dirty="0">
                <a:solidFill>
                  <a:srgbClr val="000000"/>
                </a:solidFill>
              </a:rPr>
              <a:t> </a:t>
            </a:r>
            <a:r>
              <a:rPr sz="4800" spc="65" dirty="0">
                <a:solidFill>
                  <a:srgbClr val="000000"/>
                </a:solidFill>
              </a:rPr>
              <a:t>b</a:t>
            </a:r>
            <a:r>
              <a:rPr sz="4800" spc="-235" dirty="0">
                <a:solidFill>
                  <a:srgbClr val="000000"/>
                </a:solidFill>
              </a:rPr>
              <a:t>a</a:t>
            </a:r>
            <a:r>
              <a:rPr sz="4800" spc="-229" dirty="0">
                <a:solidFill>
                  <a:srgbClr val="000000"/>
                </a:solidFill>
              </a:rPr>
              <a:t>l</a:t>
            </a:r>
            <a:r>
              <a:rPr sz="4800" spc="-245" dirty="0">
                <a:solidFill>
                  <a:srgbClr val="000000"/>
                </a:solidFill>
              </a:rPr>
              <a:t>a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c</a:t>
            </a:r>
            <a:r>
              <a:rPr sz="4800" spc="-229" dirty="0">
                <a:solidFill>
                  <a:srgbClr val="000000"/>
                </a:solidFill>
              </a:rPr>
              <a:t>i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175" dirty="0">
                <a:solidFill>
                  <a:srgbClr val="000000"/>
                </a:solidFill>
              </a:rPr>
              <a:t>g</a:t>
            </a:r>
            <a:r>
              <a:rPr sz="4800" spc="-525" dirty="0">
                <a:solidFill>
                  <a:srgbClr val="000000"/>
                </a:solidFill>
              </a:rPr>
              <a:t> </a:t>
            </a:r>
            <a:r>
              <a:rPr sz="4800" spc="-229" dirty="0">
                <a:solidFill>
                  <a:srgbClr val="000000"/>
                </a:solidFill>
              </a:rPr>
              <a:t>i</a:t>
            </a:r>
            <a:r>
              <a:rPr sz="4800" spc="-95" dirty="0">
                <a:solidFill>
                  <a:srgbClr val="000000"/>
                </a:solidFill>
              </a:rPr>
              <a:t>s  </a:t>
            </a:r>
            <a:r>
              <a:rPr sz="4800" spc="-130" dirty="0">
                <a:solidFill>
                  <a:srgbClr val="000000"/>
                </a:solidFill>
              </a:rPr>
              <a:t>a</a:t>
            </a:r>
            <a:r>
              <a:rPr sz="4800" spc="-484" dirty="0">
                <a:solidFill>
                  <a:srgbClr val="000000"/>
                </a:solidFill>
              </a:rPr>
              <a:t> </a:t>
            </a:r>
            <a:r>
              <a:rPr sz="4800" i="1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i="1" spc="-3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i="1" spc="-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i="1" spc="-3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i="1" spc="-2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i="1" spc="-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i="1" spc="-4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i="1" spc="-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i="1" spc="-1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i="1" spc="-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4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000000"/>
                </a:solidFill>
              </a:rPr>
              <a:t>f</a:t>
            </a:r>
            <a:r>
              <a:rPr sz="4800" spc="45" dirty="0">
                <a:solidFill>
                  <a:srgbClr val="000000"/>
                </a:solidFill>
              </a:rPr>
              <a:t>o</a:t>
            </a:r>
            <a:r>
              <a:rPr sz="4800" spc="-130" dirty="0">
                <a:solidFill>
                  <a:srgbClr val="000000"/>
                </a:solidFill>
              </a:rPr>
              <a:t>r</a:t>
            </a:r>
            <a:r>
              <a:rPr sz="4800" spc="-480" dirty="0">
                <a:solidFill>
                  <a:srgbClr val="000000"/>
                </a:solidFill>
              </a:rPr>
              <a:t> </a:t>
            </a:r>
            <a:r>
              <a:rPr sz="4800" spc="125" dirty="0">
                <a:solidFill>
                  <a:srgbClr val="000000"/>
                </a:solidFill>
              </a:rPr>
              <a:t>c</a:t>
            </a:r>
            <a:r>
              <a:rPr sz="4800" spc="-95" dirty="0">
                <a:solidFill>
                  <a:srgbClr val="000000"/>
                </a:solidFill>
              </a:rPr>
              <a:t>lo</a:t>
            </a:r>
            <a:r>
              <a:rPr sz="4800" spc="-215" dirty="0">
                <a:solidFill>
                  <a:srgbClr val="000000"/>
                </a:solidFill>
              </a:rPr>
              <a:t>u</a:t>
            </a:r>
            <a:r>
              <a:rPr sz="4800" spc="175" dirty="0">
                <a:solidFill>
                  <a:srgbClr val="000000"/>
                </a:solidFill>
              </a:rPr>
              <a:t>d</a:t>
            </a:r>
            <a:r>
              <a:rPr sz="4800" spc="-490" dirty="0">
                <a:solidFill>
                  <a:srgbClr val="000000"/>
                </a:solidFill>
              </a:rPr>
              <a:t> 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-260" dirty="0">
                <a:solidFill>
                  <a:srgbClr val="000000"/>
                </a:solidFill>
              </a:rPr>
              <a:t>a</a:t>
            </a:r>
            <a:r>
              <a:rPr sz="4800" spc="-160" dirty="0">
                <a:solidFill>
                  <a:srgbClr val="000000"/>
                </a:solidFill>
              </a:rPr>
              <a:t>ti</a:t>
            </a:r>
            <a:r>
              <a:rPr sz="4800" spc="-300" dirty="0">
                <a:solidFill>
                  <a:srgbClr val="000000"/>
                </a:solidFill>
              </a:rPr>
              <a:t>v</a:t>
            </a:r>
            <a:r>
              <a:rPr sz="4800" spc="-45" dirty="0">
                <a:solidFill>
                  <a:srgbClr val="000000"/>
                </a:solidFill>
              </a:rPr>
              <a:t>e  </a:t>
            </a:r>
            <a:r>
              <a:rPr sz="4800" spc="-200" dirty="0">
                <a:solidFill>
                  <a:srgbClr val="000000"/>
                </a:solidFill>
              </a:rPr>
              <a:t>architectures.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2529" y="2252562"/>
            <a:ext cx="609409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95"/>
              </a:lnSpc>
              <a:spcBef>
                <a:spcPts val="100"/>
              </a:spcBef>
            </a:pPr>
            <a:r>
              <a:rPr spc="-15" dirty="0"/>
              <a:t>Client-side</a:t>
            </a:r>
            <a:r>
              <a:rPr spc="-235" dirty="0"/>
              <a:t> </a:t>
            </a:r>
            <a:r>
              <a:rPr spc="100" dirty="0"/>
              <a:t>Load</a:t>
            </a:r>
            <a:r>
              <a:rPr spc="-240" dirty="0"/>
              <a:t> </a:t>
            </a:r>
            <a:r>
              <a:rPr spc="10" dirty="0"/>
              <a:t>Balancing</a:t>
            </a:r>
            <a:endParaRPr spc="10" dirty="0"/>
          </a:p>
          <a:p>
            <a:pPr marR="5715" algn="r">
              <a:lnSpc>
                <a:spcPts val="3995"/>
              </a:lnSpc>
            </a:pPr>
            <a:r>
              <a:rPr spc="15" dirty="0"/>
              <a:t>with</a:t>
            </a:r>
            <a:r>
              <a:rPr spc="-215" dirty="0"/>
              <a:t> </a:t>
            </a:r>
            <a:r>
              <a:rPr spc="-10" dirty="0"/>
              <a:t>Spring</a:t>
            </a:r>
            <a:r>
              <a:rPr spc="-220" dirty="0"/>
              <a:t> </a:t>
            </a:r>
            <a:r>
              <a:rPr spc="60" dirty="0"/>
              <a:t>Cloud</a:t>
            </a:r>
            <a:endParaRPr spc="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1777937"/>
            <a:ext cx="10080625" cy="2078989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48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fli</a:t>
            </a:r>
            <a:r>
              <a:rPr sz="48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ib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650"/>
              </a:lnSpc>
              <a:spcBef>
                <a:spcPts val="71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(remote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procedure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calls)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library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</a:t>
            </a:r>
            <a:r>
              <a:rPr sz="3200" i="1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3200" i="1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i="1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balancers.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4324412"/>
            <a:ext cx="3606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-Netflix</a:t>
            </a:r>
            <a:r>
              <a:rPr sz="2000" i="1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000" i="1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000" i="1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2575" y="2473480"/>
            <a:ext cx="673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Full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integration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Spring’s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6"/>
            <a:ext cx="575691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Balancing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algorithms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1598676"/>
            <a:ext cx="2558795" cy="36469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653" y="5267452"/>
            <a:ext cx="18732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183" y="519066"/>
            <a:ext cx="818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Ribbon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spring-cloud-starter-ribbon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183" y="519066"/>
            <a:ext cx="818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Ribbon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4811" y="1828800"/>
            <a:ext cx="265328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8214" y="4425339"/>
            <a:ext cx="4330065" cy="12585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sz="200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61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ppo</a:t>
            </a:r>
            <a:r>
              <a:rPr sz="20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4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264" y="4423213"/>
            <a:ext cx="4458335" cy="1260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@RibbonClient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55"/>
              </a:spcBef>
            </a:pP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absent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828800"/>
            <a:ext cx="1705354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6303" y="519066"/>
            <a:ext cx="499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New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97243" y="1143127"/>
            <a:ext cx="5090160" cy="4956175"/>
          </a:xfrm>
          <a:custGeom>
            <a:avLst/>
            <a:gdLst/>
            <a:ahLst/>
            <a:cxnLst/>
            <a:rect l="l" t="t" r="r" b="b"/>
            <a:pathLst>
              <a:path w="5090159" h="4956175">
                <a:moveTo>
                  <a:pt x="5090159" y="0"/>
                </a:moveTo>
                <a:lnTo>
                  <a:pt x="0" y="0"/>
                </a:lnTo>
                <a:lnTo>
                  <a:pt x="0" y="4956048"/>
                </a:lnTo>
                <a:lnTo>
                  <a:pt x="5090159" y="4956048"/>
                </a:lnTo>
                <a:lnTo>
                  <a:pt x="5090159" y="0"/>
                </a:lnTo>
                <a:close/>
              </a:path>
            </a:pathLst>
          </a:custGeom>
          <a:solidFill>
            <a:srgbClr val="3E3E3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243" y="519066"/>
            <a:ext cx="89985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85" dirty="0">
                <a:solidFill>
                  <a:srgbClr val="FFFFFF"/>
                </a:solidFill>
              </a:rPr>
              <a:t>Load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Balanced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307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40407"/>
            <a:ext cx="11463655" cy="397002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6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729615" marR="795401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 </a:t>
            </a:r>
            <a:r>
              <a:rPr sz="28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@LoadBa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800" spc="-2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66520" marR="3067685" indent="-636905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7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64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05065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</a:rPr>
              <a:t>Load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66078" y="1416411"/>
            <a:ext cx="20275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Client-side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810" y="2452730"/>
            <a:ext cx="553212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Ribbon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@Loadbalanced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@RibbonClient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317" y="279938"/>
            <a:ext cx="9819005" cy="10439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19095" marR="5080" indent="-2907030">
              <a:lnSpc>
                <a:spcPts val="3700"/>
              </a:lnSpc>
              <a:spcBef>
                <a:spcPts val="74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85" dirty="0">
                <a:solidFill>
                  <a:srgbClr val="FFFFFF"/>
                </a:solidFill>
              </a:rPr>
              <a:t>L</a:t>
            </a:r>
            <a:r>
              <a:rPr spc="10" dirty="0">
                <a:solidFill>
                  <a:srgbClr val="FFFFFF"/>
                </a:solidFill>
              </a:rPr>
              <a:t>o</a:t>
            </a:r>
            <a:r>
              <a:rPr spc="5" dirty="0">
                <a:solidFill>
                  <a:srgbClr val="FFFFFF"/>
                </a:solidFill>
              </a:rPr>
              <a:t>a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B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55" dirty="0">
                <a:solidFill>
                  <a:srgbClr val="FFFFFF"/>
                </a:solidFill>
              </a:rPr>
              <a:t>n</a:t>
            </a:r>
            <a:r>
              <a:rPr spc="-10" dirty="0">
                <a:solidFill>
                  <a:srgbClr val="FFFFFF"/>
                </a:solidFill>
              </a:rPr>
              <a:t>c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pc="-10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360" dirty="0">
                <a:solidFill>
                  <a:srgbClr val="FFFFFF"/>
                </a:solidFill>
              </a:rPr>
              <a:t>W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th 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415" y="1374578"/>
            <a:ext cx="10948670" cy="47117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6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Suppose</a:t>
            </a:r>
            <a:r>
              <a:rPr sz="36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17805" marR="5080" indent="-635">
              <a:lnSpc>
                <a:spcPct val="102000"/>
              </a:lnSpc>
              <a:spcBef>
                <a:spcPts val="410"/>
              </a:spcBef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my-service</a:t>
            </a:r>
            <a:r>
              <a:rPr sz="2800" spc="-52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port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9000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mycompany.com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Discovery.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6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36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0340">
              <a:lnSpc>
                <a:spcPct val="100000"/>
              </a:lnSpc>
              <a:spcBef>
                <a:spcPts val="83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"http://mycompany.com:9000/u/1"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232410" algn="ctr">
              <a:lnSpc>
                <a:spcPct val="100000"/>
              </a:lnSpc>
              <a:spcBef>
                <a:spcPts val="24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034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"http://128.168.10.10:9000/u/1"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6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6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3200" spc="-8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3600" spc="-2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6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36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79705">
              <a:lnSpc>
                <a:spcPct val="100000"/>
              </a:lnSpc>
              <a:spcBef>
                <a:spcPts val="194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"http://my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service/u/1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3511296"/>
            <a:ext cx="11075035" cy="1403985"/>
          </a:xfrm>
          <a:custGeom>
            <a:avLst/>
            <a:gdLst/>
            <a:ahLst/>
            <a:cxnLst/>
            <a:rect l="l" t="t" r="r" b="b"/>
            <a:pathLst>
              <a:path w="11075035" h="1403985">
                <a:moveTo>
                  <a:pt x="11074908" y="0"/>
                </a:moveTo>
                <a:lnTo>
                  <a:pt x="0" y="0"/>
                </a:lnTo>
                <a:lnTo>
                  <a:pt x="0" y="1403603"/>
                </a:lnTo>
                <a:lnTo>
                  <a:pt x="11074908" y="1403603"/>
                </a:lnTo>
                <a:lnTo>
                  <a:pt x="11074908" y="0"/>
                </a:lnTo>
                <a:close/>
              </a:path>
            </a:pathLst>
          </a:custGeom>
          <a:solidFill>
            <a:srgbClr val="3E3E3E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6082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@LoadBalanced</a:t>
            </a:r>
            <a:r>
              <a:rPr sz="24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4811" y="1828800"/>
            <a:ext cx="265328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8214" y="4425339"/>
            <a:ext cx="4330065" cy="12585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sz="200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61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ppo</a:t>
            </a:r>
            <a:r>
              <a:rPr sz="20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4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264" y="4423213"/>
            <a:ext cx="4458335" cy="1260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@RibbonClient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55"/>
              </a:spcBef>
            </a:pP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absent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828800"/>
            <a:ext cx="1705354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6303" y="519066"/>
            <a:ext cx="499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New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0975" y="1243583"/>
            <a:ext cx="4700270" cy="5011420"/>
          </a:xfrm>
          <a:custGeom>
            <a:avLst/>
            <a:gdLst/>
            <a:ahLst/>
            <a:cxnLst/>
            <a:rect l="l" t="t" r="r" b="b"/>
            <a:pathLst>
              <a:path w="4700270" h="5011420">
                <a:moveTo>
                  <a:pt x="4700016" y="0"/>
                </a:moveTo>
                <a:lnTo>
                  <a:pt x="0" y="0"/>
                </a:lnTo>
                <a:lnTo>
                  <a:pt x="0" y="5010912"/>
                </a:lnTo>
                <a:lnTo>
                  <a:pt x="4700016" y="5010912"/>
                </a:lnTo>
                <a:lnTo>
                  <a:pt x="4700016" y="0"/>
                </a:lnTo>
                <a:close/>
              </a:path>
            </a:pathLst>
          </a:custGeom>
          <a:solidFill>
            <a:srgbClr val="3E3E3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51" y="519066"/>
            <a:ext cx="8716010" cy="101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8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r>
              <a:rPr sz="35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810" algn="ctr">
              <a:lnSpc>
                <a:spcPts val="3880"/>
              </a:lnSpc>
            </a:pPr>
            <a:r>
              <a:rPr sz="3500" spc="40" dirty="0">
                <a:solidFill>
                  <a:srgbClr val="FFFFFF"/>
                </a:solidFill>
              </a:rPr>
              <a:t>Without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45" dirty="0">
                <a:solidFill>
                  <a:srgbClr val="FFFFFF"/>
                </a:solidFill>
              </a:rPr>
              <a:t>Service</a:t>
            </a:r>
            <a:r>
              <a:rPr sz="3500" spc="-220" dirty="0">
                <a:solidFill>
                  <a:srgbClr val="FFFFFF"/>
                </a:solidFill>
              </a:rPr>
              <a:t> </a:t>
            </a:r>
            <a:r>
              <a:rPr sz="3500" spc="-35" dirty="0">
                <a:solidFill>
                  <a:srgbClr val="FFFFFF"/>
                </a:solidFill>
              </a:rPr>
              <a:t>Discovery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2214372"/>
            <a:ext cx="11463655" cy="2247900"/>
          </a:xfrm>
          <a:custGeom>
            <a:avLst/>
            <a:gdLst/>
            <a:ahLst/>
            <a:cxnLst/>
            <a:rect l="l" t="t" r="r" b="b"/>
            <a:pathLst>
              <a:path w="11463655" h="2247900">
                <a:moveTo>
                  <a:pt x="0" y="0"/>
                </a:moveTo>
                <a:lnTo>
                  <a:pt x="11463528" y="0"/>
                </a:lnTo>
                <a:lnTo>
                  <a:pt x="11463528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5" y="1767362"/>
            <a:ext cx="7476490" cy="26231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@RibbonClient(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"someservice"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64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6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483" y="278274"/>
            <a:ext cx="89681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01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4010"/>
              </a:lnSpc>
            </a:pP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144" y="3356070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" y="3773423"/>
            <a:ext cx="11389360" cy="19538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  </a:t>
            </a: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ribbon:</a:t>
            </a:r>
            <a:endParaRPr sz="2400"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 </a:t>
            </a:r>
            <a:r>
              <a:rPr lang="en-US"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	</a:t>
            </a: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eureka:</a:t>
            </a:r>
            <a:endParaRPr sz="2400"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  </a:t>
            </a:r>
            <a:r>
              <a:rPr lang="en-US"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		</a:t>
            </a: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enabled: false</a:t>
            </a:r>
            <a:endParaRPr sz="2400"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729615" marR="8051165" indent="-27305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&lt;ribbon_client_name&gt;: </a:t>
            </a:r>
            <a:r>
              <a:rPr sz="1800" spc="-10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665">
              <a:lnSpc>
                <a:spcPct val="100000"/>
              </a:lnSpc>
            </a:pPr>
            <a:r>
              <a:rPr lang="en-US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ribbon:</a:t>
            </a:r>
            <a:endParaRPr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002665">
              <a:lnSpc>
                <a:spcPct val="100000"/>
              </a:lnSpc>
            </a:pPr>
            <a:r>
              <a:rPr lang="en-US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	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listOfServers=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http://host:9000,</a:t>
            </a:r>
            <a:r>
              <a:rPr sz="1800" spc="-4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384" y="311740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44" y="1521687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" y="1932432"/>
            <a:ext cx="11389360" cy="92773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ribbon.eureka.enabled=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&lt;ribbon_client_name&gt;.ribbon.listOfServers=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http://host:9000,</a:t>
            </a:r>
            <a:r>
              <a:rPr sz="1800" spc="-2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144" y="6312225"/>
            <a:ext cx="9901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7220" algn="l"/>
              </a:tabLst>
            </a:pPr>
            <a:r>
              <a:rPr sz="2000" i="1" spc="-40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0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&lt;ribbon_client_name&gt;	</a:t>
            </a:r>
            <a:r>
              <a:rPr sz="20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i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2000" i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i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i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@RibbonClient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4021834"/>
            <a:ext cx="896874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@LoadBalance</a:t>
            </a:r>
            <a:r>
              <a:rPr sz="3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600" spc="3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010"/>
              </a:lnSpc>
            </a:pP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748" y="1603811"/>
            <a:ext cx="10716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83260">
              <a:lnSpc>
                <a:spcPct val="100000"/>
              </a:lnSpc>
            </a:pPr>
            <a:r>
              <a:rPr sz="3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http://someservice/"</a:t>
            </a:r>
            <a:r>
              <a:rPr sz="3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612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7949" y="2715858"/>
            <a:ext cx="844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Cu</a:t>
            </a:r>
            <a:r>
              <a:rPr spc="-130" dirty="0"/>
              <a:t>s</a:t>
            </a:r>
            <a:r>
              <a:rPr spc="-20" dirty="0"/>
              <a:t>t</a:t>
            </a:r>
            <a:r>
              <a:rPr spc="140" dirty="0"/>
              <a:t>o</a:t>
            </a:r>
            <a:r>
              <a:rPr spc="-80" dirty="0"/>
              <a:t>m</a:t>
            </a:r>
            <a:r>
              <a:rPr spc="-20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RibbonClien</a:t>
            </a:r>
            <a:r>
              <a:rPr dirty="0">
                <a:latin typeface="Courier New" panose="02070309020205020404"/>
                <a:cs typeface="Courier New" panose="02070309020205020404"/>
              </a:rPr>
              <a:t>t</a:t>
            </a:r>
            <a:r>
              <a:rPr spc="-1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95" dirty="0"/>
              <a:t>C</a:t>
            </a:r>
            <a:r>
              <a:rPr spc="50" dirty="0"/>
              <a:t>on</a:t>
            </a:r>
            <a:r>
              <a:rPr spc="25" dirty="0"/>
              <a:t>f</a:t>
            </a:r>
            <a:r>
              <a:rPr spc="-45" dirty="0"/>
              <a:t>i</a:t>
            </a:r>
            <a:r>
              <a:rPr spc="140" dirty="0"/>
              <a:t>g</a:t>
            </a:r>
            <a:r>
              <a:rPr spc="-85" dirty="0"/>
              <a:t>u</a:t>
            </a:r>
            <a:r>
              <a:rPr spc="-140" dirty="0"/>
              <a:t>r</a:t>
            </a:r>
            <a:r>
              <a:rPr spc="-90" dirty="0"/>
              <a:t>a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40" dirty="0"/>
              <a:t>on</a:t>
            </a:r>
            <a:endParaRPr spc="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231" y="2214372"/>
            <a:ext cx="11463655" cy="3971925"/>
          </a:xfrm>
          <a:custGeom>
            <a:avLst/>
            <a:gdLst/>
            <a:ahLst/>
            <a:cxnLst/>
            <a:rect l="l" t="t" r="r" b="b"/>
            <a:pathLst>
              <a:path w="11463655" h="3971925">
                <a:moveTo>
                  <a:pt x="0" y="0"/>
                </a:moveTo>
                <a:lnTo>
                  <a:pt x="11463528" y="0"/>
                </a:lnTo>
                <a:lnTo>
                  <a:pt x="11463528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3671" y="528210"/>
            <a:ext cx="7995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</a:rPr>
              <a:t>Custom</a:t>
            </a:r>
            <a:r>
              <a:rPr sz="3200" spc="-210" dirty="0">
                <a:solidFill>
                  <a:srgbClr val="FFFFFF"/>
                </a:solidFill>
              </a:rPr>
              <a:t> </a:t>
            </a:r>
            <a:r>
              <a:rPr sz="3200" spc="-15" dirty="0">
                <a:solidFill>
                  <a:srgbClr val="FFFFFF"/>
                </a:solidFill>
              </a:rPr>
              <a:t>Configuration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70" dirty="0">
                <a:solidFill>
                  <a:srgbClr val="FFFFFF"/>
                </a:solidFill>
              </a:rPr>
              <a:t>of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Ribbon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Clients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10885" y="1767362"/>
            <a:ext cx="9669145" cy="4383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com.microservices.ribbontime.app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666242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</a:t>
            </a:r>
            <a:r>
              <a:rPr sz="28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igura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ion  @RibbonC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nt(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"otherservice"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 indent="913765">
              <a:lnSpc>
                <a:spcPct val="100000"/>
              </a:lnSpc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configuration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</a:t>
            </a:r>
            <a:r>
              <a:rPr sz="28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7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50621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470" y="751205"/>
            <a:ext cx="662305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19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com.microservices.ribbontime.</a:t>
            </a:r>
            <a:r>
              <a:rPr lang="en-US" sz="19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config.</a:t>
            </a:r>
            <a:r>
              <a:rPr sz="19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95" y="1787700"/>
            <a:ext cx="4792980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9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900" spc="-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19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44513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6425" y="673608"/>
            <a:ext cx="4364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</a:rPr>
              <a:t>Different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25" dirty="0">
                <a:solidFill>
                  <a:srgbClr val="3E3E3E"/>
                </a:solidFill>
              </a:rPr>
              <a:t>package</a:t>
            </a:r>
            <a:r>
              <a:rPr sz="2200" spc="-125" dirty="0">
                <a:solidFill>
                  <a:srgbClr val="3E3E3E"/>
                </a:solidFill>
              </a:rPr>
              <a:t> </a:t>
            </a:r>
            <a:r>
              <a:rPr sz="2200" spc="30" dirty="0">
                <a:solidFill>
                  <a:srgbClr val="3E3E3E"/>
                </a:solidFill>
              </a:rPr>
              <a:t>so</a:t>
            </a:r>
            <a:r>
              <a:rPr sz="2200" spc="-110" dirty="0">
                <a:solidFill>
                  <a:srgbClr val="3E3E3E"/>
                </a:solidFill>
              </a:rPr>
              <a:t> </a:t>
            </a:r>
            <a:r>
              <a:rPr sz="2200" spc="25" dirty="0">
                <a:solidFill>
                  <a:srgbClr val="3E3E3E"/>
                </a:solidFill>
              </a:rPr>
              <a:t>it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-15" dirty="0">
                <a:solidFill>
                  <a:srgbClr val="3E3E3E"/>
                </a:solidFill>
              </a:rPr>
              <a:t>is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30" dirty="0">
                <a:solidFill>
                  <a:srgbClr val="3E3E3E"/>
                </a:solidFill>
              </a:rPr>
              <a:t>not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928236"/>
            <a:ext cx="4829810" cy="213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picked</a:t>
            </a:r>
            <a:r>
              <a:rPr sz="22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@ComponentScan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@Configuration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9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customization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8955" y="2971355"/>
            <a:ext cx="6869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773" y="217670"/>
            <a:ext cx="301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418" y="415456"/>
            <a:ext cx="10344785" cy="549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3301365" indent="-638810">
              <a:lnSpc>
                <a:spcPct val="154000"/>
              </a:lnSpc>
              <a:spcBef>
                <a:spcPts val="100"/>
              </a:spcBef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&lt;bean_type&gt;</a:t>
            </a:r>
            <a:r>
              <a:rPr sz="2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&lt;method_name&gt;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778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5880">
              <a:lnSpc>
                <a:spcPct val="100000"/>
              </a:lnSpc>
              <a:spcBef>
                <a:spcPts val="284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36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&lt;bean_type&gt;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&lt;method_name&gt;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override: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u="sng" spc="-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  <a:hlinkClick r:id="rId2"/>
              </a:rPr>
              <a:t>http://cloud.spring.io/spring-cloud-static/Camden.SR6/#_customizing_the_ribbon_client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iz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IRul</a:t>
            </a:r>
            <a:r>
              <a:rPr sz="2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b="1" spc="-7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IPing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91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IRul</a:t>
            </a:r>
            <a:r>
              <a:rPr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" dirty="0"/>
              <a:t>Bean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3400" y="4659043"/>
            <a:ext cx="2160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RoundRobinRule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78" y="51601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IRul</a:t>
            </a:r>
            <a:r>
              <a:rPr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-50" dirty="0">
                <a:solidFill>
                  <a:srgbClr val="3E3E3E"/>
                </a:solidFill>
              </a:rPr>
              <a:t>ent</a:t>
            </a:r>
            <a:r>
              <a:rPr spc="-70" dirty="0">
                <a:solidFill>
                  <a:srgbClr val="3E3E3E"/>
                </a:solidFill>
              </a:rPr>
              <a:t>a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-15" dirty="0">
                <a:solidFill>
                  <a:srgbClr val="3E3E3E"/>
                </a:solidFill>
              </a:rPr>
              <a:t>ons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533" y="4659043"/>
            <a:ext cx="1854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ResponseTime  WeightedRule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3667" y="4659043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RandomRule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9331" y="4659043"/>
            <a:ext cx="2007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ZoneAvoidance  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147" y="2147316"/>
            <a:ext cx="2503931" cy="2026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5352" y="1917192"/>
            <a:ext cx="2503931" cy="24856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2456" y="2129028"/>
            <a:ext cx="2502407" cy="20634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59" y="1831848"/>
            <a:ext cx="2401823" cy="26578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119" y="519066"/>
            <a:ext cx="692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Rul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75" dirty="0">
                <a:solidFill>
                  <a:srgbClr val="FFFFFF"/>
                </a:solidFill>
              </a:rPr>
              <a:t>: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185" dirty="0">
                <a:solidFill>
                  <a:srgbClr val="FFFFFF"/>
                </a:solidFill>
              </a:rPr>
              <a:t>L</a:t>
            </a:r>
            <a:r>
              <a:rPr spc="10" dirty="0">
                <a:solidFill>
                  <a:srgbClr val="FFFFFF"/>
                </a:solidFill>
              </a:rPr>
              <a:t>o</a:t>
            </a:r>
            <a:r>
              <a:rPr spc="5" dirty="0">
                <a:solidFill>
                  <a:srgbClr val="FFFFFF"/>
                </a:solidFill>
              </a:rPr>
              <a:t>a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130" dirty="0">
                <a:solidFill>
                  <a:srgbClr val="FFFFFF"/>
                </a:solidFill>
              </a:rPr>
              <a:t>B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55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75" dirty="0">
                <a:solidFill>
                  <a:srgbClr val="FFFFFF"/>
                </a:solidFill>
              </a:rPr>
              <a:t>S</a:t>
            </a:r>
            <a:r>
              <a:rPr spc="-40" dirty="0">
                <a:solidFill>
                  <a:srgbClr val="FFFFFF"/>
                </a:solidFill>
              </a:rPr>
              <a:t>t</a:t>
            </a:r>
            <a:r>
              <a:rPr spc="-125" dirty="0">
                <a:solidFill>
                  <a:srgbClr val="FFFFFF"/>
                </a:solidFill>
              </a:rPr>
              <a:t>r</a:t>
            </a:r>
            <a:r>
              <a:rPr spc="-114" dirty="0">
                <a:solidFill>
                  <a:srgbClr val="FFFFFF"/>
                </a:solidFill>
              </a:rPr>
              <a:t>a</a:t>
            </a:r>
            <a:r>
              <a:rPr spc="-30" dirty="0">
                <a:solidFill>
                  <a:srgbClr val="FFFFFF"/>
                </a:solidFill>
              </a:rPr>
              <a:t>t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55" dirty="0">
                <a:solidFill>
                  <a:srgbClr val="FFFFFF"/>
                </a:solidFill>
              </a:rPr>
              <a:t>gy</a:t>
            </a:r>
            <a:endParaRPr spc="5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7" y="1619194"/>
            <a:ext cx="8330565" cy="441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3200" spc="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ts val="3840"/>
              </a:lnSpc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 marR="5080" indent="-733425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IRule</a:t>
            </a:r>
            <a:r>
              <a:rPr sz="32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ribbonRule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6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RoundRobinRule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5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3335">
              <a:lnSpc>
                <a:spcPct val="10000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91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IPin</a:t>
            </a:r>
            <a:r>
              <a:rPr dirty="0">
                <a:latin typeface="Courier New" panose="02070309020205020404"/>
                <a:cs typeface="Courier New" panose="02070309020205020404"/>
              </a:rPr>
              <a:t>g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" dirty="0"/>
              <a:t>Bean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55633" y="4543619"/>
            <a:ext cx="1397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DummyPing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78" y="51601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IPin</a:t>
            </a:r>
            <a:r>
              <a:rPr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pc="-10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-50" dirty="0">
                <a:solidFill>
                  <a:srgbClr val="3E3E3E"/>
                </a:solidFill>
              </a:rPr>
              <a:t>ent</a:t>
            </a:r>
            <a:r>
              <a:rPr spc="-70" dirty="0">
                <a:solidFill>
                  <a:srgbClr val="3E3E3E"/>
                </a:solidFill>
              </a:rPr>
              <a:t>a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-15" dirty="0">
                <a:solidFill>
                  <a:srgbClr val="3E3E3E"/>
                </a:solidFill>
              </a:rPr>
              <a:t>ons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751" y="4543619"/>
            <a:ext cx="1092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PingUrl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6634" y="4543619"/>
            <a:ext cx="2007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NIWSDiscovery  Ping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04" y="1828800"/>
            <a:ext cx="2516123" cy="24429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7844" y="1825752"/>
            <a:ext cx="2496311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6859" y="1840992"/>
            <a:ext cx="1327403" cy="24170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663" y="519066"/>
            <a:ext cx="507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IP</a:t>
            </a:r>
            <a:r>
              <a:rPr spc="-85" dirty="0">
                <a:solidFill>
                  <a:srgbClr val="FFFFFF"/>
                </a:solidFill>
              </a:rPr>
              <a:t>i</a:t>
            </a:r>
            <a:r>
              <a:rPr spc="-75" dirty="0">
                <a:solidFill>
                  <a:srgbClr val="FFFFFF"/>
                </a:solidFill>
              </a:rPr>
              <a:t>n</a:t>
            </a:r>
            <a:r>
              <a:rPr spc="130" dirty="0">
                <a:solidFill>
                  <a:srgbClr val="FFFFFF"/>
                </a:solidFill>
              </a:rPr>
              <a:t>g</a:t>
            </a:r>
            <a:r>
              <a:rPr spc="-775" dirty="0">
                <a:solidFill>
                  <a:srgbClr val="FFFFFF"/>
                </a:solidFill>
              </a:rPr>
              <a:t>: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220" dirty="0">
                <a:solidFill>
                  <a:srgbClr val="FFFFFF"/>
                </a:solidFill>
              </a:rPr>
              <a:t>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100" dirty="0">
                <a:solidFill>
                  <a:srgbClr val="FFFFFF"/>
                </a:solidFill>
              </a:rPr>
              <a:t>e</a:t>
            </a:r>
            <a:r>
              <a:rPr spc="-45" dirty="0">
                <a:solidFill>
                  <a:srgbClr val="FFFFFF"/>
                </a:solidFill>
              </a:rPr>
              <a:t>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75" dirty="0">
                <a:solidFill>
                  <a:srgbClr val="FFFFFF"/>
                </a:solidFill>
              </a:rPr>
              <a:t>ne</a:t>
            </a:r>
            <a:r>
              <a:rPr spc="-100" dirty="0">
                <a:solidFill>
                  <a:srgbClr val="FFFFFF"/>
                </a:solidFill>
              </a:rPr>
              <a:t>s</a:t>
            </a:r>
            <a:r>
              <a:rPr spc="-90" dirty="0">
                <a:solidFill>
                  <a:srgbClr val="FFFFFF"/>
                </a:solidFill>
              </a:rPr>
              <a:t>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eck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7" y="1619194"/>
            <a:ext cx="8092440" cy="490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3200" spc="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ts val="3840"/>
              </a:lnSpc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IPing</a:t>
            </a:r>
            <a:r>
              <a:rPr sz="3200" spc="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ribbonPing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6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ct val="100000"/>
              </a:lnSpc>
              <a:spcBef>
                <a:spcPts val="10"/>
              </a:spcBef>
            </a:pP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PingUrl</a:t>
            </a:r>
            <a:r>
              <a:rPr sz="3200" spc="-15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15" dirty="0">
                <a:solidFill>
                  <a:srgbClr val="2C9ED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39900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new</a:t>
            </a:r>
            <a:r>
              <a:rPr sz="3200" spc="-10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()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689610" marR="967740">
              <a:lnSpc>
                <a:spcPct val="100000"/>
              </a:lnSpc>
              <a:spcBef>
                <a:spcPts val="50"/>
              </a:spcBef>
            </a:pP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.</a:t>
            </a: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setExpectedContent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2FAFA9"/>
                </a:solidFill>
                <a:latin typeface="Arial MT"/>
                <a:cs typeface="Arial MT"/>
              </a:rPr>
              <a:t>"true"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)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return</a:t>
            </a:r>
            <a:r>
              <a:rPr sz="3200" spc="-25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45490">
              <a:lnSpc>
                <a:spcPts val="378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Customizing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96470"/>
            <a:ext cx="6339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Differences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between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client-side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&amp;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40" dirty="0">
                <a:solidFill>
                  <a:srgbClr val="F05A28"/>
                </a:solidFill>
              </a:rPr>
              <a:t>server-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side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load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03370">
              <a:lnSpc>
                <a:spcPct val="100000"/>
              </a:lnSpc>
              <a:spcBef>
                <a:spcPts val="700"/>
              </a:spcBef>
            </a:pPr>
            <a:r>
              <a:rPr spc="35" dirty="0"/>
              <a:t>Netflix</a:t>
            </a:r>
            <a:r>
              <a:rPr spc="-155" dirty="0"/>
              <a:t> </a:t>
            </a:r>
            <a:r>
              <a:rPr spc="65" dirty="0"/>
              <a:t>Ribbon</a:t>
            </a:r>
            <a:endParaRPr spc="65" dirty="0"/>
          </a:p>
          <a:p>
            <a:pPr marL="463169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1690" algn="l"/>
                <a:tab pos="4632325" algn="l"/>
              </a:tabLst>
            </a:pPr>
            <a:r>
              <a:rPr spc="20" dirty="0"/>
              <a:t>@LoadBalanced</a:t>
            </a:r>
            <a:r>
              <a:rPr spc="-155" dirty="0"/>
              <a:t> </a:t>
            </a:r>
            <a:r>
              <a:rPr spc="-75" dirty="0"/>
              <a:t>&amp;</a:t>
            </a:r>
            <a:r>
              <a:rPr spc="-135" dirty="0"/>
              <a:t> </a:t>
            </a:r>
            <a:r>
              <a:rPr spc="15" dirty="0"/>
              <a:t>@RibbonClient</a:t>
            </a:r>
            <a:endParaRPr spc="15" dirty="0"/>
          </a:p>
          <a:p>
            <a:pPr marL="492887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4928870" algn="l"/>
                <a:tab pos="492950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337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Custom</a:t>
            </a:r>
            <a:r>
              <a:rPr spc="-125" dirty="0"/>
              <a:t> </a:t>
            </a:r>
            <a:r>
              <a:rPr spc="65" dirty="0"/>
              <a:t>Ribbon</a:t>
            </a:r>
            <a:r>
              <a:rPr spc="-160" dirty="0"/>
              <a:t> </a:t>
            </a:r>
            <a:r>
              <a:rPr spc="30" dirty="0"/>
              <a:t>client</a:t>
            </a:r>
            <a:r>
              <a:rPr spc="-95" dirty="0"/>
              <a:t> </a:t>
            </a:r>
            <a:r>
              <a:rPr spc="20" dirty="0"/>
              <a:t>configuration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4" y="2980244"/>
            <a:ext cx="997140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improves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distribution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workloads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48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9BC850"/>
                </a:solidFill>
              </a:rPr>
              <a:t>L</a:t>
            </a:r>
            <a:r>
              <a:rPr sz="4800" spc="45" dirty="0">
                <a:solidFill>
                  <a:srgbClr val="9BC850"/>
                </a:solidFill>
              </a:rPr>
              <a:t>o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175" dirty="0">
                <a:solidFill>
                  <a:srgbClr val="9BC850"/>
                </a:solidFill>
              </a:rPr>
              <a:t>d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l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5" dirty="0">
                <a:solidFill>
                  <a:srgbClr val="9BC850"/>
                </a:solidFill>
              </a:rPr>
              <a:t>n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45" dirty="0">
                <a:solidFill>
                  <a:srgbClr val="9BC850"/>
                </a:solidFill>
              </a:rPr>
              <a:t>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55" y="2349690"/>
            <a:ext cx="7706359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080" indent="-15875" algn="ctr">
              <a:lnSpc>
                <a:spcPts val="4900"/>
              </a:lnSpc>
              <a:spcBef>
                <a:spcPts val="98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70" dirty="0">
                <a:solidFill>
                  <a:srgbClr val="FFFFFF"/>
                </a:solidFill>
              </a:rPr>
              <a:t>l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load 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340" dirty="0">
                <a:solidFill>
                  <a:srgbClr val="FFFFFF"/>
                </a:solidFill>
              </a:rPr>
              <a:t>-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70" dirty="0">
                <a:solidFill>
                  <a:srgbClr val="FFFFFF"/>
                </a:solidFill>
              </a:rPr>
              <a:t>architecture?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2419" y="2660522"/>
            <a:ext cx="62992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64690" marR="5080" indent="-1952625">
              <a:lnSpc>
                <a:spcPts val="4900"/>
              </a:lnSpc>
              <a:spcBef>
                <a:spcPts val="980"/>
              </a:spcBef>
            </a:pPr>
            <a:r>
              <a:rPr sz="4800" spc="509" dirty="0">
                <a:solidFill>
                  <a:srgbClr val="FFFFFF"/>
                </a:solidFill>
              </a:rPr>
              <a:t>A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00" dirty="0">
                <a:solidFill>
                  <a:srgbClr val="FFFFFF"/>
                </a:solidFill>
              </a:rPr>
              <a:t>v</a:t>
            </a:r>
            <a:r>
              <a:rPr sz="4800" spc="-204" dirty="0">
                <a:solidFill>
                  <a:srgbClr val="FFFFFF"/>
                </a:solidFill>
              </a:rPr>
              <a:t>er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505" dirty="0">
                <a:solidFill>
                  <a:srgbClr val="FFFFFF"/>
                </a:solidFill>
              </a:rPr>
              <a:t> 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295" dirty="0">
                <a:solidFill>
                  <a:srgbClr val="FFFFFF"/>
                </a:solidFill>
              </a:rPr>
              <a:t>m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0" dirty="0">
                <a:solidFill>
                  <a:srgbClr val="FFFFFF"/>
                </a:solidFill>
              </a:rPr>
              <a:t>n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630" dirty="0">
                <a:solidFill>
                  <a:srgbClr val="FFFFFF"/>
                </a:solidFill>
              </a:rPr>
              <a:t>,  </a:t>
            </a:r>
            <a:r>
              <a:rPr sz="4800" spc="-229" dirty="0">
                <a:solidFill>
                  <a:srgbClr val="FFFFFF"/>
                </a:solidFill>
              </a:rPr>
              <a:t>actually!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719" y="4545143"/>
            <a:ext cx="29025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979" y="519066"/>
            <a:ext cx="840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85" dirty="0">
                <a:solidFill>
                  <a:srgbClr val="3E3E3E"/>
                </a:solidFill>
              </a:rPr>
              <a:t>ul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&amp;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85" dirty="0">
                <a:solidFill>
                  <a:srgbClr val="3E3E3E"/>
                </a:solidFill>
              </a:rPr>
              <a:t>ul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90" dirty="0">
                <a:solidFill>
                  <a:srgbClr val="3E3E3E"/>
                </a:solidFill>
              </a:rPr>
              <a:t>n</a:t>
            </a:r>
            <a:r>
              <a:rPr spc="-114" dirty="0">
                <a:solidFill>
                  <a:srgbClr val="3E3E3E"/>
                </a:solidFill>
              </a:rPr>
              <a:t>s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50" dirty="0">
                <a:solidFill>
                  <a:srgbClr val="3E3E3E"/>
                </a:solidFill>
              </a:rPr>
              <a:t>a</a:t>
            </a:r>
            <a:r>
              <a:rPr spc="55" dirty="0">
                <a:solidFill>
                  <a:srgbClr val="3E3E3E"/>
                </a:solidFill>
              </a:rPr>
              <a:t>n</a:t>
            </a:r>
            <a:r>
              <a:rPr spc="-10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endParaRPr spc="-90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068" y="4545143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4070" y="4545143"/>
            <a:ext cx="24123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1930907"/>
            <a:ext cx="2557271" cy="22387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411" y="2240279"/>
            <a:ext cx="1167383" cy="22189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5079" y="2240279"/>
            <a:ext cx="1167383" cy="22189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740395" y="1607820"/>
            <a:ext cx="4238625" cy="2924810"/>
            <a:chOff x="7740395" y="1607820"/>
            <a:chExt cx="4238625" cy="29248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395" y="1607820"/>
              <a:ext cx="4238231" cy="29245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9223" y="3392423"/>
              <a:ext cx="815339" cy="8122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84563" y="3404616"/>
              <a:ext cx="813815" cy="8138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0384" y="3392423"/>
              <a:ext cx="813815" cy="8122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203" y="3406139"/>
              <a:ext cx="815339" cy="8122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5275" y="2705100"/>
              <a:ext cx="658367" cy="6568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1743" y="2705100"/>
              <a:ext cx="658367" cy="6568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8211" y="2735580"/>
              <a:ext cx="658367" cy="6568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3823" y="2741676"/>
              <a:ext cx="658367" cy="6568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0427" y="2167128"/>
              <a:ext cx="493775" cy="4937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5936" y="2161032"/>
              <a:ext cx="493775" cy="493775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155" y="1828800"/>
            <a:ext cx="2482595" cy="2430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3186" y="4544980"/>
            <a:ext cx="147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5616" y="4544980"/>
            <a:ext cx="2392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ller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79" y="1828800"/>
            <a:ext cx="2430779" cy="24307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7375" y="519066"/>
            <a:ext cx="764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3E3E3E"/>
                </a:solidFill>
              </a:rPr>
              <a:t>Different</a:t>
            </a:r>
            <a:r>
              <a:rPr spc="-24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Load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Balancing</a:t>
            </a:r>
            <a:endParaRPr spc="-10" dirty="0">
              <a:solidFill>
                <a:srgbClr val="3E3E3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9976" y="427481"/>
            <a:ext cx="7812405" cy="6206490"/>
            <a:chOff x="4379976" y="427481"/>
            <a:chExt cx="7812405" cy="62064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9976" y="522732"/>
              <a:ext cx="7812023" cy="57972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884" y="3031265"/>
            <a:ext cx="262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Serve</a:t>
            </a:r>
            <a:r>
              <a:rPr sz="2400" spc="-90" dirty="0">
                <a:solidFill>
                  <a:srgbClr val="000000"/>
                </a:solidFill>
              </a:rPr>
              <a:t>r</a:t>
            </a:r>
            <a:r>
              <a:rPr sz="2400" spc="-114" dirty="0">
                <a:solidFill>
                  <a:srgbClr val="000000"/>
                </a:solidFill>
              </a:rPr>
              <a:t>-</a:t>
            </a:r>
            <a:r>
              <a:rPr sz="2400" spc="-15" dirty="0">
                <a:solidFill>
                  <a:srgbClr val="000000"/>
                </a:solidFill>
              </a:rPr>
              <a:t>si</a:t>
            </a:r>
            <a:r>
              <a:rPr sz="2400" spc="65" dirty="0">
                <a:solidFill>
                  <a:srgbClr val="000000"/>
                </a:solidFill>
              </a:rPr>
              <a:t>de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120" dirty="0">
                <a:solidFill>
                  <a:srgbClr val="000000"/>
                </a:solidFill>
              </a:rPr>
              <a:t>L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spc="-40" dirty="0">
                <a:solidFill>
                  <a:srgbClr val="000000"/>
                </a:solidFill>
              </a:rPr>
              <a:t>a</a:t>
            </a:r>
            <a:r>
              <a:rPr sz="2400" spc="110" dirty="0">
                <a:solidFill>
                  <a:srgbClr val="000000"/>
                </a:solidFill>
              </a:rPr>
              <a:t>d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20" dirty="0">
                <a:solidFill>
                  <a:srgbClr val="000000"/>
                </a:solidFill>
              </a:rPr>
              <a:t>Balancing</a:t>
            </a:r>
            <a:endParaRPr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5213</Words>
  <Application>WPS Presentation</Application>
  <PresentationFormat>Custom</PresentationFormat>
  <Paragraphs>360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Calling Services Using Client-side  Load Balancing</vt:lpstr>
      <vt:lpstr>Load balancing</vt:lpstr>
      <vt:lpstr>What is load balancing?</vt:lpstr>
      <vt:lpstr>Load Balancing</vt:lpstr>
      <vt:lpstr>What is the role of load  balancing in a cloud-native  architecture?</vt:lpstr>
      <vt:lpstr>A very important one,  actually!</vt:lpstr>
      <vt:lpstr>Multiple Services &amp; Multiple Instances</vt:lpstr>
      <vt:lpstr>Different Types of Load Balancing</vt:lpstr>
      <vt:lpstr>Balancing</vt:lpstr>
      <vt:lpstr>Balancing</vt:lpstr>
      <vt:lpstr>Server-side vs Client-side</vt:lpstr>
      <vt:lpstr>Client-side load balancing is  a natural fit for cloud native  architectures.</vt:lpstr>
      <vt:lpstr>with Spring Cloud</vt:lpstr>
      <vt:lpstr>PowerPoint 演示文稿</vt:lpstr>
      <vt:lpstr>Full integration with Spring’s RestTemplate</vt:lpstr>
      <vt:lpstr>Using Spring Cloud &amp; Netflix Ribbon</vt:lpstr>
      <vt:lpstr>Using Spring Cloud &amp; Netflix Ribbon</vt:lpstr>
      <vt:lpstr>Two New Annotations</vt:lpstr>
      <vt:lpstr>Creating a Load Balanced RestTemplate</vt:lpstr>
      <vt:lpstr>Using a Load Balanced RestTemplate With  Service Discovery</vt:lpstr>
      <vt:lpstr>PowerPoint 演示文稿</vt:lpstr>
      <vt:lpstr>Two New Annotations</vt:lpstr>
      <vt:lpstr>Without Service Discovery</vt:lpstr>
      <vt:lpstr>Without Service Discovery</vt:lpstr>
      <vt:lpstr>.getForEntity("http://someservice/", ...)</vt:lpstr>
      <vt:lpstr>PowerPoint 演示文稿</vt:lpstr>
      <vt:lpstr>Custom RibbonClient Configuration</vt:lpstr>
      <vt:lpstr>Custom Configuration of Ribbon Clients</vt:lpstr>
      <vt:lpstr>◀ Different package so it is not</vt:lpstr>
      <vt:lpstr>@Configuration</vt:lpstr>
      <vt:lpstr>The IRule Bean</vt:lpstr>
      <vt:lpstr>IRule Implementations</vt:lpstr>
      <vt:lpstr>IRule: Load Balancing Strategy</vt:lpstr>
      <vt:lpstr>The IPing Bean</vt:lpstr>
      <vt:lpstr>IPing Implementations</vt:lpstr>
      <vt:lpstr>IPing: Liveliness Check</vt:lpstr>
      <vt:lpstr>PowerPoint 演示文稿</vt:lpstr>
      <vt:lpstr>Differences between client-side &amp; server-  side load balancing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7</cp:revision>
  <dcterms:created xsi:type="dcterms:W3CDTF">2021-06-26T08:14:00Z</dcterms:created>
  <dcterms:modified xsi:type="dcterms:W3CDTF">2021-10-31T11:15:00Z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2017-06-05T16:30:00Z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2021-06-26T16:30:00Z</vt:filetime>
  </property>
  <property fmtid="{D5CDD505-2E9C-101B-9397-08002B2CF9AE}" pid="5" name="ICV">
    <vt:lpwstr>B42BE33924CD43A0B0D5996AEEDF53BC</vt:lpwstr>
  </property>
  <property fmtid="{D5CDD505-2E9C-101B-9397-08002B2CF9AE}" pid="6" name="KSOProductBuildVer">
    <vt:lpwstr>1033-11.2.0.10351</vt:lpwstr>
  </property>
</Properties>
</file>