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2" r:id="rId46"/>
    <p:sldId id="303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notesMaster" Target="notesMasters/notesMaster1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BF4A2-8F75-4AE0-A62D-135893D5868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C332F-50B1-4789-9176-8B62B2E5EE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265" y="1916949"/>
            <a:ext cx="893946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67280-FA58-4708-B411-018658BA3992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1596A-8FCD-4894-A0F8-C8614127CDFC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E872C-8CCF-4444-83E5-C03956D452A4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A8CE-7772-4802-8719-062798327FF3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97961-7AD9-4B28-9734-E4259C66B101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9219" y="519066"/>
            <a:ext cx="6173561" cy="1040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26810" y="2637134"/>
            <a:ext cx="5554980" cy="2310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A8A45-71F5-4CED-BA91-64CF5AAED630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1" Type="http://schemas.openxmlformats.org/officeDocument/2006/relationships/slideLayout" Target="../slideLayouts/slideLayout2.xml"/><Relationship Id="rId30" Type="http://schemas.openxmlformats.org/officeDocument/2006/relationships/image" Target="../media/image54.png"/><Relationship Id="rId3" Type="http://schemas.openxmlformats.org/officeDocument/2006/relationships/image" Target="../media/image27.png"/><Relationship Id="rId29" Type="http://schemas.openxmlformats.org/officeDocument/2006/relationships/image" Target="../media/image53.png"/><Relationship Id="rId28" Type="http://schemas.openxmlformats.org/officeDocument/2006/relationships/image" Target="../media/image52.png"/><Relationship Id="rId27" Type="http://schemas.openxmlformats.org/officeDocument/2006/relationships/image" Target="../media/image51.png"/><Relationship Id="rId26" Type="http://schemas.openxmlformats.org/officeDocument/2006/relationships/image" Target="../media/image50.png"/><Relationship Id="rId25" Type="http://schemas.openxmlformats.org/officeDocument/2006/relationships/image" Target="../media/image49.png"/><Relationship Id="rId24" Type="http://schemas.openxmlformats.org/officeDocument/2006/relationships/image" Target="../media/image48.png"/><Relationship Id="rId23" Type="http://schemas.openxmlformats.org/officeDocument/2006/relationships/image" Target="../media/image47.png"/><Relationship Id="rId22" Type="http://schemas.openxmlformats.org/officeDocument/2006/relationships/image" Target="../media/image46.png"/><Relationship Id="rId21" Type="http://schemas.openxmlformats.org/officeDocument/2006/relationships/image" Target="../media/image45.png"/><Relationship Id="rId20" Type="http://schemas.openxmlformats.org/officeDocument/2006/relationships/image" Target="../media/image44.png"/><Relationship Id="rId2" Type="http://schemas.openxmlformats.org/officeDocument/2006/relationships/image" Target="../media/image26.png"/><Relationship Id="rId19" Type="http://schemas.openxmlformats.org/officeDocument/2006/relationships/image" Target="../media/image43.png"/><Relationship Id="rId18" Type="http://schemas.openxmlformats.org/officeDocument/2006/relationships/image" Target="../media/image42.png"/><Relationship Id="rId17" Type="http://schemas.openxmlformats.org/officeDocument/2006/relationships/image" Target="../media/image41.png"/><Relationship Id="rId16" Type="http://schemas.openxmlformats.org/officeDocument/2006/relationships/image" Target="../media/image40.png"/><Relationship Id="rId15" Type="http://schemas.openxmlformats.org/officeDocument/2006/relationships/image" Target="../media/image39.png"/><Relationship Id="rId14" Type="http://schemas.openxmlformats.org/officeDocument/2006/relationships/image" Target="../media/image38.png"/><Relationship Id="rId13" Type="http://schemas.openxmlformats.org/officeDocument/2006/relationships/image" Target="../media/image37.png"/><Relationship Id="rId12" Type="http://schemas.openxmlformats.org/officeDocument/2006/relationships/image" Target="../media/image36.png"/><Relationship Id="rId11" Type="http://schemas.openxmlformats.org/officeDocument/2006/relationships/image" Target="../media/image35.png"/><Relationship Id="rId10" Type="http://schemas.openxmlformats.org/officeDocument/2006/relationships/image" Target="../media/image34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7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8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1.jpeg"/><Relationship Id="rId1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2.png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3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4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3" y="1427134"/>
            <a:ext cx="9416415" cy="12947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>
              <a:lnSpc>
                <a:spcPts val="4590"/>
              </a:lnSpc>
              <a:spcBef>
                <a:spcPts val="925"/>
              </a:spcBef>
            </a:pPr>
            <a:r>
              <a:rPr sz="4500" spc="70" dirty="0">
                <a:solidFill>
                  <a:srgbClr val="101010"/>
                </a:solidFill>
              </a:rPr>
              <a:t>C</a:t>
            </a:r>
            <a:r>
              <a:rPr sz="4500" spc="-305" dirty="0">
                <a:solidFill>
                  <a:srgbClr val="101010"/>
                </a:solidFill>
              </a:rPr>
              <a:t>r</a:t>
            </a:r>
            <a:r>
              <a:rPr sz="4500" spc="-170" dirty="0">
                <a:solidFill>
                  <a:srgbClr val="101010"/>
                </a:solidFill>
              </a:rPr>
              <a:t>e</a:t>
            </a:r>
            <a:r>
              <a:rPr sz="4500" spc="-195" dirty="0">
                <a:solidFill>
                  <a:srgbClr val="101010"/>
                </a:solidFill>
              </a:rPr>
              <a:t>a</a:t>
            </a:r>
            <a:r>
              <a:rPr sz="4500" spc="-75" dirty="0">
                <a:solidFill>
                  <a:srgbClr val="101010"/>
                </a:solidFill>
              </a:rPr>
              <a:t>t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90" dirty="0">
                <a:solidFill>
                  <a:srgbClr val="101010"/>
                </a:solidFill>
              </a:rPr>
              <a:t> </a:t>
            </a:r>
            <a:r>
              <a:rPr sz="4500" spc="-220" dirty="0">
                <a:solidFill>
                  <a:srgbClr val="101010"/>
                </a:solidFill>
              </a:rPr>
              <a:t>Se</a:t>
            </a:r>
            <a:r>
              <a:rPr sz="4500" spc="-155" dirty="0">
                <a:solidFill>
                  <a:srgbClr val="101010"/>
                </a:solidFill>
              </a:rPr>
              <a:t>l</a:t>
            </a:r>
            <a:r>
              <a:rPr sz="4500" spc="-45" dirty="0">
                <a:solidFill>
                  <a:srgbClr val="101010"/>
                </a:solidFill>
              </a:rPr>
              <a:t>f</a:t>
            </a:r>
            <a:r>
              <a:rPr sz="4500" spc="-320" dirty="0">
                <a:solidFill>
                  <a:srgbClr val="101010"/>
                </a:solidFill>
              </a:rPr>
              <a:t>-</a:t>
            </a:r>
            <a:r>
              <a:rPr sz="4500" spc="-175" dirty="0">
                <a:solidFill>
                  <a:srgbClr val="101010"/>
                </a:solidFill>
              </a:rPr>
              <a:t>he</a:t>
            </a:r>
            <a:r>
              <a:rPr sz="4500" spc="-190" dirty="0">
                <a:solidFill>
                  <a:srgbClr val="101010"/>
                </a:solidFill>
              </a:rPr>
              <a:t>a</a:t>
            </a:r>
            <a:r>
              <a:rPr sz="4500" spc="-160" dirty="0">
                <a:solidFill>
                  <a:srgbClr val="101010"/>
                </a:solidFill>
              </a:rPr>
              <a:t>li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505" dirty="0">
                <a:solidFill>
                  <a:srgbClr val="101010"/>
                </a:solidFill>
              </a:rPr>
              <a:t> </a:t>
            </a:r>
            <a:r>
              <a:rPr sz="4500" spc="-200" dirty="0">
                <a:solidFill>
                  <a:srgbClr val="101010"/>
                </a:solidFill>
              </a:rPr>
              <a:t>Serv</a:t>
            </a:r>
            <a:r>
              <a:rPr sz="4500" spc="-150" dirty="0">
                <a:solidFill>
                  <a:srgbClr val="101010"/>
                </a:solidFill>
              </a:rPr>
              <a:t>i</a:t>
            </a:r>
            <a:r>
              <a:rPr sz="4500" spc="40" dirty="0">
                <a:solidFill>
                  <a:srgbClr val="101010"/>
                </a:solidFill>
              </a:rPr>
              <a:t>c</a:t>
            </a:r>
            <a:r>
              <a:rPr sz="4500" spc="-175" dirty="0">
                <a:solidFill>
                  <a:srgbClr val="101010"/>
                </a:solidFill>
              </a:rPr>
              <a:t>e</a:t>
            </a:r>
            <a:r>
              <a:rPr sz="4500" spc="-60" dirty="0">
                <a:solidFill>
                  <a:srgbClr val="101010"/>
                </a:solidFill>
              </a:rPr>
              <a:t>s</a:t>
            </a:r>
            <a:r>
              <a:rPr sz="4500" spc="-475" dirty="0">
                <a:solidFill>
                  <a:srgbClr val="101010"/>
                </a:solidFill>
              </a:rPr>
              <a:t> </a:t>
            </a:r>
            <a:r>
              <a:rPr sz="4500" spc="-5" dirty="0">
                <a:solidFill>
                  <a:srgbClr val="101010"/>
                </a:solidFill>
              </a:rPr>
              <a:t>w</a:t>
            </a:r>
            <a:r>
              <a:rPr sz="4500" spc="-70" dirty="0">
                <a:solidFill>
                  <a:srgbClr val="101010"/>
                </a:solidFill>
              </a:rPr>
              <a:t>i</a:t>
            </a:r>
            <a:r>
              <a:rPr sz="4500" spc="-75" dirty="0">
                <a:solidFill>
                  <a:srgbClr val="101010"/>
                </a:solidFill>
              </a:rPr>
              <a:t>t</a:t>
            </a:r>
            <a:r>
              <a:rPr sz="4500" spc="-55" dirty="0">
                <a:solidFill>
                  <a:srgbClr val="101010"/>
                </a:solidFill>
              </a:rPr>
              <a:t>h  </a:t>
            </a:r>
            <a:r>
              <a:rPr sz="4500" spc="70" dirty="0">
                <a:solidFill>
                  <a:srgbClr val="101010"/>
                </a:solidFill>
              </a:rPr>
              <a:t>C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305" dirty="0">
                <a:solidFill>
                  <a:srgbClr val="101010"/>
                </a:solidFill>
              </a:rPr>
              <a:t>r</a:t>
            </a:r>
            <a:r>
              <a:rPr sz="4500" spc="-75" dirty="0">
                <a:solidFill>
                  <a:srgbClr val="101010"/>
                </a:solidFill>
              </a:rPr>
              <a:t>cu</a:t>
            </a:r>
            <a:r>
              <a:rPr sz="4500" spc="-90" dirty="0">
                <a:solidFill>
                  <a:srgbClr val="101010"/>
                </a:solidFill>
              </a:rPr>
              <a:t>i</a:t>
            </a:r>
            <a:r>
              <a:rPr sz="4500" spc="40" dirty="0">
                <a:solidFill>
                  <a:srgbClr val="101010"/>
                </a:solidFill>
              </a:rPr>
              <a:t>t</a:t>
            </a:r>
            <a:r>
              <a:rPr sz="4500" spc="-475" dirty="0">
                <a:solidFill>
                  <a:srgbClr val="101010"/>
                </a:solidFill>
              </a:rPr>
              <a:t> </a:t>
            </a:r>
            <a:r>
              <a:rPr sz="4500" spc="55" dirty="0">
                <a:solidFill>
                  <a:srgbClr val="101010"/>
                </a:solidFill>
              </a:rPr>
              <a:t>B</a:t>
            </a:r>
            <a:r>
              <a:rPr sz="4500" spc="-305" dirty="0">
                <a:solidFill>
                  <a:srgbClr val="101010"/>
                </a:solidFill>
              </a:rPr>
              <a:t>r</a:t>
            </a:r>
            <a:r>
              <a:rPr sz="4500" spc="-170" dirty="0">
                <a:solidFill>
                  <a:srgbClr val="101010"/>
                </a:solidFill>
              </a:rPr>
              <a:t>ea</a:t>
            </a:r>
            <a:r>
              <a:rPr sz="4500" spc="-330" dirty="0">
                <a:solidFill>
                  <a:srgbClr val="101010"/>
                </a:solidFill>
              </a:rPr>
              <a:t>k</a:t>
            </a:r>
            <a:r>
              <a:rPr sz="4500" spc="-170" dirty="0">
                <a:solidFill>
                  <a:srgbClr val="101010"/>
                </a:solidFill>
              </a:rPr>
              <a:t>er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852415" y="2403348"/>
            <a:ext cx="2500883" cy="244754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604504" y="2418588"/>
            <a:ext cx="2467610" cy="2417445"/>
            <a:chOff x="8604504" y="2418588"/>
            <a:chExt cx="2467610" cy="24174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04504" y="2418588"/>
              <a:ext cx="2467355" cy="24170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04373" y="3056467"/>
              <a:ext cx="1061269" cy="106126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072545" y="3024908"/>
              <a:ext cx="1125220" cy="1125220"/>
            </a:xfrm>
            <a:custGeom>
              <a:avLst/>
              <a:gdLst/>
              <a:ahLst/>
              <a:cxnLst/>
              <a:rect l="l" t="t" r="r" b="b"/>
              <a:pathLst>
                <a:path w="1125220" h="1125220">
                  <a:moveTo>
                    <a:pt x="960145" y="164490"/>
                  </a:moveTo>
                  <a:lnTo>
                    <a:pt x="998760" y="207263"/>
                  </a:lnTo>
                  <a:lnTo>
                    <a:pt x="1032371" y="252772"/>
                  </a:lnTo>
                  <a:lnTo>
                    <a:pt x="1060658" y="300711"/>
                  </a:lnTo>
                  <a:lnTo>
                    <a:pt x="1083846" y="350654"/>
                  </a:lnTo>
                  <a:lnTo>
                    <a:pt x="1102001" y="402145"/>
                  </a:lnTo>
                  <a:lnTo>
                    <a:pt x="1114802" y="454836"/>
                  </a:lnTo>
                  <a:lnTo>
                    <a:pt x="1122540" y="508407"/>
                  </a:lnTo>
                  <a:lnTo>
                    <a:pt x="1124920" y="562547"/>
                  </a:lnTo>
                  <a:lnTo>
                    <a:pt x="1122246" y="616315"/>
                  </a:lnTo>
                  <a:lnTo>
                    <a:pt x="1114536" y="669691"/>
                  </a:lnTo>
                  <a:lnTo>
                    <a:pt x="1102036" y="722667"/>
                  </a:lnTo>
                  <a:lnTo>
                    <a:pt x="1083845" y="774257"/>
                  </a:lnTo>
                  <a:lnTo>
                    <a:pt x="1060658" y="824200"/>
                  </a:lnTo>
                  <a:lnTo>
                    <a:pt x="1032380" y="872124"/>
                  </a:lnTo>
                  <a:lnTo>
                    <a:pt x="999052" y="917354"/>
                  </a:lnTo>
                  <a:lnTo>
                    <a:pt x="960425" y="960141"/>
                  </a:lnTo>
                  <a:lnTo>
                    <a:pt x="917652" y="998756"/>
                  </a:lnTo>
                  <a:lnTo>
                    <a:pt x="872143" y="1032367"/>
                  </a:lnTo>
                  <a:lnTo>
                    <a:pt x="824204" y="1060654"/>
                  </a:lnTo>
                  <a:lnTo>
                    <a:pt x="774261" y="1083842"/>
                  </a:lnTo>
                  <a:lnTo>
                    <a:pt x="722770" y="1101998"/>
                  </a:lnTo>
                  <a:lnTo>
                    <a:pt x="669983" y="1114821"/>
                  </a:lnTo>
                  <a:lnTo>
                    <a:pt x="616220" y="1122247"/>
                  </a:lnTo>
                  <a:lnTo>
                    <a:pt x="562460" y="1124920"/>
                  </a:lnTo>
                  <a:lnTo>
                    <a:pt x="508601" y="1122242"/>
                  </a:lnTo>
                  <a:lnTo>
                    <a:pt x="455225" y="1114532"/>
                  </a:lnTo>
                  <a:lnTo>
                    <a:pt x="402248" y="1102032"/>
                  </a:lnTo>
                  <a:lnTo>
                    <a:pt x="350658" y="1083842"/>
                  </a:lnTo>
                  <a:lnTo>
                    <a:pt x="300715" y="1060654"/>
                  </a:lnTo>
                  <a:lnTo>
                    <a:pt x="252776" y="1032367"/>
                  </a:lnTo>
                  <a:lnTo>
                    <a:pt x="207267" y="998756"/>
                  </a:lnTo>
                  <a:lnTo>
                    <a:pt x="164494" y="960141"/>
                  </a:lnTo>
                  <a:lnTo>
                    <a:pt x="125867" y="917354"/>
                  </a:lnTo>
                  <a:lnTo>
                    <a:pt x="92539" y="872124"/>
                  </a:lnTo>
                  <a:lnTo>
                    <a:pt x="64262" y="824200"/>
                  </a:lnTo>
                  <a:lnTo>
                    <a:pt x="41074" y="774257"/>
                  </a:lnTo>
                  <a:lnTo>
                    <a:pt x="22918" y="722766"/>
                  </a:lnTo>
                  <a:lnTo>
                    <a:pt x="10094" y="669979"/>
                  </a:lnTo>
                  <a:lnTo>
                    <a:pt x="2668" y="616216"/>
                  </a:lnTo>
                  <a:lnTo>
                    <a:pt x="0" y="562547"/>
                  </a:lnTo>
                  <a:lnTo>
                    <a:pt x="2379" y="508407"/>
                  </a:lnTo>
                  <a:lnTo>
                    <a:pt x="10117" y="454836"/>
                  </a:lnTo>
                  <a:lnTo>
                    <a:pt x="22918" y="402145"/>
                  </a:lnTo>
                  <a:lnTo>
                    <a:pt x="41074" y="350654"/>
                  </a:lnTo>
                  <a:lnTo>
                    <a:pt x="64262" y="300711"/>
                  </a:lnTo>
                  <a:lnTo>
                    <a:pt x="92548" y="252772"/>
                  </a:lnTo>
                  <a:lnTo>
                    <a:pt x="126160" y="207263"/>
                  </a:lnTo>
                  <a:lnTo>
                    <a:pt x="164774" y="164490"/>
                  </a:lnTo>
                  <a:lnTo>
                    <a:pt x="207561" y="125863"/>
                  </a:lnTo>
                  <a:lnTo>
                    <a:pt x="252791" y="92535"/>
                  </a:lnTo>
                  <a:lnTo>
                    <a:pt x="300715" y="64258"/>
                  </a:lnTo>
                  <a:lnTo>
                    <a:pt x="350658" y="41070"/>
                  </a:lnTo>
                  <a:lnTo>
                    <a:pt x="402149" y="22914"/>
                  </a:lnTo>
                  <a:lnTo>
                    <a:pt x="454840" y="10113"/>
                  </a:lnTo>
                  <a:lnTo>
                    <a:pt x="508411" y="2375"/>
                  </a:lnTo>
                  <a:lnTo>
                    <a:pt x="562460" y="0"/>
                  </a:lnTo>
                  <a:lnTo>
                    <a:pt x="616509" y="2375"/>
                  </a:lnTo>
                  <a:lnTo>
                    <a:pt x="670079" y="10113"/>
                  </a:lnTo>
                  <a:lnTo>
                    <a:pt x="722770" y="22914"/>
                  </a:lnTo>
                  <a:lnTo>
                    <a:pt x="774261" y="41070"/>
                  </a:lnTo>
                  <a:lnTo>
                    <a:pt x="824204" y="64258"/>
                  </a:lnTo>
                  <a:lnTo>
                    <a:pt x="872128" y="92535"/>
                  </a:lnTo>
                  <a:lnTo>
                    <a:pt x="917358" y="125863"/>
                  </a:lnTo>
                  <a:lnTo>
                    <a:pt x="960145" y="164490"/>
                  </a:lnTo>
                  <a:close/>
                </a:path>
              </a:pathLst>
            </a:custGeom>
            <a:ln w="327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743527" y="5722827"/>
            <a:ext cx="12414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56135" y="519066"/>
            <a:ext cx="8193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solidFill>
                  <a:srgbClr val="3E3E3E"/>
                </a:solidFill>
              </a:rPr>
              <a:t>Bad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-40" dirty="0">
                <a:solidFill>
                  <a:srgbClr val="3E3E3E"/>
                </a:solidFill>
              </a:rPr>
              <a:t>Side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-70" dirty="0">
                <a:solidFill>
                  <a:srgbClr val="3E3E3E"/>
                </a:solidFill>
              </a:rPr>
              <a:t>Effects: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10" dirty="0">
                <a:solidFill>
                  <a:srgbClr val="3E3E3E"/>
                </a:solidFill>
              </a:rPr>
              <a:t>Cascading</a:t>
            </a:r>
            <a:r>
              <a:rPr spc="-185" dirty="0">
                <a:solidFill>
                  <a:srgbClr val="3E3E3E"/>
                </a:solidFill>
              </a:rPr>
              <a:t> </a:t>
            </a:r>
            <a:r>
              <a:rPr spc="-60" dirty="0">
                <a:solidFill>
                  <a:srgbClr val="3E3E3E"/>
                </a:solidFill>
              </a:rPr>
              <a:t>Failures</a:t>
            </a:r>
            <a:endParaRPr spc="-60" dirty="0">
              <a:solidFill>
                <a:srgbClr val="3E3E3E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94990" y="5722827"/>
            <a:ext cx="12242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478" y="5722827"/>
            <a:ext cx="12287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5567" y="2406395"/>
            <a:ext cx="2496311" cy="2442971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3889247" y="3416800"/>
            <a:ext cx="735330" cy="192405"/>
            <a:chOff x="3889247" y="3416800"/>
            <a:chExt cx="735330" cy="192405"/>
          </a:xfrm>
        </p:grpSpPr>
        <p:sp>
          <p:nvSpPr>
            <p:cNvPr id="13" name="object 13"/>
            <p:cNvSpPr/>
            <p:nvPr/>
          </p:nvSpPr>
          <p:spPr>
            <a:xfrm>
              <a:off x="3889247" y="3512819"/>
              <a:ext cx="575310" cy="0"/>
            </a:xfrm>
            <a:custGeom>
              <a:avLst/>
              <a:gdLst/>
              <a:ahLst/>
              <a:cxnLst/>
              <a:rect l="l" t="t" r="r" b="b"/>
              <a:pathLst>
                <a:path w="575310">
                  <a:moveTo>
                    <a:pt x="0" y="0"/>
                  </a:moveTo>
                  <a:lnTo>
                    <a:pt x="574903" y="0"/>
                  </a:lnTo>
                </a:path>
              </a:pathLst>
            </a:custGeom>
            <a:ln w="64008">
              <a:solidFill>
                <a:srgbClr val="3E3E3E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432139" y="3416800"/>
              <a:ext cx="192405" cy="192405"/>
            </a:xfrm>
            <a:custGeom>
              <a:avLst/>
              <a:gdLst/>
              <a:ahLst/>
              <a:cxnLst/>
              <a:rect l="l" t="t" r="r" b="b"/>
              <a:pathLst>
                <a:path w="192404" h="192404">
                  <a:moveTo>
                    <a:pt x="12" y="0"/>
                  </a:moveTo>
                  <a:lnTo>
                    <a:pt x="0" y="192024"/>
                  </a:lnTo>
                  <a:lnTo>
                    <a:pt x="192036" y="960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7620000" y="3416800"/>
            <a:ext cx="735330" cy="192405"/>
            <a:chOff x="7620000" y="3416800"/>
            <a:chExt cx="735330" cy="192405"/>
          </a:xfrm>
        </p:grpSpPr>
        <p:sp>
          <p:nvSpPr>
            <p:cNvPr id="16" name="object 16"/>
            <p:cNvSpPr/>
            <p:nvPr/>
          </p:nvSpPr>
          <p:spPr>
            <a:xfrm>
              <a:off x="7620000" y="3512819"/>
              <a:ext cx="575310" cy="0"/>
            </a:xfrm>
            <a:custGeom>
              <a:avLst/>
              <a:gdLst/>
              <a:ahLst/>
              <a:cxnLst/>
              <a:rect l="l" t="t" r="r" b="b"/>
              <a:pathLst>
                <a:path w="575309">
                  <a:moveTo>
                    <a:pt x="0" y="0"/>
                  </a:moveTo>
                  <a:lnTo>
                    <a:pt x="574903" y="0"/>
                  </a:lnTo>
                </a:path>
              </a:pathLst>
            </a:custGeom>
            <a:ln w="64008">
              <a:solidFill>
                <a:srgbClr val="3E3E3E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162891" y="3416800"/>
              <a:ext cx="192405" cy="192405"/>
            </a:xfrm>
            <a:custGeom>
              <a:avLst/>
              <a:gdLst/>
              <a:ahLst/>
              <a:cxnLst/>
              <a:rect l="l" t="t" r="r" b="b"/>
              <a:pathLst>
                <a:path w="192404" h="192404">
                  <a:moveTo>
                    <a:pt x="12" y="0"/>
                  </a:moveTo>
                  <a:lnTo>
                    <a:pt x="0" y="192024"/>
                  </a:lnTo>
                  <a:lnTo>
                    <a:pt x="192036" y="960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3889247" y="3136384"/>
            <a:ext cx="735330" cy="192405"/>
            <a:chOff x="3889247" y="3136384"/>
            <a:chExt cx="735330" cy="192405"/>
          </a:xfrm>
        </p:grpSpPr>
        <p:sp>
          <p:nvSpPr>
            <p:cNvPr id="19" name="object 19"/>
            <p:cNvSpPr/>
            <p:nvPr/>
          </p:nvSpPr>
          <p:spPr>
            <a:xfrm>
              <a:off x="3889247" y="3232403"/>
              <a:ext cx="575310" cy="0"/>
            </a:xfrm>
            <a:custGeom>
              <a:avLst/>
              <a:gdLst/>
              <a:ahLst/>
              <a:cxnLst/>
              <a:rect l="l" t="t" r="r" b="b"/>
              <a:pathLst>
                <a:path w="575310">
                  <a:moveTo>
                    <a:pt x="0" y="0"/>
                  </a:moveTo>
                  <a:lnTo>
                    <a:pt x="574903" y="0"/>
                  </a:lnTo>
                </a:path>
              </a:pathLst>
            </a:custGeom>
            <a:ln w="64008">
              <a:solidFill>
                <a:srgbClr val="3E3E3E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432139" y="3136384"/>
              <a:ext cx="192405" cy="192405"/>
            </a:xfrm>
            <a:custGeom>
              <a:avLst/>
              <a:gdLst/>
              <a:ahLst/>
              <a:cxnLst/>
              <a:rect l="l" t="t" r="r" b="b"/>
              <a:pathLst>
                <a:path w="192404" h="192404">
                  <a:moveTo>
                    <a:pt x="12" y="0"/>
                  </a:moveTo>
                  <a:lnTo>
                    <a:pt x="0" y="192024"/>
                  </a:lnTo>
                  <a:lnTo>
                    <a:pt x="192036" y="960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4613147" y="4361688"/>
            <a:ext cx="2284730" cy="1214755"/>
            <a:chOff x="4613147" y="4361688"/>
            <a:chExt cx="2284730" cy="1214755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1719" y="4361688"/>
              <a:ext cx="755903" cy="75742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87339" y="4815839"/>
              <a:ext cx="754379" cy="75742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13147" y="4818888"/>
              <a:ext cx="755903" cy="757427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4613147" y="1645920"/>
            <a:ext cx="2286000" cy="1061085"/>
            <a:chOff x="4613147" y="1645920"/>
            <a:chExt cx="2286000" cy="1061085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43243" y="1950720"/>
              <a:ext cx="755903" cy="75590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87339" y="1645920"/>
              <a:ext cx="754379" cy="75742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13147" y="1655064"/>
              <a:ext cx="755903" cy="757427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3887723" y="3706360"/>
            <a:ext cx="735330" cy="192405"/>
            <a:chOff x="3887723" y="3706360"/>
            <a:chExt cx="735330" cy="192405"/>
          </a:xfrm>
        </p:grpSpPr>
        <p:sp>
          <p:nvSpPr>
            <p:cNvPr id="30" name="object 30"/>
            <p:cNvSpPr/>
            <p:nvPr/>
          </p:nvSpPr>
          <p:spPr>
            <a:xfrm>
              <a:off x="3887723" y="3802379"/>
              <a:ext cx="575310" cy="0"/>
            </a:xfrm>
            <a:custGeom>
              <a:avLst/>
              <a:gdLst/>
              <a:ahLst/>
              <a:cxnLst/>
              <a:rect l="l" t="t" r="r" b="b"/>
              <a:pathLst>
                <a:path w="575310">
                  <a:moveTo>
                    <a:pt x="0" y="0"/>
                  </a:moveTo>
                  <a:lnTo>
                    <a:pt x="574903" y="0"/>
                  </a:lnTo>
                </a:path>
              </a:pathLst>
            </a:custGeom>
            <a:ln w="64008">
              <a:solidFill>
                <a:srgbClr val="3E3E3E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430615" y="3706360"/>
              <a:ext cx="192405" cy="192405"/>
            </a:xfrm>
            <a:custGeom>
              <a:avLst/>
              <a:gdLst/>
              <a:ahLst/>
              <a:cxnLst/>
              <a:rect l="l" t="t" r="r" b="b"/>
              <a:pathLst>
                <a:path w="192404" h="192404">
                  <a:moveTo>
                    <a:pt x="12" y="0"/>
                  </a:moveTo>
                  <a:lnTo>
                    <a:pt x="0" y="192024"/>
                  </a:lnTo>
                  <a:lnTo>
                    <a:pt x="192036" y="960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/>
          <p:cNvGrpSpPr/>
          <p:nvPr/>
        </p:nvGrpSpPr>
        <p:grpSpPr>
          <a:xfrm>
            <a:off x="3887723" y="2839204"/>
            <a:ext cx="735330" cy="192405"/>
            <a:chOff x="3887723" y="2839204"/>
            <a:chExt cx="735330" cy="192405"/>
          </a:xfrm>
        </p:grpSpPr>
        <p:sp>
          <p:nvSpPr>
            <p:cNvPr id="33" name="object 33"/>
            <p:cNvSpPr/>
            <p:nvPr/>
          </p:nvSpPr>
          <p:spPr>
            <a:xfrm>
              <a:off x="3887723" y="2935224"/>
              <a:ext cx="575310" cy="0"/>
            </a:xfrm>
            <a:custGeom>
              <a:avLst/>
              <a:gdLst/>
              <a:ahLst/>
              <a:cxnLst/>
              <a:rect l="l" t="t" r="r" b="b"/>
              <a:pathLst>
                <a:path w="575310">
                  <a:moveTo>
                    <a:pt x="0" y="0"/>
                  </a:moveTo>
                  <a:lnTo>
                    <a:pt x="574903" y="0"/>
                  </a:lnTo>
                </a:path>
              </a:pathLst>
            </a:custGeom>
            <a:ln w="64008">
              <a:solidFill>
                <a:srgbClr val="3E3E3E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430615" y="2839204"/>
              <a:ext cx="192405" cy="192405"/>
            </a:xfrm>
            <a:custGeom>
              <a:avLst/>
              <a:gdLst/>
              <a:ahLst/>
              <a:cxnLst/>
              <a:rect l="l" t="t" r="r" b="b"/>
              <a:pathLst>
                <a:path w="192404" h="192405">
                  <a:moveTo>
                    <a:pt x="12" y="0"/>
                  </a:moveTo>
                  <a:lnTo>
                    <a:pt x="0" y="192024"/>
                  </a:lnTo>
                  <a:lnTo>
                    <a:pt x="192036" y="960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3887723" y="4002016"/>
            <a:ext cx="735330" cy="192405"/>
            <a:chOff x="3887723" y="4002016"/>
            <a:chExt cx="735330" cy="192405"/>
          </a:xfrm>
        </p:grpSpPr>
        <p:sp>
          <p:nvSpPr>
            <p:cNvPr id="36" name="object 36"/>
            <p:cNvSpPr/>
            <p:nvPr/>
          </p:nvSpPr>
          <p:spPr>
            <a:xfrm>
              <a:off x="3887723" y="4098035"/>
              <a:ext cx="575310" cy="0"/>
            </a:xfrm>
            <a:custGeom>
              <a:avLst/>
              <a:gdLst/>
              <a:ahLst/>
              <a:cxnLst/>
              <a:rect l="l" t="t" r="r" b="b"/>
              <a:pathLst>
                <a:path w="575310">
                  <a:moveTo>
                    <a:pt x="0" y="0"/>
                  </a:moveTo>
                  <a:lnTo>
                    <a:pt x="574903" y="0"/>
                  </a:lnTo>
                </a:path>
              </a:pathLst>
            </a:custGeom>
            <a:ln w="64008">
              <a:solidFill>
                <a:srgbClr val="3E3E3E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430615" y="4002016"/>
              <a:ext cx="192405" cy="192405"/>
            </a:xfrm>
            <a:custGeom>
              <a:avLst/>
              <a:gdLst/>
              <a:ahLst/>
              <a:cxnLst/>
              <a:rect l="l" t="t" r="r" b="b"/>
              <a:pathLst>
                <a:path w="192404" h="192404">
                  <a:moveTo>
                    <a:pt x="12" y="0"/>
                  </a:moveTo>
                  <a:lnTo>
                    <a:pt x="0" y="192023"/>
                  </a:lnTo>
                  <a:lnTo>
                    <a:pt x="192036" y="960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/>
          <p:cNvGrpSpPr/>
          <p:nvPr/>
        </p:nvGrpSpPr>
        <p:grpSpPr>
          <a:xfrm>
            <a:off x="3887723" y="2558787"/>
            <a:ext cx="735330" cy="192405"/>
            <a:chOff x="3887723" y="2558787"/>
            <a:chExt cx="735330" cy="192405"/>
          </a:xfrm>
        </p:grpSpPr>
        <p:sp>
          <p:nvSpPr>
            <p:cNvPr id="39" name="object 39"/>
            <p:cNvSpPr/>
            <p:nvPr/>
          </p:nvSpPr>
          <p:spPr>
            <a:xfrm>
              <a:off x="3887723" y="2654807"/>
              <a:ext cx="575310" cy="0"/>
            </a:xfrm>
            <a:custGeom>
              <a:avLst/>
              <a:gdLst/>
              <a:ahLst/>
              <a:cxnLst/>
              <a:rect l="l" t="t" r="r" b="b"/>
              <a:pathLst>
                <a:path w="575310">
                  <a:moveTo>
                    <a:pt x="0" y="0"/>
                  </a:moveTo>
                  <a:lnTo>
                    <a:pt x="574903" y="0"/>
                  </a:lnTo>
                </a:path>
              </a:pathLst>
            </a:custGeom>
            <a:ln w="64008">
              <a:solidFill>
                <a:srgbClr val="3E3E3E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430615" y="2558787"/>
              <a:ext cx="192405" cy="192405"/>
            </a:xfrm>
            <a:custGeom>
              <a:avLst/>
              <a:gdLst/>
              <a:ahLst/>
              <a:cxnLst/>
              <a:rect l="l" t="t" r="r" b="b"/>
              <a:pathLst>
                <a:path w="192404" h="192405">
                  <a:moveTo>
                    <a:pt x="12" y="0"/>
                  </a:moveTo>
                  <a:lnTo>
                    <a:pt x="0" y="192024"/>
                  </a:lnTo>
                  <a:lnTo>
                    <a:pt x="192036" y="960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/>
          <p:cNvGrpSpPr/>
          <p:nvPr/>
        </p:nvGrpSpPr>
        <p:grpSpPr>
          <a:xfrm>
            <a:off x="3878579" y="4299196"/>
            <a:ext cx="735330" cy="192405"/>
            <a:chOff x="3878579" y="4299196"/>
            <a:chExt cx="735330" cy="192405"/>
          </a:xfrm>
        </p:grpSpPr>
        <p:sp>
          <p:nvSpPr>
            <p:cNvPr id="42" name="object 42"/>
            <p:cNvSpPr/>
            <p:nvPr/>
          </p:nvSpPr>
          <p:spPr>
            <a:xfrm>
              <a:off x="3878579" y="4395216"/>
              <a:ext cx="575310" cy="0"/>
            </a:xfrm>
            <a:custGeom>
              <a:avLst/>
              <a:gdLst/>
              <a:ahLst/>
              <a:cxnLst/>
              <a:rect l="l" t="t" r="r" b="b"/>
              <a:pathLst>
                <a:path w="575310">
                  <a:moveTo>
                    <a:pt x="0" y="0"/>
                  </a:moveTo>
                  <a:lnTo>
                    <a:pt x="574903" y="0"/>
                  </a:lnTo>
                </a:path>
              </a:pathLst>
            </a:custGeom>
            <a:ln w="64008">
              <a:solidFill>
                <a:srgbClr val="3E3E3E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421471" y="4299196"/>
              <a:ext cx="192405" cy="192405"/>
            </a:xfrm>
            <a:custGeom>
              <a:avLst/>
              <a:gdLst/>
              <a:ahLst/>
              <a:cxnLst/>
              <a:rect l="l" t="t" r="r" b="b"/>
              <a:pathLst>
                <a:path w="192404" h="192404">
                  <a:moveTo>
                    <a:pt x="12" y="0"/>
                  </a:moveTo>
                  <a:lnTo>
                    <a:pt x="0" y="192023"/>
                  </a:lnTo>
                  <a:lnTo>
                    <a:pt x="192036" y="960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" name="object 44"/>
          <p:cNvGrpSpPr/>
          <p:nvPr/>
        </p:nvGrpSpPr>
        <p:grpSpPr>
          <a:xfrm>
            <a:off x="5329177" y="3008524"/>
            <a:ext cx="1158240" cy="1158240"/>
            <a:chOff x="5329177" y="3008524"/>
            <a:chExt cx="1158240" cy="1158240"/>
          </a:xfrm>
        </p:grpSpPr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7386" y="3056467"/>
              <a:ext cx="1061270" cy="106126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345560" y="3024907"/>
              <a:ext cx="1125220" cy="1125220"/>
            </a:xfrm>
            <a:custGeom>
              <a:avLst/>
              <a:gdLst/>
              <a:ahLst/>
              <a:cxnLst/>
              <a:rect l="l" t="t" r="r" b="b"/>
              <a:pathLst>
                <a:path w="1125220" h="1125220">
                  <a:moveTo>
                    <a:pt x="960145" y="164490"/>
                  </a:moveTo>
                  <a:lnTo>
                    <a:pt x="998760" y="207263"/>
                  </a:lnTo>
                  <a:lnTo>
                    <a:pt x="1032371" y="252772"/>
                  </a:lnTo>
                  <a:lnTo>
                    <a:pt x="1060658" y="300711"/>
                  </a:lnTo>
                  <a:lnTo>
                    <a:pt x="1083846" y="350654"/>
                  </a:lnTo>
                  <a:lnTo>
                    <a:pt x="1102001" y="402145"/>
                  </a:lnTo>
                  <a:lnTo>
                    <a:pt x="1114802" y="454836"/>
                  </a:lnTo>
                  <a:lnTo>
                    <a:pt x="1122540" y="508407"/>
                  </a:lnTo>
                  <a:lnTo>
                    <a:pt x="1124920" y="562547"/>
                  </a:lnTo>
                  <a:lnTo>
                    <a:pt x="1122246" y="616315"/>
                  </a:lnTo>
                  <a:lnTo>
                    <a:pt x="1114536" y="669691"/>
                  </a:lnTo>
                  <a:lnTo>
                    <a:pt x="1102036" y="722667"/>
                  </a:lnTo>
                  <a:lnTo>
                    <a:pt x="1083845" y="774257"/>
                  </a:lnTo>
                  <a:lnTo>
                    <a:pt x="1060658" y="824200"/>
                  </a:lnTo>
                  <a:lnTo>
                    <a:pt x="1032380" y="872124"/>
                  </a:lnTo>
                  <a:lnTo>
                    <a:pt x="999052" y="917354"/>
                  </a:lnTo>
                  <a:lnTo>
                    <a:pt x="960425" y="960141"/>
                  </a:lnTo>
                  <a:lnTo>
                    <a:pt x="917652" y="998756"/>
                  </a:lnTo>
                  <a:lnTo>
                    <a:pt x="872143" y="1032367"/>
                  </a:lnTo>
                  <a:lnTo>
                    <a:pt x="824204" y="1060654"/>
                  </a:lnTo>
                  <a:lnTo>
                    <a:pt x="774261" y="1083842"/>
                  </a:lnTo>
                  <a:lnTo>
                    <a:pt x="722770" y="1101998"/>
                  </a:lnTo>
                  <a:lnTo>
                    <a:pt x="669983" y="1114821"/>
                  </a:lnTo>
                  <a:lnTo>
                    <a:pt x="616220" y="1122247"/>
                  </a:lnTo>
                  <a:lnTo>
                    <a:pt x="562460" y="1124920"/>
                  </a:lnTo>
                  <a:lnTo>
                    <a:pt x="508601" y="1122242"/>
                  </a:lnTo>
                  <a:lnTo>
                    <a:pt x="455225" y="1114532"/>
                  </a:lnTo>
                  <a:lnTo>
                    <a:pt x="402248" y="1102032"/>
                  </a:lnTo>
                  <a:lnTo>
                    <a:pt x="350658" y="1083842"/>
                  </a:lnTo>
                  <a:lnTo>
                    <a:pt x="300715" y="1060654"/>
                  </a:lnTo>
                  <a:lnTo>
                    <a:pt x="252776" y="1032367"/>
                  </a:lnTo>
                  <a:lnTo>
                    <a:pt x="207267" y="998756"/>
                  </a:lnTo>
                  <a:lnTo>
                    <a:pt x="164494" y="960141"/>
                  </a:lnTo>
                  <a:lnTo>
                    <a:pt x="125867" y="917354"/>
                  </a:lnTo>
                  <a:lnTo>
                    <a:pt x="92539" y="872124"/>
                  </a:lnTo>
                  <a:lnTo>
                    <a:pt x="64262" y="824200"/>
                  </a:lnTo>
                  <a:lnTo>
                    <a:pt x="41074" y="774257"/>
                  </a:lnTo>
                  <a:lnTo>
                    <a:pt x="22918" y="722766"/>
                  </a:lnTo>
                  <a:lnTo>
                    <a:pt x="10094" y="669979"/>
                  </a:lnTo>
                  <a:lnTo>
                    <a:pt x="2668" y="616216"/>
                  </a:lnTo>
                  <a:lnTo>
                    <a:pt x="0" y="562547"/>
                  </a:lnTo>
                  <a:lnTo>
                    <a:pt x="2379" y="508407"/>
                  </a:lnTo>
                  <a:lnTo>
                    <a:pt x="10117" y="454836"/>
                  </a:lnTo>
                  <a:lnTo>
                    <a:pt x="22918" y="402145"/>
                  </a:lnTo>
                  <a:lnTo>
                    <a:pt x="41074" y="350654"/>
                  </a:lnTo>
                  <a:lnTo>
                    <a:pt x="64262" y="300711"/>
                  </a:lnTo>
                  <a:lnTo>
                    <a:pt x="92548" y="252772"/>
                  </a:lnTo>
                  <a:lnTo>
                    <a:pt x="126160" y="207263"/>
                  </a:lnTo>
                  <a:lnTo>
                    <a:pt x="164774" y="164490"/>
                  </a:lnTo>
                  <a:lnTo>
                    <a:pt x="207561" y="125863"/>
                  </a:lnTo>
                  <a:lnTo>
                    <a:pt x="252791" y="92535"/>
                  </a:lnTo>
                  <a:lnTo>
                    <a:pt x="300715" y="64258"/>
                  </a:lnTo>
                  <a:lnTo>
                    <a:pt x="350658" y="41070"/>
                  </a:lnTo>
                  <a:lnTo>
                    <a:pt x="402149" y="22914"/>
                  </a:lnTo>
                  <a:lnTo>
                    <a:pt x="454840" y="10113"/>
                  </a:lnTo>
                  <a:lnTo>
                    <a:pt x="508411" y="2375"/>
                  </a:lnTo>
                  <a:lnTo>
                    <a:pt x="562460" y="0"/>
                  </a:lnTo>
                  <a:lnTo>
                    <a:pt x="616509" y="2375"/>
                  </a:lnTo>
                  <a:lnTo>
                    <a:pt x="670079" y="10113"/>
                  </a:lnTo>
                  <a:lnTo>
                    <a:pt x="722770" y="22914"/>
                  </a:lnTo>
                  <a:lnTo>
                    <a:pt x="774261" y="41070"/>
                  </a:lnTo>
                  <a:lnTo>
                    <a:pt x="824204" y="64258"/>
                  </a:lnTo>
                  <a:lnTo>
                    <a:pt x="872128" y="92535"/>
                  </a:lnTo>
                  <a:lnTo>
                    <a:pt x="917358" y="125863"/>
                  </a:lnTo>
                  <a:lnTo>
                    <a:pt x="960145" y="164490"/>
                  </a:lnTo>
                  <a:close/>
                </a:path>
              </a:pathLst>
            </a:custGeom>
            <a:ln w="327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Slide Number Placeholder 4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2575" y="2695983"/>
            <a:ext cx="519684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issues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play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Fault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tolerance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problem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Resource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overloading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problem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06780" y="2113788"/>
            <a:ext cx="2636519" cy="263651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32620" y="2660522"/>
            <a:ext cx="6646545" cy="137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" algn="ctr">
              <a:lnSpc>
                <a:spcPts val="5330"/>
              </a:lnSpc>
              <a:spcBef>
                <a:spcPts val="100"/>
              </a:spcBef>
            </a:pPr>
            <a:r>
              <a:rPr sz="4800" spc="-145" dirty="0"/>
              <a:t>S</a:t>
            </a:r>
            <a:r>
              <a:rPr sz="4800" spc="-229" dirty="0"/>
              <a:t>o</a:t>
            </a:r>
            <a:r>
              <a:rPr sz="4800" spc="-645" dirty="0"/>
              <a:t>,</a:t>
            </a:r>
            <a:r>
              <a:rPr sz="4800" spc="-480" dirty="0"/>
              <a:t> </a:t>
            </a:r>
            <a:r>
              <a:rPr sz="4800" spc="85" dirty="0"/>
              <a:t>w</a:t>
            </a:r>
            <a:r>
              <a:rPr sz="4800" spc="-229" dirty="0"/>
              <a:t>h</a:t>
            </a:r>
            <a:r>
              <a:rPr sz="4800" spc="-240" dirty="0"/>
              <a:t>a</a:t>
            </a:r>
            <a:r>
              <a:rPr sz="4800" spc="25" dirty="0"/>
              <a:t>t</a:t>
            </a:r>
            <a:r>
              <a:rPr sz="4800" spc="-495" dirty="0"/>
              <a:t> </a:t>
            </a:r>
            <a:r>
              <a:rPr sz="4800" spc="-65" dirty="0"/>
              <a:t>c</a:t>
            </a:r>
            <a:r>
              <a:rPr sz="4800" spc="-45" dirty="0"/>
              <a:t>a</a:t>
            </a:r>
            <a:r>
              <a:rPr sz="4800" spc="-100" dirty="0"/>
              <a:t>n</a:t>
            </a:r>
            <a:r>
              <a:rPr sz="4800" spc="-505" dirty="0"/>
              <a:t> </a:t>
            </a:r>
            <a:r>
              <a:rPr sz="4800" spc="-35" dirty="0"/>
              <a:t>w</a:t>
            </a:r>
            <a:r>
              <a:rPr sz="4800" spc="-60" dirty="0"/>
              <a:t>e</a:t>
            </a:r>
            <a:r>
              <a:rPr sz="4800" spc="-475" dirty="0"/>
              <a:t> </a:t>
            </a:r>
            <a:r>
              <a:rPr sz="4800" spc="60" dirty="0"/>
              <a:t>d</a:t>
            </a:r>
            <a:r>
              <a:rPr sz="4800" spc="-195" dirty="0"/>
              <a:t>o</a:t>
            </a:r>
            <a:r>
              <a:rPr sz="4800" spc="-55" dirty="0"/>
              <a:t>?</a:t>
            </a:r>
            <a:endParaRPr sz="4800"/>
          </a:p>
          <a:p>
            <a:pPr marR="13970" algn="ctr">
              <a:lnSpc>
                <a:spcPts val="5330"/>
              </a:lnSpc>
            </a:pPr>
            <a:r>
              <a:rPr sz="4800" spc="-75" dirty="0"/>
              <a:t>Ho</a:t>
            </a:r>
            <a:r>
              <a:rPr sz="4800" spc="200" dirty="0"/>
              <a:t>w</a:t>
            </a:r>
            <a:r>
              <a:rPr sz="4800" spc="-470" dirty="0"/>
              <a:t> </a:t>
            </a:r>
            <a:r>
              <a:rPr sz="4800" spc="125" dirty="0"/>
              <a:t>c</a:t>
            </a:r>
            <a:r>
              <a:rPr sz="4800" spc="-235" dirty="0"/>
              <a:t>a</a:t>
            </a:r>
            <a:r>
              <a:rPr sz="4800" spc="-100" dirty="0"/>
              <a:t>n</a:t>
            </a:r>
            <a:r>
              <a:rPr sz="4800" spc="-505" dirty="0"/>
              <a:t> </a:t>
            </a:r>
            <a:r>
              <a:rPr sz="4800" spc="-35" dirty="0"/>
              <a:t>w</a:t>
            </a:r>
            <a:r>
              <a:rPr sz="4800" spc="-60" dirty="0"/>
              <a:t>e</a:t>
            </a:r>
            <a:r>
              <a:rPr sz="4800" spc="-470" dirty="0"/>
              <a:t> </a:t>
            </a:r>
            <a:r>
              <a:rPr sz="4800" i="1" spc="-235" dirty="0">
                <a:latin typeface="Verdana" panose="020B0604030504040204"/>
                <a:cs typeface="Verdana" panose="020B0604030504040204"/>
              </a:rPr>
              <a:t>s</a:t>
            </a:r>
            <a:r>
              <a:rPr sz="4800" i="1" spc="10" dirty="0">
                <a:latin typeface="Verdana" panose="020B0604030504040204"/>
                <a:cs typeface="Verdana" panose="020B0604030504040204"/>
              </a:rPr>
              <a:t>o</a:t>
            </a:r>
            <a:r>
              <a:rPr sz="4800" i="1" spc="-229" dirty="0">
                <a:latin typeface="Verdana" panose="020B0604030504040204"/>
                <a:cs typeface="Verdana" panose="020B0604030504040204"/>
              </a:rPr>
              <a:t>l</a:t>
            </a:r>
            <a:r>
              <a:rPr sz="4800" i="1" spc="-370" dirty="0">
                <a:latin typeface="Verdana" panose="020B0604030504040204"/>
                <a:cs typeface="Verdana" panose="020B0604030504040204"/>
              </a:rPr>
              <a:t>v</a:t>
            </a:r>
            <a:r>
              <a:rPr sz="4800" i="1" spc="-65" dirty="0">
                <a:latin typeface="Verdana" panose="020B0604030504040204"/>
                <a:cs typeface="Verdana" panose="020B0604030504040204"/>
              </a:rPr>
              <a:t>e</a:t>
            </a:r>
            <a:r>
              <a:rPr sz="4800" i="1" spc="-490" dirty="0">
                <a:latin typeface="Verdana" panose="020B0604030504040204"/>
                <a:cs typeface="Verdana" panose="020B0604030504040204"/>
              </a:rPr>
              <a:t> </a:t>
            </a:r>
            <a:r>
              <a:rPr sz="4800" spc="-85" dirty="0"/>
              <a:t>t</a:t>
            </a:r>
            <a:r>
              <a:rPr sz="4800" spc="-215" dirty="0"/>
              <a:t>h</a:t>
            </a:r>
            <a:r>
              <a:rPr sz="4800" spc="-229" dirty="0"/>
              <a:t>i</a:t>
            </a:r>
            <a:r>
              <a:rPr sz="4800" spc="-360" dirty="0"/>
              <a:t>s?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2016556"/>
            <a:ext cx="389001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10" dirty="0">
                <a:solidFill>
                  <a:srgbClr val="F05A28"/>
                </a:solidFill>
              </a:rPr>
              <a:t>Learn</a:t>
            </a:r>
            <a:r>
              <a:rPr sz="2400" spc="-155" dirty="0">
                <a:solidFill>
                  <a:srgbClr val="F05A28"/>
                </a:solidFill>
              </a:rPr>
              <a:t> </a:t>
            </a:r>
            <a:r>
              <a:rPr sz="2400" spc="75" dirty="0">
                <a:solidFill>
                  <a:srgbClr val="F05A28"/>
                </a:solidFill>
              </a:rPr>
              <a:t>to</a:t>
            </a:r>
            <a:r>
              <a:rPr sz="2400" spc="-170" dirty="0">
                <a:solidFill>
                  <a:srgbClr val="F05A28"/>
                </a:solidFill>
              </a:rPr>
              <a:t> </a:t>
            </a:r>
            <a:r>
              <a:rPr sz="2500" i="1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embrace</a:t>
            </a:r>
            <a:r>
              <a:rPr sz="2500" i="1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i="1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failure</a:t>
            </a:r>
            <a:endParaRPr sz="2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2575" y="2398804"/>
            <a:ext cx="4056379" cy="19456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020" indent="-290195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Tolerate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failures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Gracefully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degrade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Limit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resources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consumed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Constrain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usage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30427" y="2135123"/>
            <a:ext cx="1900555" cy="2574290"/>
            <a:chOff x="1330427" y="2135123"/>
            <a:chExt cx="1900555" cy="2574290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30427" y="2135123"/>
              <a:ext cx="1900451" cy="257403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24228" y="2936747"/>
              <a:ext cx="836930" cy="220979"/>
            </a:xfrm>
            <a:custGeom>
              <a:avLst/>
              <a:gdLst/>
              <a:ahLst/>
              <a:cxnLst/>
              <a:rect l="l" t="t" r="r" b="b"/>
              <a:pathLst>
                <a:path w="836930" h="220980">
                  <a:moveTo>
                    <a:pt x="312407" y="0"/>
                  </a:moveTo>
                  <a:lnTo>
                    <a:pt x="0" y="0"/>
                  </a:lnTo>
                  <a:lnTo>
                    <a:pt x="0" y="220980"/>
                  </a:lnTo>
                  <a:lnTo>
                    <a:pt x="312407" y="220980"/>
                  </a:lnTo>
                  <a:lnTo>
                    <a:pt x="312407" y="0"/>
                  </a:lnTo>
                  <a:close/>
                </a:path>
                <a:path w="836930" h="220980">
                  <a:moveTo>
                    <a:pt x="836663" y="28956"/>
                  </a:moveTo>
                  <a:lnTo>
                    <a:pt x="441960" y="28956"/>
                  </a:lnTo>
                  <a:lnTo>
                    <a:pt x="441960" y="192024"/>
                  </a:lnTo>
                  <a:lnTo>
                    <a:pt x="836663" y="192024"/>
                  </a:lnTo>
                  <a:lnTo>
                    <a:pt x="836663" y="28956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00996"/>
            <a:ext cx="10045700" cy="169100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2500"/>
              </a:lnSpc>
              <a:spcBef>
                <a:spcPts val="705"/>
              </a:spcBef>
            </a:pPr>
            <a:r>
              <a:rPr sz="26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“…</a:t>
            </a:r>
            <a:r>
              <a:rPr sz="26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6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design</a:t>
            </a:r>
            <a:r>
              <a:rPr sz="26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pattern</a:t>
            </a:r>
            <a:r>
              <a:rPr sz="2600" spc="-1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6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modern</a:t>
            </a:r>
            <a:r>
              <a:rPr sz="26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software</a:t>
            </a:r>
            <a:r>
              <a:rPr sz="2600" spc="-1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development</a:t>
            </a:r>
            <a:r>
              <a:rPr sz="26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6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600" spc="-9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detect </a:t>
            </a:r>
            <a:r>
              <a:rPr sz="2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failures </a:t>
            </a:r>
            <a:r>
              <a:rPr sz="2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encapsulates </a:t>
            </a:r>
            <a:r>
              <a:rPr sz="26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logic </a:t>
            </a:r>
            <a:r>
              <a:rPr sz="26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preventing </a:t>
            </a:r>
            <a:r>
              <a:rPr sz="2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failure </a:t>
            </a:r>
            <a:r>
              <a:rPr sz="2600" spc="-9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600" spc="-1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reoccur</a:t>
            </a:r>
            <a:r>
              <a:rPr sz="26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constantly</a:t>
            </a:r>
            <a:r>
              <a:rPr sz="2600" spc="-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1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…”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85"/>
              </a:spcBef>
            </a:pPr>
            <a:r>
              <a:rPr sz="2600" i="1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600" i="1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i="1" spc="20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600" i="1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iki</a:t>
            </a:r>
            <a:r>
              <a:rPr sz="2600" i="1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600" i="1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600" i="1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600" i="1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ia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3744" y="2092811"/>
            <a:ext cx="65297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75" dirty="0">
                <a:solidFill>
                  <a:srgbClr val="9BC850"/>
                </a:solidFill>
              </a:rPr>
              <a:t>C</a:t>
            </a:r>
            <a:r>
              <a:rPr sz="4800" spc="-235" dirty="0">
                <a:solidFill>
                  <a:srgbClr val="9BC850"/>
                </a:solidFill>
              </a:rPr>
              <a:t>i</a:t>
            </a:r>
            <a:r>
              <a:rPr sz="4800" spc="-360" dirty="0">
                <a:solidFill>
                  <a:srgbClr val="9BC850"/>
                </a:solidFill>
              </a:rPr>
              <a:t>r</a:t>
            </a:r>
            <a:r>
              <a:rPr sz="4800" spc="125" dirty="0">
                <a:solidFill>
                  <a:srgbClr val="9BC850"/>
                </a:solidFill>
              </a:rPr>
              <a:t>c</a:t>
            </a:r>
            <a:r>
              <a:rPr sz="4800" spc="-215" dirty="0">
                <a:solidFill>
                  <a:srgbClr val="9BC850"/>
                </a:solidFill>
              </a:rPr>
              <a:t>u</a:t>
            </a:r>
            <a:r>
              <a:rPr sz="4800" spc="-150" dirty="0">
                <a:solidFill>
                  <a:srgbClr val="9BC850"/>
                </a:solidFill>
              </a:rPr>
              <a:t>i</a:t>
            </a:r>
            <a:r>
              <a:rPr sz="4800" spc="-60" dirty="0">
                <a:solidFill>
                  <a:srgbClr val="9BC850"/>
                </a:solidFill>
              </a:rPr>
              <a:t>t</a:t>
            </a:r>
            <a:r>
              <a:rPr sz="4800" spc="-490" dirty="0">
                <a:solidFill>
                  <a:srgbClr val="9BC850"/>
                </a:solidFill>
              </a:rPr>
              <a:t> </a:t>
            </a:r>
            <a:r>
              <a:rPr sz="4800" spc="65" dirty="0">
                <a:solidFill>
                  <a:srgbClr val="9BC850"/>
                </a:solidFill>
              </a:rPr>
              <a:t>B</a:t>
            </a:r>
            <a:r>
              <a:rPr sz="4800" spc="-360" dirty="0">
                <a:solidFill>
                  <a:srgbClr val="9BC850"/>
                </a:solidFill>
              </a:rPr>
              <a:t>r</a:t>
            </a:r>
            <a:r>
              <a:rPr sz="4800" spc="-204" dirty="0">
                <a:solidFill>
                  <a:srgbClr val="9BC850"/>
                </a:solidFill>
              </a:rPr>
              <a:t>ea</a:t>
            </a:r>
            <a:r>
              <a:rPr sz="4800" spc="-395" dirty="0">
                <a:solidFill>
                  <a:srgbClr val="9BC850"/>
                </a:solidFill>
              </a:rPr>
              <a:t>k</a:t>
            </a:r>
            <a:r>
              <a:rPr sz="4800" spc="-180" dirty="0">
                <a:solidFill>
                  <a:srgbClr val="9BC850"/>
                </a:solidFill>
              </a:rPr>
              <a:t>e</a:t>
            </a:r>
            <a:r>
              <a:rPr sz="4800" spc="-130" dirty="0">
                <a:solidFill>
                  <a:srgbClr val="9BC850"/>
                </a:solidFill>
              </a:rPr>
              <a:t>r</a:t>
            </a:r>
            <a:r>
              <a:rPr sz="4800" spc="-500" dirty="0">
                <a:solidFill>
                  <a:srgbClr val="9BC850"/>
                </a:solidFill>
              </a:rPr>
              <a:t> </a:t>
            </a:r>
            <a:r>
              <a:rPr sz="4800" spc="150" dirty="0">
                <a:solidFill>
                  <a:srgbClr val="9BC850"/>
                </a:solidFill>
              </a:rPr>
              <a:t>P</a:t>
            </a:r>
            <a:r>
              <a:rPr sz="4800" spc="-260" dirty="0">
                <a:solidFill>
                  <a:srgbClr val="9BC850"/>
                </a:solidFill>
              </a:rPr>
              <a:t>a</a:t>
            </a:r>
            <a:r>
              <a:rPr sz="4800" spc="-85" dirty="0">
                <a:solidFill>
                  <a:srgbClr val="9BC850"/>
                </a:solidFill>
              </a:rPr>
              <a:t>t</a:t>
            </a:r>
            <a:r>
              <a:rPr sz="4800" spc="-160" dirty="0">
                <a:solidFill>
                  <a:srgbClr val="9BC850"/>
                </a:solidFill>
              </a:rPr>
              <a:t>t</a:t>
            </a:r>
            <a:r>
              <a:rPr sz="4800" spc="-165" dirty="0">
                <a:solidFill>
                  <a:srgbClr val="9BC850"/>
                </a:solidFill>
              </a:rPr>
              <a:t>e</a:t>
            </a:r>
            <a:r>
              <a:rPr sz="4800" spc="-240" dirty="0">
                <a:solidFill>
                  <a:srgbClr val="9BC850"/>
                </a:solidFill>
              </a:rPr>
              <a:t>r</a:t>
            </a:r>
            <a:r>
              <a:rPr sz="4800" spc="-100" dirty="0">
                <a:solidFill>
                  <a:srgbClr val="9BC850"/>
                </a:solidFill>
              </a:rPr>
              <a:t>n</a:t>
            </a:r>
            <a:endParaRPr sz="4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47584" y="5538109"/>
            <a:ext cx="181165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100" i="1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100" i="1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100" i="1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100" i="1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100" i="1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ed</a:t>
            </a:r>
            <a:endParaRPr sz="2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76215" y="519066"/>
            <a:ext cx="3350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Circuit</a:t>
            </a:r>
            <a:r>
              <a:rPr spc="-260" dirty="0"/>
              <a:t> </a:t>
            </a:r>
            <a:r>
              <a:rPr spc="-80" dirty="0"/>
              <a:t>Breaker</a:t>
            </a:r>
            <a:endParaRPr spc="-80" dirty="0"/>
          </a:p>
        </p:txBody>
      </p:sp>
      <p:grpSp>
        <p:nvGrpSpPr>
          <p:cNvPr id="6" name="object 6"/>
          <p:cNvGrpSpPr/>
          <p:nvPr/>
        </p:nvGrpSpPr>
        <p:grpSpPr>
          <a:xfrm>
            <a:off x="1367027" y="1498098"/>
            <a:ext cx="3775075" cy="3775075"/>
            <a:chOff x="1367027" y="1498098"/>
            <a:chExt cx="3775075" cy="3775075"/>
          </a:xfrm>
        </p:grpSpPr>
        <p:sp>
          <p:nvSpPr>
            <p:cNvPr id="7" name="object 7"/>
            <p:cNvSpPr/>
            <p:nvPr/>
          </p:nvSpPr>
          <p:spPr>
            <a:xfrm>
              <a:off x="1367027" y="1498098"/>
              <a:ext cx="3775075" cy="3775075"/>
            </a:xfrm>
            <a:custGeom>
              <a:avLst/>
              <a:gdLst/>
              <a:ahLst/>
              <a:cxnLst/>
              <a:rect l="l" t="t" r="r" b="b"/>
              <a:pathLst>
                <a:path w="3775075" h="3775075">
                  <a:moveTo>
                    <a:pt x="3774951" y="3774938"/>
                  </a:moveTo>
                  <a:lnTo>
                    <a:pt x="0" y="3774938"/>
                  </a:lnTo>
                  <a:lnTo>
                    <a:pt x="0" y="0"/>
                  </a:lnTo>
                  <a:lnTo>
                    <a:pt x="3774951" y="0"/>
                  </a:lnTo>
                  <a:lnTo>
                    <a:pt x="3774951" y="37749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81085" y="1598180"/>
              <a:ext cx="3559175" cy="3559175"/>
            </a:xfrm>
            <a:custGeom>
              <a:avLst/>
              <a:gdLst/>
              <a:ahLst/>
              <a:cxnLst/>
              <a:rect l="l" t="t" r="r" b="b"/>
              <a:pathLst>
                <a:path w="3559175" h="3559175">
                  <a:moveTo>
                    <a:pt x="3559065" y="3558900"/>
                  </a:moveTo>
                  <a:lnTo>
                    <a:pt x="0" y="3558900"/>
                  </a:lnTo>
                  <a:lnTo>
                    <a:pt x="0" y="0"/>
                  </a:lnTo>
                  <a:lnTo>
                    <a:pt x="3559065" y="0"/>
                  </a:lnTo>
                  <a:lnTo>
                    <a:pt x="3559065" y="35589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81074" y="1598193"/>
              <a:ext cx="3559175" cy="3559175"/>
            </a:xfrm>
            <a:custGeom>
              <a:avLst/>
              <a:gdLst/>
              <a:ahLst/>
              <a:cxnLst/>
              <a:rect l="l" t="t" r="r" b="b"/>
              <a:pathLst>
                <a:path w="3559175" h="3559175">
                  <a:moveTo>
                    <a:pt x="3559073" y="0"/>
                  </a:moveTo>
                  <a:lnTo>
                    <a:pt x="3556736" y="0"/>
                  </a:lnTo>
                  <a:lnTo>
                    <a:pt x="3354235" y="0"/>
                  </a:lnTo>
                  <a:lnTo>
                    <a:pt x="3354235" y="204825"/>
                  </a:lnTo>
                  <a:lnTo>
                    <a:pt x="3354235" y="3356394"/>
                  </a:lnTo>
                  <a:lnTo>
                    <a:pt x="202514" y="3356394"/>
                  </a:lnTo>
                  <a:lnTo>
                    <a:pt x="202514" y="204825"/>
                  </a:lnTo>
                  <a:lnTo>
                    <a:pt x="3354235" y="204825"/>
                  </a:lnTo>
                  <a:lnTo>
                    <a:pt x="3354235" y="0"/>
                  </a:lnTo>
                  <a:lnTo>
                    <a:pt x="0" y="0"/>
                  </a:lnTo>
                  <a:lnTo>
                    <a:pt x="0" y="3558895"/>
                  </a:lnTo>
                  <a:lnTo>
                    <a:pt x="3556736" y="3558895"/>
                  </a:lnTo>
                  <a:lnTo>
                    <a:pt x="3559073" y="3558895"/>
                  </a:lnTo>
                  <a:lnTo>
                    <a:pt x="3556736" y="3556597"/>
                  </a:lnTo>
                  <a:lnTo>
                    <a:pt x="3556736" y="2374"/>
                  </a:lnTo>
                  <a:lnTo>
                    <a:pt x="3559073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928003" y="3118106"/>
              <a:ext cx="603250" cy="1880870"/>
            </a:xfrm>
            <a:custGeom>
              <a:avLst/>
              <a:gdLst/>
              <a:ahLst/>
              <a:cxnLst/>
              <a:rect l="l" t="t" r="r" b="b"/>
              <a:pathLst>
                <a:path w="603250" h="1880870">
                  <a:moveTo>
                    <a:pt x="602874" y="1880701"/>
                  </a:moveTo>
                  <a:lnTo>
                    <a:pt x="0" y="1880701"/>
                  </a:lnTo>
                  <a:lnTo>
                    <a:pt x="0" y="0"/>
                  </a:lnTo>
                  <a:lnTo>
                    <a:pt x="602874" y="0"/>
                  </a:lnTo>
                  <a:lnTo>
                    <a:pt x="602874" y="1880701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965246" y="3155348"/>
              <a:ext cx="528955" cy="1806575"/>
            </a:xfrm>
            <a:custGeom>
              <a:avLst/>
              <a:gdLst/>
              <a:ahLst/>
              <a:cxnLst/>
              <a:rect l="l" t="t" r="r" b="b"/>
              <a:pathLst>
                <a:path w="528955" h="1806575">
                  <a:moveTo>
                    <a:pt x="528392" y="1806218"/>
                  </a:moveTo>
                  <a:lnTo>
                    <a:pt x="0" y="1806218"/>
                  </a:lnTo>
                  <a:lnTo>
                    <a:pt x="0" y="0"/>
                  </a:lnTo>
                  <a:lnTo>
                    <a:pt x="528392" y="0"/>
                  </a:lnTo>
                  <a:lnTo>
                    <a:pt x="528392" y="18062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072318" y="3578972"/>
              <a:ext cx="316865" cy="961390"/>
            </a:xfrm>
            <a:custGeom>
              <a:avLst/>
              <a:gdLst/>
              <a:ahLst/>
              <a:cxnLst/>
              <a:rect l="l" t="t" r="r" b="b"/>
              <a:pathLst>
                <a:path w="316864" h="961389">
                  <a:moveTo>
                    <a:pt x="316570" y="961299"/>
                  </a:moveTo>
                  <a:lnTo>
                    <a:pt x="0" y="961299"/>
                  </a:lnTo>
                  <a:lnTo>
                    <a:pt x="0" y="0"/>
                  </a:lnTo>
                  <a:lnTo>
                    <a:pt x="316570" y="0"/>
                  </a:lnTo>
                  <a:lnTo>
                    <a:pt x="316570" y="961299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139824" y="3790784"/>
              <a:ext cx="179705" cy="267970"/>
            </a:xfrm>
            <a:custGeom>
              <a:avLst/>
              <a:gdLst/>
              <a:ahLst/>
              <a:cxnLst/>
              <a:rect l="l" t="t" r="r" b="b"/>
              <a:pathLst>
                <a:path w="179705" h="267970">
                  <a:moveTo>
                    <a:pt x="0" y="267674"/>
                  </a:moveTo>
                  <a:lnTo>
                    <a:pt x="179231" y="267674"/>
                  </a:lnTo>
                  <a:lnTo>
                    <a:pt x="179231" y="0"/>
                  </a:lnTo>
                  <a:lnTo>
                    <a:pt x="0" y="0"/>
                  </a:lnTo>
                  <a:lnTo>
                    <a:pt x="0" y="267674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139823" y="4058458"/>
              <a:ext cx="179705" cy="270510"/>
            </a:xfrm>
            <a:custGeom>
              <a:avLst/>
              <a:gdLst/>
              <a:ahLst/>
              <a:cxnLst/>
              <a:rect l="l" t="t" r="r" b="b"/>
              <a:pathLst>
                <a:path w="179705" h="270510">
                  <a:moveTo>
                    <a:pt x="179231" y="270001"/>
                  </a:moveTo>
                  <a:lnTo>
                    <a:pt x="0" y="270001"/>
                  </a:lnTo>
                  <a:lnTo>
                    <a:pt x="0" y="0"/>
                  </a:lnTo>
                  <a:lnTo>
                    <a:pt x="179231" y="0"/>
                  </a:lnTo>
                  <a:lnTo>
                    <a:pt x="179231" y="270001"/>
                  </a:lnTo>
                  <a:close/>
                </a:path>
              </a:pathLst>
            </a:custGeom>
            <a:solidFill>
              <a:srgbClr val="F0E1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6559" y="3178627"/>
              <a:ext cx="86125" cy="8612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6193" y="3178627"/>
              <a:ext cx="86125" cy="8612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6558" y="4854500"/>
              <a:ext cx="86125" cy="8612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6192" y="4854501"/>
              <a:ext cx="86125" cy="8612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614673" y="3118110"/>
              <a:ext cx="605790" cy="1880870"/>
            </a:xfrm>
            <a:custGeom>
              <a:avLst/>
              <a:gdLst/>
              <a:ahLst/>
              <a:cxnLst/>
              <a:rect l="l" t="t" r="r" b="b"/>
              <a:pathLst>
                <a:path w="605789" h="1880870">
                  <a:moveTo>
                    <a:pt x="605204" y="1880701"/>
                  </a:moveTo>
                  <a:lnTo>
                    <a:pt x="0" y="1880701"/>
                  </a:lnTo>
                  <a:lnTo>
                    <a:pt x="0" y="0"/>
                  </a:lnTo>
                  <a:lnTo>
                    <a:pt x="605204" y="0"/>
                  </a:lnTo>
                  <a:lnTo>
                    <a:pt x="605204" y="1880701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651916" y="3155353"/>
              <a:ext cx="530860" cy="1806575"/>
            </a:xfrm>
            <a:custGeom>
              <a:avLst/>
              <a:gdLst/>
              <a:ahLst/>
              <a:cxnLst/>
              <a:rect l="l" t="t" r="r" b="b"/>
              <a:pathLst>
                <a:path w="530860" h="1806575">
                  <a:moveTo>
                    <a:pt x="530717" y="1806218"/>
                  </a:moveTo>
                  <a:lnTo>
                    <a:pt x="0" y="1806218"/>
                  </a:lnTo>
                  <a:lnTo>
                    <a:pt x="0" y="0"/>
                  </a:lnTo>
                  <a:lnTo>
                    <a:pt x="530717" y="0"/>
                  </a:lnTo>
                  <a:lnTo>
                    <a:pt x="530717" y="18062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758990" y="3578976"/>
              <a:ext cx="316865" cy="961390"/>
            </a:xfrm>
            <a:custGeom>
              <a:avLst/>
              <a:gdLst/>
              <a:ahLst/>
              <a:cxnLst/>
              <a:rect l="l" t="t" r="r" b="b"/>
              <a:pathLst>
                <a:path w="316864" h="961389">
                  <a:moveTo>
                    <a:pt x="316568" y="961299"/>
                  </a:moveTo>
                  <a:lnTo>
                    <a:pt x="0" y="961299"/>
                  </a:lnTo>
                  <a:lnTo>
                    <a:pt x="0" y="0"/>
                  </a:lnTo>
                  <a:lnTo>
                    <a:pt x="316568" y="0"/>
                  </a:lnTo>
                  <a:lnTo>
                    <a:pt x="316568" y="961299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828821" y="3790788"/>
              <a:ext cx="177165" cy="267970"/>
            </a:xfrm>
            <a:custGeom>
              <a:avLst/>
              <a:gdLst/>
              <a:ahLst/>
              <a:cxnLst/>
              <a:rect l="l" t="t" r="r" b="b"/>
              <a:pathLst>
                <a:path w="177164" h="267970">
                  <a:moveTo>
                    <a:pt x="0" y="267674"/>
                  </a:moveTo>
                  <a:lnTo>
                    <a:pt x="176905" y="267674"/>
                  </a:lnTo>
                  <a:lnTo>
                    <a:pt x="176905" y="0"/>
                  </a:lnTo>
                  <a:lnTo>
                    <a:pt x="0" y="0"/>
                  </a:lnTo>
                  <a:lnTo>
                    <a:pt x="0" y="267674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828821" y="4058463"/>
              <a:ext cx="177165" cy="270510"/>
            </a:xfrm>
            <a:custGeom>
              <a:avLst/>
              <a:gdLst/>
              <a:ahLst/>
              <a:cxnLst/>
              <a:rect l="l" t="t" r="r" b="b"/>
              <a:pathLst>
                <a:path w="177164" h="270510">
                  <a:moveTo>
                    <a:pt x="176905" y="270001"/>
                  </a:moveTo>
                  <a:lnTo>
                    <a:pt x="0" y="270001"/>
                  </a:lnTo>
                  <a:lnTo>
                    <a:pt x="0" y="0"/>
                  </a:lnTo>
                  <a:lnTo>
                    <a:pt x="176905" y="0"/>
                  </a:lnTo>
                  <a:lnTo>
                    <a:pt x="176905" y="270001"/>
                  </a:lnTo>
                  <a:close/>
                </a:path>
              </a:pathLst>
            </a:custGeom>
            <a:solidFill>
              <a:srgbClr val="F0E1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3230" y="3178630"/>
              <a:ext cx="86125" cy="8612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72864" y="3178631"/>
              <a:ext cx="86125" cy="8612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73230" y="4854504"/>
              <a:ext cx="86125" cy="8612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72863" y="4854504"/>
              <a:ext cx="86125" cy="8612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301344" y="3118114"/>
              <a:ext cx="605790" cy="1880870"/>
            </a:xfrm>
            <a:custGeom>
              <a:avLst/>
              <a:gdLst/>
              <a:ahLst/>
              <a:cxnLst/>
              <a:rect l="l" t="t" r="r" b="b"/>
              <a:pathLst>
                <a:path w="605789" h="1880870">
                  <a:moveTo>
                    <a:pt x="605204" y="1880701"/>
                  </a:moveTo>
                  <a:lnTo>
                    <a:pt x="0" y="1880701"/>
                  </a:lnTo>
                  <a:lnTo>
                    <a:pt x="0" y="0"/>
                  </a:lnTo>
                  <a:lnTo>
                    <a:pt x="605204" y="0"/>
                  </a:lnTo>
                  <a:lnTo>
                    <a:pt x="605204" y="1880701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338587" y="3155356"/>
              <a:ext cx="530860" cy="1806575"/>
            </a:xfrm>
            <a:custGeom>
              <a:avLst/>
              <a:gdLst/>
              <a:ahLst/>
              <a:cxnLst/>
              <a:rect l="l" t="t" r="r" b="b"/>
              <a:pathLst>
                <a:path w="530860" h="1806575">
                  <a:moveTo>
                    <a:pt x="530717" y="1806218"/>
                  </a:moveTo>
                  <a:lnTo>
                    <a:pt x="0" y="1806218"/>
                  </a:lnTo>
                  <a:lnTo>
                    <a:pt x="0" y="0"/>
                  </a:lnTo>
                  <a:lnTo>
                    <a:pt x="530717" y="0"/>
                  </a:lnTo>
                  <a:lnTo>
                    <a:pt x="530717" y="18062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445661" y="3578980"/>
              <a:ext cx="316865" cy="961390"/>
            </a:xfrm>
            <a:custGeom>
              <a:avLst/>
              <a:gdLst/>
              <a:ahLst/>
              <a:cxnLst/>
              <a:rect l="l" t="t" r="r" b="b"/>
              <a:pathLst>
                <a:path w="316864" h="961389">
                  <a:moveTo>
                    <a:pt x="316568" y="961299"/>
                  </a:moveTo>
                  <a:lnTo>
                    <a:pt x="0" y="961299"/>
                  </a:lnTo>
                  <a:lnTo>
                    <a:pt x="0" y="0"/>
                  </a:lnTo>
                  <a:lnTo>
                    <a:pt x="316568" y="0"/>
                  </a:lnTo>
                  <a:lnTo>
                    <a:pt x="316568" y="961299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515492" y="3790792"/>
              <a:ext cx="177165" cy="267970"/>
            </a:xfrm>
            <a:custGeom>
              <a:avLst/>
              <a:gdLst/>
              <a:ahLst/>
              <a:cxnLst/>
              <a:rect l="l" t="t" r="r" b="b"/>
              <a:pathLst>
                <a:path w="177164" h="267970">
                  <a:moveTo>
                    <a:pt x="0" y="267674"/>
                  </a:moveTo>
                  <a:lnTo>
                    <a:pt x="176905" y="267674"/>
                  </a:lnTo>
                  <a:lnTo>
                    <a:pt x="176905" y="0"/>
                  </a:lnTo>
                  <a:lnTo>
                    <a:pt x="0" y="0"/>
                  </a:lnTo>
                  <a:lnTo>
                    <a:pt x="0" y="267674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515492" y="4058467"/>
              <a:ext cx="177165" cy="270510"/>
            </a:xfrm>
            <a:custGeom>
              <a:avLst/>
              <a:gdLst/>
              <a:ahLst/>
              <a:cxnLst/>
              <a:rect l="l" t="t" r="r" b="b"/>
              <a:pathLst>
                <a:path w="177164" h="270510">
                  <a:moveTo>
                    <a:pt x="176905" y="270001"/>
                  </a:moveTo>
                  <a:lnTo>
                    <a:pt x="0" y="270001"/>
                  </a:lnTo>
                  <a:lnTo>
                    <a:pt x="0" y="0"/>
                  </a:lnTo>
                  <a:lnTo>
                    <a:pt x="176905" y="0"/>
                  </a:lnTo>
                  <a:lnTo>
                    <a:pt x="176905" y="270001"/>
                  </a:lnTo>
                  <a:close/>
                </a:path>
              </a:pathLst>
            </a:custGeom>
            <a:solidFill>
              <a:srgbClr val="F0E1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59901" y="3178634"/>
              <a:ext cx="86125" cy="8612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61863" y="3178634"/>
              <a:ext cx="86125" cy="8612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59900" y="4854507"/>
              <a:ext cx="86125" cy="8612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61862" y="4854508"/>
              <a:ext cx="86125" cy="8612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988015" y="3118117"/>
              <a:ext cx="605790" cy="1880870"/>
            </a:xfrm>
            <a:custGeom>
              <a:avLst/>
              <a:gdLst/>
              <a:ahLst/>
              <a:cxnLst/>
              <a:rect l="l" t="t" r="r" b="b"/>
              <a:pathLst>
                <a:path w="605789" h="1880870">
                  <a:moveTo>
                    <a:pt x="605204" y="1880701"/>
                  </a:moveTo>
                  <a:lnTo>
                    <a:pt x="0" y="1880701"/>
                  </a:lnTo>
                  <a:lnTo>
                    <a:pt x="0" y="0"/>
                  </a:lnTo>
                  <a:lnTo>
                    <a:pt x="605204" y="0"/>
                  </a:lnTo>
                  <a:lnTo>
                    <a:pt x="605204" y="1880701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025258" y="3155360"/>
              <a:ext cx="530860" cy="1806575"/>
            </a:xfrm>
            <a:custGeom>
              <a:avLst/>
              <a:gdLst/>
              <a:ahLst/>
              <a:cxnLst/>
              <a:rect l="l" t="t" r="r" b="b"/>
              <a:pathLst>
                <a:path w="530860" h="1806575">
                  <a:moveTo>
                    <a:pt x="530717" y="1806218"/>
                  </a:moveTo>
                  <a:lnTo>
                    <a:pt x="0" y="1806218"/>
                  </a:lnTo>
                  <a:lnTo>
                    <a:pt x="0" y="0"/>
                  </a:lnTo>
                  <a:lnTo>
                    <a:pt x="530717" y="0"/>
                  </a:lnTo>
                  <a:lnTo>
                    <a:pt x="530717" y="18062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132333" y="3578983"/>
              <a:ext cx="316865" cy="961390"/>
            </a:xfrm>
            <a:custGeom>
              <a:avLst/>
              <a:gdLst/>
              <a:ahLst/>
              <a:cxnLst/>
              <a:rect l="l" t="t" r="r" b="b"/>
              <a:pathLst>
                <a:path w="316864" h="961389">
                  <a:moveTo>
                    <a:pt x="316568" y="961299"/>
                  </a:moveTo>
                  <a:lnTo>
                    <a:pt x="0" y="961299"/>
                  </a:lnTo>
                  <a:lnTo>
                    <a:pt x="0" y="0"/>
                  </a:lnTo>
                  <a:lnTo>
                    <a:pt x="316568" y="0"/>
                  </a:lnTo>
                  <a:lnTo>
                    <a:pt x="316568" y="961299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202164" y="3790795"/>
              <a:ext cx="177165" cy="267970"/>
            </a:xfrm>
            <a:custGeom>
              <a:avLst/>
              <a:gdLst/>
              <a:ahLst/>
              <a:cxnLst/>
              <a:rect l="l" t="t" r="r" b="b"/>
              <a:pathLst>
                <a:path w="177164" h="267970">
                  <a:moveTo>
                    <a:pt x="0" y="267674"/>
                  </a:moveTo>
                  <a:lnTo>
                    <a:pt x="176905" y="267674"/>
                  </a:lnTo>
                  <a:lnTo>
                    <a:pt x="176905" y="0"/>
                  </a:lnTo>
                  <a:lnTo>
                    <a:pt x="0" y="0"/>
                  </a:lnTo>
                  <a:lnTo>
                    <a:pt x="0" y="267674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202164" y="4058470"/>
              <a:ext cx="177165" cy="270510"/>
            </a:xfrm>
            <a:custGeom>
              <a:avLst/>
              <a:gdLst/>
              <a:ahLst/>
              <a:cxnLst/>
              <a:rect l="l" t="t" r="r" b="b"/>
              <a:pathLst>
                <a:path w="177164" h="270510">
                  <a:moveTo>
                    <a:pt x="176905" y="270001"/>
                  </a:moveTo>
                  <a:lnTo>
                    <a:pt x="0" y="270001"/>
                  </a:lnTo>
                  <a:lnTo>
                    <a:pt x="0" y="0"/>
                  </a:lnTo>
                  <a:lnTo>
                    <a:pt x="176905" y="0"/>
                  </a:lnTo>
                  <a:lnTo>
                    <a:pt x="176905" y="270001"/>
                  </a:lnTo>
                  <a:close/>
                </a:path>
              </a:pathLst>
            </a:custGeom>
            <a:solidFill>
              <a:srgbClr val="F0E1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48534" y="3178638"/>
              <a:ext cx="86125" cy="8612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46572" y="3178637"/>
              <a:ext cx="88452" cy="8612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62866" y="4870804"/>
              <a:ext cx="86125" cy="8612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2239" y="4870805"/>
              <a:ext cx="86125" cy="8612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927991" y="1863544"/>
              <a:ext cx="2665730" cy="1050290"/>
            </a:xfrm>
            <a:custGeom>
              <a:avLst/>
              <a:gdLst/>
              <a:ahLst/>
              <a:cxnLst/>
              <a:rect l="l" t="t" r="r" b="b"/>
              <a:pathLst>
                <a:path w="2665729" h="1050289">
                  <a:moveTo>
                    <a:pt x="2665225" y="1049748"/>
                  </a:moveTo>
                  <a:lnTo>
                    <a:pt x="0" y="1049748"/>
                  </a:lnTo>
                  <a:lnTo>
                    <a:pt x="0" y="0"/>
                  </a:lnTo>
                  <a:lnTo>
                    <a:pt x="2665225" y="0"/>
                  </a:lnTo>
                  <a:lnTo>
                    <a:pt x="2665225" y="1049748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042049" y="1979925"/>
              <a:ext cx="2437130" cy="819785"/>
            </a:xfrm>
            <a:custGeom>
              <a:avLst/>
              <a:gdLst/>
              <a:ahLst/>
              <a:cxnLst/>
              <a:rect l="l" t="t" r="r" b="b"/>
              <a:pathLst>
                <a:path w="2437129" h="819785">
                  <a:moveTo>
                    <a:pt x="2437110" y="819315"/>
                  </a:moveTo>
                  <a:lnTo>
                    <a:pt x="0" y="819315"/>
                  </a:lnTo>
                  <a:lnTo>
                    <a:pt x="0" y="0"/>
                  </a:lnTo>
                  <a:lnTo>
                    <a:pt x="2437110" y="0"/>
                  </a:lnTo>
                  <a:lnTo>
                    <a:pt x="2437110" y="8193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195665" y="2203386"/>
              <a:ext cx="2130425" cy="370205"/>
            </a:xfrm>
            <a:custGeom>
              <a:avLst/>
              <a:gdLst/>
              <a:ahLst/>
              <a:cxnLst/>
              <a:rect l="l" t="t" r="r" b="b"/>
              <a:pathLst>
                <a:path w="2130425" h="370205">
                  <a:moveTo>
                    <a:pt x="204838" y="0"/>
                  </a:moveTo>
                  <a:lnTo>
                    <a:pt x="0" y="0"/>
                  </a:lnTo>
                  <a:lnTo>
                    <a:pt x="0" y="370090"/>
                  </a:lnTo>
                  <a:lnTo>
                    <a:pt x="204838" y="370090"/>
                  </a:lnTo>
                  <a:lnTo>
                    <a:pt x="204838" y="0"/>
                  </a:lnTo>
                  <a:close/>
                </a:path>
                <a:path w="2130425" h="370205">
                  <a:moveTo>
                    <a:pt x="684352" y="0"/>
                  </a:moveTo>
                  <a:lnTo>
                    <a:pt x="481838" y="0"/>
                  </a:lnTo>
                  <a:lnTo>
                    <a:pt x="481838" y="370090"/>
                  </a:lnTo>
                  <a:lnTo>
                    <a:pt x="684352" y="370090"/>
                  </a:lnTo>
                  <a:lnTo>
                    <a:pt x="684352" y="0"/>
                  </a:lnTo>
                  <a:close/>
                </a:path>
                <a:path w="2130425" h="370205">
                  <a:moveTo>
                    <a:pt x="1166190" y="0"/>
                  </a:moveTo>
                  <a:lnTo>
                    <a:pt x="961351" y="0"/>
                  </a:lnTo>
                  <a:lnTo>
                    <a:pt x="961351" y="370090"/>
                  </a:lnTo>
                  <a:lnTo>
                    <a:pt x="1166190" y="370090"/>
                  </a:lnTo>
                  <a:lnTo>
                    <a:pt x="1166190" y="0"/>
                  </a:lnTo>
                  <a:close/>
                </a:path>
                <a:path w="2130425" h="370205">
                  <a:moveTo>
                    <a:pt x="1648028" y="0"/>
                  </a:moveTo>
                  <a:lnTo>
                    <a:pt x="1443189" y="0"/>
                  </a:lnTo>
                  <a:lnTo>
                    <a:pt x="1443189" y="370078"/>
                  </a:lnTo>
                  <a:lnTo>
                    <a:pt x="1648028" y="370078"/>
                  </a:lnTo>
                  <a:lnTo>
                    <a:pt x="1648028" y="0"/>
                  </a:lnTo>
                  <a:close/>
                </a:path>
                <a:path w="2130425" h="370205">
                  <a:moveTo>
                    <a:pt x="2129853" y="0"/>
                  </a:moveTo>
                  <a:lnTo>
                    <a:pt x="1925015" y="0"/>
                  </a:lnTo>
                  <a:lnTo>
                    <a:pt x="1925015" y="370078"/>
                  </a:lnTo>
                  <a:lnTo>
                    <a:pt x="2129853" y="370078"/>
                  </a:lnTo>
                  <a:lnTo>
                    <a:pt x="2129853" y="0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2042045" y="1756485"/>
              <a:ext cx="2437130" cy="107314"/>
            </a:xfrm>
            <a:custGeom>
              <a:avLst/>
              <a:gdLst/>
              <a:ahLst/>
              <a:cxnLst/>
              <a:rect l="l" t="t" r="r" b="b"/>
              <a:pathLst>
                <a:path w="2437129" h="107314">
                  <a:moveTo>
                    <a:pt x="374751" y="0"/>
                  </a:moveTo>
                  <a:lnTo>
                    <a:pt x="0" y="0"/>
                  </a:lnTo>
                  <a:lnTo>
                    <a:pt x="0" y="107073"/>
                  </a:lnTo>
                  <a:lnTo>
                    <a:pt x="374751" y="107073"/>
                  </a:lnTo>
                  <a:lnTo>
                    <a:pt x="374751" y="0"/>
                  </a:lnTo>
                  <a:close/>
                </a:path>
                <a:path w="2437129" h="107314">
                  <a:moveTo>
                    <a:pt x="1405928" y="0"/>
                  </a:moveTo>
                  <a:lnTo>
                    <a:pt x="1031163" y="0"/>
                  </a:lnTo>
                  <a:lnTo>
                    <a:pt x="1031163" y="107073"/>
                  </a:lnTo>
                  <a:lnTo>
                    <a:pt x="1405928" y="107073"/>
                  </a:lnTo>
                  <a:lnTo>
                    <a:pt x="1405928" y="0"/>
                  </a:lnTo>
                  <a:close/>
                </a:path>
                <a:path w="2437129" h="107314">
                  <a:moveTo>
                    <a:pt x="2437104" y="0"/>
                  </a:moveTo>
                  <a:lnTo>
                    <a:pt x="2062340" y="0"/>
                  </a:lnTo>
                  <a:lnTo>
                    <a:pt x="2062340" y="107073"/>
                  </a:lnTo>
                  <a:lnTo>
                    <a:pt x="2437104" y="107073"/>
                  </a:lnTo>
                  <a:lnTo>
                    <a:pt x="2437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69754" y="2000877"/>
              <a:ext cx="86125" cy="8612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69754" y="2689847"/>
              <a:ext cx="86125" cy="8612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65323" y="2000877"/>
              <a:ext cx="86125" cy="8612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65322" y="2689848"/>
              <a:ext cx="86125" cy="86121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4593209" y="2368651"/>
              <a:ext cx="447040" cy="1711325"/>
            </a:xfrm>
            <a:custGeom>
              <a:avLst/>
              <a:gdLst/>
              <a:ahLst/>
              <a:cxnLst/>
              <a:rect l="l" t="t" r="r" b="b"/>
              <a:pathLst>
                <a:path w="447039" h="1711325">
                  <a:moveTo>
                    <a:pt x="446913" y="896124"/>
                  </a:moveTo>
                  <a:lnTo>
                    <a:pt x="242074" y="896124"/>
                  </a:lnTo>
                  <a:lnTo>
                    <a:pt x="202514" y="896124"/>
                  </a:lnTo>
                  <a:lnTo>
                    <a:pt x="202514" y="935685"/>
                  </a:lnTo>
                  <a:lnTo>
                    <a:pt x="202514" y="1671218"/>
                  </a:lnTo>
                  <a:lnTo>
                    <a:pt x="0" y="1671218"/>
                  </a:lnTo>
                  <a:lnTo>
                    <a:pt x="0" y="1710778"/>
                  </a:lnTo>
                  <a:lnTo>
                    <a:pt x="242074" y="1710778"/>
                  </a:lnTo>
                  <a:lnTo>
                    <a:pt x="242074" y="1689836"/>
                  </a:lnTo>
                  <a:lnTo>
                    <a:pt x="242074" y="1671218"/>
                  </a:lnTo>
                  <a:lnTo>
                    <a:pt x="242074" y="935685"/>
                  </a:lnTo>
                  <a:lnTo>
                    <a:pt x="446913" y="935685"/>
                  </a:lnTo>
                  <a:lnTo>
                    <a:pt x="446913" y="896124"/>
                  </a:lnTo>
                  <a:close/>
                </a:path>
                <a:path w="447039" h="1711325">
                  <a:moveTo>
                    <a:pt x="446913" y="505079"/>
                  </a:moveTo>
                  <a:lnTo>
                    <a:pt x="242074" y="505079"/>
                  </a:lnTo>
                  <a:lnTo>
                    <a:pt x="242074" y="39560"/>
                  </a:lnTo>
                  <a:lnTo>
                    <a:pt x="242074" y="0"/>
                  </a:lnTo>
                  <a:lnTo>
                    <a:pt x="202501" y="0"/>
                  </a:lnTo>
                  <a:lnTo>
                    <a:pt x="0" y="0"/>
                  </a:lnTo>
                  <a:lnTo>
                    <a:pt x="0" y="39560"/>
                  </a:lnTo>
                  <a:lnTo>
                    <a:pt x="202501" y="39560"/>
                  </a:lnTo>
                  <a:lnTo>
                    <a:pt x="202501" y="505079"/>
                  </a:lnTo>
                  <a:lnTo>
                    <a:pt x="202501" y="544652"/>
                  </a:lnTo>
                  <a:lnTo>
                    <a:pt x="242074" y="544652"/>
                  </a:lnTo>
                  <a:lnTo>
                    <a:pt x="446913" y="544652"/>
                  </a:lnTo>
                  <a:lnTo>
                    <a:pt x="446913" y="505079"/>
                  </a:lnTo>
                  <a:close/>
                </a:path>
              </a:pathLst>
            </a:custGeom>
            <a:solidFill>
              <a:srgbClr val="C700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683575" y="2368651"/>
              <a:ext cx="244475" cy="1711325"/>
            </a:xfrm>
            <a:custGeom>
              <a:avLst/>
              <a:gdLst/>
              <a:ahLst/>
              <a:cxnLst/>
              <a:rect l="l" t="t" r="r" b="b"/>
              <a:pathLst>
                <a:path w="244475" h="1711325">
                  <a:moveTo>
                    <a:pt x="244398" y="0"/>
                  </a:moveTo>
                  <a:lnTo>
                    <a:pt x="0" y="0"/>
                  </a:lnTo>
                  <a:lnTo>
                    <a:pt x="0" y="20942"/>
                  </a:lnTo>
                  <a:lnTo>
                    <a:pt x="0" y="39560"/>
                  </a:lnTo>
                  <a:lnTo>
                    <a:pt x="0" y="1671218"/>
                  </a:lnTo>
                  <a:lnTo>
                    <a:pt x="0" y="1689836"/>
                  </a:lnTo>
                  <a:lnTo>
                    <a:pt x="0" y="1710778"/>
                  </a:lnTo>
                  <a:lnTo>
                    <a:pt x="244398" y="1710778"/>
                  </a:lnTo>
                  <a:lnTo>
                    <a:pt x="244398" y="1671218"/>
                  </a:lnTo>
                  <a:lnTo>
                    <a:pt x="39560" y="1671218"/>
                  </a:lnTo>
                  <a:lnTo>
                    <a:pt x="39560" y="39560"/>
                  </a:lnTo>
                  <a:lnTo>
                    <a:pt x="244398" y="39560"/>
                  </a:lnTo>
                  <a:lnTo>
                    <a:pt x="244398" y="0"/>
                  </a:lnTo>
                  <a:close/>
                </a:path>
              </a:pathLst>
            </a:custGeom>
            <a:solidFill>
              <a:srgbClr val="009C1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2209634" y="4998834"/>
              <a:ext cx="2102485" cy="158750"/>
            </a:xfrm>
            <a:custGeom>
              <a:avLst/>
              <a:gdLst/>
              <a:ahLst/>
              <a:cxnLst/>
              <a:rect l="l" t="t" r="r" b="b"/>
              <a:pathLst>
                <a:path w="2102485" h="158750">
                  <a:moveTo>
                    <a:pt x="2101913" y="0"/>
                  </a:moveTo>
                  <a:lnTo>
                    <a:pt x="2062340" y="0"/>
                  </a:lnTo>
                  <a:lnTo>
                    <a:pt x="2062340" y="60528"/>
                  </a:lnTo>
                  <a:lnTo>
                    <a:pt x="1412913" y="60528"/>
                  </a:lnTo>
                  <a:lnTo>
                    <a:pt x="1412913" y="0"/>
                  </a:lnTo>
                  <a:lnTo>
                    <a:pt x="1373339" y="0"/>
                  </a:lnTo>
                  <a:lnTo>
                    <a:pt x="1373339" y="60528"/>
                  </a:lnTo>
                  <a:lnTo>
                    <a:pt x="726236" y="60528"/>
                  </a:lnTo>
                  <a:lnTo>
                    <a:pt x="726236" y="0"/>
                  </a:lnTo>
                  <a:lnTo>
                    <a:pt x="686663" y="0"/>
                  </a:lnTo>
                  <a:lnTo>
                    <a:pt x="686663" y="60528"/>
                  </a:lnTo>
                  <a:lnTo>
                    <a:pt x="39560" y="60528"/>
                  </a:lnTo>
                  <a:lnTo>
                    <a:pt x="39560" y="0"/>
                  </a:lnTo>
                  <a:lnTo>
                    <a:pt x="0" y="0"/>
                  </a:lnTo>
                  <a:lnTo>
                    <a:pt x="0" y="100088"/>
                  </a:lnTo>
                  <a:lnTo>
                    <a:pt x="20942" y="100088"/>
                  </a:lnTo>
                  <a:lnTo>
                    <a:pt x="39560" y="100088"/>
                  </a:lnTo>
                  <a:lnTo>
                    <a:pt x="686663" y="100088"/>
                  </a:lnTo>
                  <a:lnTo>
                    <a:pt x="726236" y="100088"/>
                  </a:lnTo>
                  <a:lnTo>
                    <a:pt x="1010221" y="100088"/>
                  </a:lnTo>
                  <a:lnTo>
                    <a:pt x="1010221" y="158280"/>
                  </a:lnTo>
                  <a:lnTo>
                    <a:pt x="1089367" y="158280"/>
                  </a:lnTo>
                  <a:lnTo>
                    <a:pt x="1089367" y="100088"/>
                  </a:lnTo>
                  <a:lnTo>
                    <a:pt x="1373339" y="100088"/>
                  </a:lnTo>
                  <a:lnTo>
                    <a:pt x="1412913" y="100088"/>
                  </a:lnTo>
                  <a:lnTo>
                    <a:pt x="2062340" y="100088"/>
                  </a:lnTo>
                  <a:lnTo>
                    <a:pt x="2080971" y="100088"/>
                  </a:lnTo>
                  <a:lnTo>
                    <a:pt x="2101913" y="100088"/>
                  </a:lnTo>
                  <a:lnTo>
                    <a:pt x="2101913" y="0"/>
                  </a:lnTo>
                  <a:close/>
                </a:path>
              </a:pathLst>
            </a:custGeom>
            <a:solidFill>
              <a:srgbClr val="2626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927982" y="2913303"/>
              <a:ext cx="2665730" cy="205104"/>
            </a:xfrm>
            <a:custGeom>
              <a:avLst/>
              <a:gdLst/>
              <a:ahLst/>
              <a:cxnLst/>
              <a:rect l="l" t="t" r="r" b="b"/>
              <a:pathLst>
                <a:path w="2665729" h="205105">
                  <a:moveTo>
                    <a:pt x="2665225" y="204828"/>
                  </a:moveTo>
                  <a:lnTo>
                    <a:pt x="0" y="204828"/>
                  </a:lnTo>
                  <a:lnTo>
                    <a:pt x="0" y="0"/>
                  </a:lnTo>
                  <a:lnTo>
                    <a:pt x="2665225" y="0"/>
                  </a:lnTo>
                  <a:lnTo>
                    <a:pt x="2665225" y="204828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209634" y="2913316"/>
              <a:ext cx="2102485" cy="205104"/>
            </a:xfrm>
            <a:custGeom>
              <a:avLst/>
              <a:gdLst/>
              <a:ahLst/>
              <a:cxnLst/>
              <a:rect l="l" t="t" r="r" b="b"/>
              <a:pathLst>
                <a:path w="2102485" h="205105">
                  <a:moveTo>
                    <a:pt x="39560" y="0"/>
                  </a:moveTo>
                  <a:lnTo>
                    <a:pt x="0" y="0"/>
                  </a:lnTo>
                  <a:lnTo>
                    <a:pt x="0" y="204825"/>
                  </a:lnTo>
                  <a:lnTo>
                    <a:pt x="39560" y="204825"/>
                  </a:lnTo>
                  <a:lnTo>
                    <a:pt x="39560" y="0"/>
                  </a:lnTo>
                  <a:close/>
                </a:path>
                <a:path w="2102485" h="205105">
                  <a:moveTo>
                    <a:pt x="726236" y="0"/>
                  </a:moveTo>
                  <a:lnTo>
                    <a:pt x="686663" y="0"/>
                  </a:lnTo>
                  <a:lnTo>
                    <a:pt x="686663" y="204825"/>
                  </a:lnTo>
                  <a:lnTo>
                    <a:pt x="726236" y="204825"/>
                  </a:lnTo>
                  <a:lnTo>
                    <a:pt x="726236" y="0"/>
                  </a:lnTo>
                  <a:close/>
                </a:path>
                <a:path w="2102485" h="205105">
                  <a:moveTo>
                    <a:pt x="1412913" y="0"/>
                  </a:moveTo>
                  <a:lnTo>
                    <a:pt x="1373339" y="0"/>
                  </a:lnTo>
                  <a:lnTo>
                    <a:pt x="1373339" y="204825"/>
                  </a:lnTo>
                  <a:lnTo>
                    <a:pt x="1412913" y="204825"/>
                  </a:lnTo>
                  <a:lnTo>
                    <a:pt x="1412913" y="0"/>
                  </a:lnTo>
                  <a:close/>
                </a:path>
                <a:path w="2102485" h="205105">
                  <a:moveTo>
                    <a:pt x="2101913" y="0"/>
                  </a:moveTo>
                  <a:lnTo>
                    <a:pt x="2062340" y="0"/>
                  </a:lnTo>
                  <a:lnTo>
                    <a:pt x="2062340" y="204825"/>
                  </a:lnTo>
                  <a:lnTo>
                    <a:pt x="2101913" y="204825"/>
                  </a:lnTo>
                  <a:lnTo>
                    <a:pt x="2101913" y="0"/>
                  </a:lnTo>
                  <a:close/>
                </a:path>
              </a:pathLst>
            </a:custGeom>
            <a:solidFill>
              <a:srgbClr val="009C1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13741" y="1733212"/>
              <a:ext cx="139662" cy="137328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67785" y="1733212"/>
              <a:ext cx="137334" cy="13732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13741" y="4884784"/>
              <a:ext cx="139662" cy="139656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767784" y="4884785"/>
              <a:ext cx="137334" cy="139656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7229855" y="1498097"/>
            <a:ext cx="3776979" cy="3776979"/>
            <a:chOff x="7229855" y="1498097"/>
            <a:chExt cx="3776979" cy="3776979"/>
          </a:xfrm>
        </p:grpSpPr>
        <p:sp>
          <p:nvSpPr>
            <p:cNvPr id="64" name="object 64"/>
            <p:cNvSpPr/>
            <p:nvPr/>
          </p:nvSpPr>
          <p:spPr>
            <a:xfrm>
              <a:off x="7229855" y="1498097"/>
              <a:ext cx="3776979" cy="3776979"/>
            </a:xfrm>
            <a:custGeom>
              <a:avLst/>
              <a:gdLst/>
              <a:ahLst/>
              <a:cxnLst/>
              <a:rect l="l" t="t" r="r" b="b"/>
              <a:pathLst>
                <a:path w="3776979" h="3776979">
                  <a:moveTo>
                    <a:pt x="3776468" y="3776469"/>
                  </a:moveTo>
                  <a:lnTo>
                    <a:pt x="0" y="3776469"/>
                  </a:lnTo>
                  <a:lnTo>
                    <a:pt x="0" y="0"/>
                  </a:lnTo>
                  <a:lnTo>
                    <a:pt x="3776468" y="0"/>
                  </a:lnTo>
                  <a:lnTo>
                    <a:pt x="3776468" y="37764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7343959" y="1598220"/>
              <a:ext cx="3561079" cy="3560445"/>
            </a:xfrm>
            <a:custGeom>
              <a:avLst/>
              <a:gdLst/>
              <a:ahLst/>
              <a:cxnLst/>
              <a:rect l="l" t="t" r="r" b="b"/>
              <a:pathLst>
                <a:path w="3561079" h="3560445">
                  <a:moveTo>
                    <a:pt x="3560504" y="3560339"/>
                  </a:moveTo>
                  <a:lnTo>
                    <a:pt x="0" y="3560339"/>
                  </a:lnTo>
                  <a:lnTo>
                    <a:pt x="0" y="0"/>
                  </a:lnTo>
                  <a:lnTo>
                    <a:pt x="3560504" y="0"/>
                  </a:lnTo>
                  <a:lnTo>
                    <a:pt x="3560504" y="3560339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7343953" y="1598231"/>
              <a:ext cx="3561079" cy="3560445"/>
            </a:xfrm>
            <a:custGeom>
              <a:avLst/>
              <a:gdLst/>
              <a:ahLst/>
              <a:cxnLst/>
              <a:rect l="l" t="t" r="r" b="b"/>
              <a:pathLst>
                <a:path w="3561079" h="3560445">
                  <a:moveTo>
                    <a:pt x="3560508" y="0"/>
                  </a:moveTo>
                  <a:lnTo>
                    <a:pt x="3558171" y="0"/>
                  </a:lnTo>
                  <a:lnTo>
                    <a:pt x="3355581" y="0"/>
                  </a:lnTo>
                  <a:lnTo>
                    <a:pt x="3355581" y="204914"/>
                  </a:lnTo>
                  <a:lnTo>
                    <a:pt x="3355581" y="3357753"/>
                  </a:lnTo>
                  <a:lnTo>
                    <a:pt x="202590" y="3357753"/>
                  </a:lnTo>
                  <a:lnTo>
                    <a:pt x="202590" y="204914"/>
                  </a:lnTo>
                  <a:lnTo>
                    <a:pt x="3355581" y="204914"/>
                  </a:lnTo>
                  <a:lnTo>
                    <a:pt x="3355581" y="0"/>
                  </a:lnTo>
                  <a:lnTo>
                    <a:pt x="0" y="0"/>
                  </a:lnTo>
                  <a:lnTo>
                    <a:pt x="0" y="3560330"/>
                  </a:lnTo>
                  <a:lnTo>
                    <a:pt x="3558171" y="3560330"/>
                  </a:lnTo>
                  <a:lnTo>
                    <a:pt x="3560508" y="3560330"/>
                  </a:lnTo>
                  <a:lnTo>
                    <a:pt x="3558171" y="3558032"/>
                  </a:lnTo>
                  <a:lnTo>
                    <a:pt x="3558171" y="2374"/>
                  </a:lnTo>
                  <a:lnTo>
                    <a:pt x="3560508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7791059" y="3118759"/>
              <a:ext cx="603250" cy="1881505"/>
            </a:xfrm>
            <a:custGeom>
              <a:avLst/>
              <a:gdLst/>
              <a:ahLst/>
              <a:cxnLst/>
              <a:rect l="l" t="t" r="r" b="b"/>
              <a:pathLst>
                <a:path w="603250" h="1881504">
                  <a:moveTo>
                    <a:pt x="603117" y="1881461"/>
                  </a:moveTo>
                  <a:lnTo>
                    <a:pt x="0" y="1881461"/>
                  </a:lnTo>
                  <a:lnTo>
                    <a:pt x="0" y="0"/>
                  </a:lnTo>
                  <a:lnTo>
                    <a:pt x="603117" y="0"/>
                  </a:lnTo>
                  <a:lnTo>
                    <a:pt x="603117" y="1881461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7828318" y="3156018"/>
              <a:ext cx="528955" cy="1807210"/>
            </a:xfrm>
            <a:custGeom>
              <a:avLst/>
              <a:gdLst/>
              <a:ahLst/>
              <a:cxnLst/>
              <a:rect l="l" t="t" r="r" b="b"/>
              <a:pathLst>
                <a:path w="528954" h="1807210">
                  <a:moveTo>
                    <a:pt x="528603" y="1806945"/>
                  </a:moveTo>
                  <a:lnTo>
                    <a:pt x="0" y="1806945"/>
                  </a:lnTo>
                  <a:lnTo>
                    <a:pt x="0" y="0"/>
                  </a:lnTo>
                  <a:lnTo>
                    <a:pt x="528603" y="0"/>
                  </a:lnTo>
                  <a:lnTo>
                    <a:pt x="528603" y="18069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7935435" y="3579813"/>
              <a:ext cx="316865" cy="962025"/>
            </a:xfrm>
            <a:custGeom>
              <a:avLst/>
              <a:gdLst/>
              <a:ahLst/>
              <a:cxnLst/>
              <a:rect l="l" t="t" r="r" b="b"/>
              <a:pathLst>
                <a:path w="316865" h="962025">
                  <a:moveTo>
                    <a:pt x="316693" y="961685"/>
                  </a:moveTo>
                  <a:lnTo>
                    <a:pt x="0" y="961685"/>
                  </a:lnTo>
                  <a:lnTo>
                    <a:pt x="0" y="0"/>
                  </a:lnTo>
                  <a:lnTo>
                    <a:pt x="316693" y="0"/>
                  </a:lnTo>
                  <a:lnTo>
                    <a:pt x="316693" y="961685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8002966" y="3791711"/>
              <a:ext cx="179705" cy="267970"/>
            </a:xfrm>
            <a:custGeom>
              <a:avLst/>
              <a:gdLst/>
              <a:ahLst/>
              <a:cxnLst/>
              <a:rect l="l" t="t" r="r" b="b"/>
              <a:pathLst>
                <a:path w="179704" h="267970">
                  <a:moveTo>
                    <a:pt x="0" y="267782"/>
                  </a:moveTo>
                  <a:lnTo>
                    <a:pt x="179303" y="267782"/>
                  </a:lnTo>
                  <a:lnTo>
                    <a:pt x="179303" y="0"/>
                  </a:lnTo>
                  <a:lnTo>
                    <a:pt x="0" y="0"/>
                  </a:lnTo>
                  <a:lnTo>
                    <a:pt x="0" y="267782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8002966" y="4059493"/>
              <a:ext cx="179705" cy="270510"/>
            </a:xfrm>
            <a:custGeom>
              <a:avLst/>
              <a:gdLst/>
              <a:ahLst/>
              <a:cxnLst/>
              <a:rect l="l" t="t" r="r" b="b"/>
              <a:pathLst>
                <a:path w="179704" h="270510">
                  <a:moveTo>
                    <a:pt x="179303" y="270108"/>
                  </a:moveTo>
                  <a:lnTo>
                    <a:pt x="0" y="270108"/>
                  </a:lnTo>
                  <a:lnTo>
                    <a:pt x="0" y="0"/>
                  </a:lnTo>
                  <a:lnTo>
                    <a:pt x="179303" y="0"/>
                  </a:lnTo>
                  <a:lnTo>
                    <a:pt x="179303" y="270108"/>
                  </a:lnTo>
                  <a:close/>
                </a:path>
              </a:pathLst>
            </a:custGeom>
            <a:solidFill>
              <a:srgbClr val="F0E1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249803" y="3179305"/>
              <a:ext cx="86159" cy="86156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849276" y="3179306"/>
              <a:ext cx="86159" cy="86156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49803" y="4855856"/>
              <a:ext cx="86159" cy="86156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49276" y="4855856"/>
              <a:ext cx="86159" cy="86156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8478011" y="3118765"/>
              <a:ext cx="605790" cy="1881505"/>
            </a:xfrm>
            <a:custGeom>
              <a:avLst/>
              <a:gdLst/>
              <a:ahLst/>
              <a:cxnLst/>
              <a:rect l="l" t="t" r="r" b="b"/>
              <a:pathLst>
                <a:path w="605790" h="1881504">
                  <a:moveTo>
                    <a:pt x="605448" y="1881461"/>
                  </a:moveTo>
                  <a:lnTo>
                    <a:pt x="0" y="1881461"/>
                  </a:lnTo>
                  <a:lnTo>
                    <a:pt x="0" y="0"/>
                  </a:lnTo>
                  <a:lnTo>
                    <a:pt x="605448" y="0"/>
                  </a:lnTo>
                  <a:lnTo>
                    <a:pt x="605448" y="1881461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8515269" y="3156022"/>
              <a:ext cx="531495" cy="1807210"/>
            </a:xfrm>
            <a:custGeom>
              <a:avLst/>
              <a:gdLst/>
              <a:ahLst/>
              <a:cxnLst/>
              <a:rect l="l" t="t" r="r" b="b"/>
              <a:pathLst>
                <a:path w="531495" h="1807210">
                  <a:moveTo>
                    <a:pt x="530931" y="1806947"/>
                  </a:moveTo>
                  <a:lnTo>
                    <a:pt x="0" y="1806947"/>
                  </a:lnTo>
                  <a:lnTo>
                    <a:pt x="0" y="0"/>
                  </a:lnTo>
                  <a:lnTo>
                    <a:pt x="530931" y="0"/>
                  </a:lnTo>
                  <a:lnTo>
                    <a:pt x="530931" y="18069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8622386" y="3579816"/>
              <a:ext cx="316865" cy="962025"/>
            </a:xfrm>
            <a:custGeom>
              <a:avLst/>
              <a:gdLst/>
              <a:ahLst/>
              <a:cxnLst/>
              <a:rect l="l" t="t" r="r" b="b"/>
              <a:pathLst>
                <a:path w="316865" h="962025">
                  <a:moveTo>
                    <a:pt x="316696" y="961687"/>
                  </a:moveTo>
                  <a:lnTo>
                    <a:pt x="0" y="961687"/>
                  </a:lnTo>
                  <a:lnTo>
                    <a:pt x="0" y="0"/>
                  </a:lnTo>
                  <a:lnTo>
                    <a:pt x="316696" y="0"/>
                  </a:lnTo>
                  <a:lnTo>
                    <a:pt x="316696" y="961687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8692246" y="3791714"/>
              <a:ext cx="177165" cy="267970"/>
            </a:xfrm>
            <a:custGeom>
              <a:avLst/>
              <a:gdLst/>
              <a:ahLst/>
              <a:cxnLst/>
              <a:rect l="l" t="t" r="r" b="b"/>
              <a:pathLst>
                <a:path w="177165" h="267970">
                  <a:moveTo>
                    <a:pt x="0" y="267782"/>
                  </a:moveTo>
                  <a:lnTo>
                    <a:pt x="176977" y="267782"/>
                  </a:lnTo>
                  <a:lnTo>
                    <a:pt x="176977" y="0"/>
                  </a:lnTo>
                  <a:lnTo>
                    <a:pt x="0" y="0"/>
                  </a:lnTo>
                  <a:lnTo>
                    <a:pt x="0" y="267782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8692246" y="4059497"/>
              <a:ext cx="177165" cy="270510"/>
            </a:xfrm>
            <a:custGeom>
              <a:avLst/>
              <a:gdLst/>
              <a:ahLst/>
              <a:cxnLst/>
              <a:rect l="l" t="t" r="r" b="b"/>
              <a:pathLst>
                <a:path w="177165" h="270510">
                  <a:moveTo>
                    <a:pt x="176977" y="270110"/>
                  </a:moveTo>
                  <a:lnTo>
                    <a:pt x="0" y="270110"/>
                  </a:lnTo>
                  <a:lnTo>
                    <a:pt x="0" y="0"/>
                  </a:lnTo>
                  <a:lnTo>
                    <a:pt x="176977" y="0"/>
                  </a:lnTo>
                  <a:lnTo>
                    <a:pt x="176977" y="270110"/>
                  </a:lnTo>
                  <a:close/>
                </a:path>
              </a:pathLst>
            </a:custGeom>
            <a:solidFill>
              <a:srgbClr val="F0E1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1" name="object 8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936754" y="3179309"/>
              <a:ext cx="86159" cy="86156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936754" y="4855859"/>
              <a:ext cx="86159" cy="86156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536227" y="3179309"/>
              <a:ext cx="86159" cy="86156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6227" y="4855859"/>
              <a:ext cx="86159" cy="86156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9164962" y="3118768"/>
              <a:ext cx="605790" cy="1881505"/>
            </a:xfrm>
            <a:custGeom>
              <a:avLst/>
              <a:gdLst/>
              <a:ahLst/>
              <a:cxnLst/>
              <a:rect l="l" t="t" r="r" b="b"/>
              <a:pathLst>
                <a:path w="605790" h="1881504">
                  <a:moveTo>
                    <a:pt x="605448" y="1881461"/>
                  </a:moveTo>
                  <a:lnTo>
                    <a:pt x="0" y="1881461"/>
                  </a:lnTo>
                  <a:lnTo>
                    <a:pt x="0" y="0"/>
                  </a:lnTo>
                  <a:lnTo>
                    <a:pt x="605448" y="0"/>
                  </a:lnTo>
                  <a:lnTo>
                    <a:pt x="605448" y="1881461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9202220" y="3156025"/>
              <a:ext cx="531495" cy="1807210"/>
            </a:xfrm>
            <a:custGeom>
              <a:avLst/>
              <a:gdLst/>
              <a:ahLst/>
              <a:cxnLst/>
              <a:rect l="l" t="t" r="r" b="b"/>
              <a:pathLst>
                <a:path w="531495" h="1807210">
                  <a:moveTo>
                    <a:pt x="530931" y="1806947"/>
                  </a:moveTo>
                  <a:lnTo>
                    <a:pt x="0" y="1806947"/>
                  </a:lnTo>
                  <a:lnTo>
                    <a:pt x="0" y="0"/>
                  </a:lnTo>
                  <a:lnTo>
                    <a:pt x="530931" y="0"/>
                  </a:lnTo>
                  <a:lnTo>
                    <a:pt x="530931" y="18069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9309338" y="3579820"/>
              <a:ext cx="316865" cy="962025"/>
            </a:xfrm>
            <a:custGeom>
              <a:avLst/>
              <a:gdLst/>
              <a:ahLst/>
              <a:cxnLst/>
              <a:rect l="l" t="t" r="r" b="b"/>
              <a:pathLst>
                <a:path w="316865" h="962025">
                  <a:moveTo>
                    <a:pt x="316696" y="961687"/>
                  </a:moveTo>
                  <a:lnTo>
                    <a:pt x="0" y="961687"/>
                  </a:lnTo>
                  <a:lnTo>
                    <a:pt x="0" y="0"/>
                  </a:lnTo>
                  <a:lnTo>
                    <a:pt x="316696" y="0"/>
                  </a:lnTo>
                  <a:lnTo>
                    <a:pt x="316696" y="961687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9379197" y="3791717"/>
              <a:ext cx="177165" cy="267970"/>
            </a:xfrm>
            <a:custGeom>
              <a:avLst/>
              <a:gdLst/>
              <a:ahLst/>
              <a:cxnLst/>
              <a:rect l="l" t="t" r="r" b="b"/>
              <a:pathLst>
                <a:path w="177165" h="267970">
                  <a:moveTo>
                    <a:pt x="0" y="267782"/>
                  </a:moveTo>
                  <a:lnTo>
                    <a:pt x="176977" y="267782"/>
                  </a:lnTo>
                  <a:lnTo>
                    <a:pt x="176977" y="0"/>
                  </a:lnTo>
                  <a:lnTo>
                    <a:pt x="0" y="0"/>
                  </a:lnTo>
                  <a:lnTo>
                    <a:pt x="0" y="267782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9379197" y="4059500"/>
              <a:ext cx="177165" cy="270510"/>
            </a:xfrm>
            <a:custGeom>
              <a:avLst/>
              <a:gdLst/>
              <a:ahLst/>
              <a:cxnLst/>
              <a:rect l="l" t="t" r="r" b="b"/>
              <a:pathLst>
                <a:path w="177165" h="270510">
                  <a:moveTo>
                    <a:pt x="176977" y="270110"/>
                  </a:moveTo>
                  <a:lnTo>
                    <a:pt x="0" y="270110"/>
                  </a:lnTo>
                  <a:lnTo>
                    <a:pt x="0" y="0"/>
                  </a:lnTo>
                  <a:lnTo>
                    <a:pt x="176977" y="0"/>
                  </a:lnTo>
                  <a:lnTo>
                    <a:pt x="176977" y="270110"/>
                  </a:lnTo>
                  <a:close/>
                </a:path>
              </a:pathLst>
            </a:custGeom>
            <a:solidFill>
              <a:srgbClr val="F0E1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0" name="object 9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623705" y="3179312"/>
              <a:ext cx="86159" cy="86156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225506" y="3179313"/>
              <a:ext cx="86159" cy="86156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23705" y="4855863"/>
              <a:ext cx="86159" cy="86156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25506" y="4855863"/>
              <a:ext cx="86159" cy="86156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9851913" y="3118772"/>
              <a:ext cx="605790" cy="1881505"/>
            </a:xfrm>
            <a:custGeom>
              <a:avLst/>
              <a:gdLst/>
              <a:ahLst/>
              <a:cxnLst/>
              <a:rect l="l" t="t" r="r" b="b"/>
              <a:pathLst>
                <a:path w="605790" h="1881504">
                  <a:moveTo>
                    <a:pt x="605448" y="1881461"/>
                  </a:moveTo>
                  <a:lnTo>
                    <a:pt x="0" y="1881461"/>
                  </a:lnTo>
                  <a:lnTo>
                    <a:pt x="0" y="0"/>
                  </a:lnTo>
                  <a:lnTo>
                    <a:pt x="605448" y="0"/>
                  </a:lnTo>
                  <a:lnTo>
                    <a:pt x="605448" y="1881461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9889171" y="3156029"/>
              <a:ext cx="531495" cy="1807210"/>
            </a:xfrm>
            <a:custGeom>
              <a:avLst/>
              <a:gdLst/>
              <a:ahLst/>
              <a:cxnLst/>
              <a:rect l="l" t="t" r="r" b="b"/>
              <a:pathLst>
                <a:path w="531495" h="1807210">
                  <a:moveTo>
                    <a:pt x="530931" y="1806947"/>
                  </a:moveTo>
                  <a:lnTo>
                    <a:pt x="0" y="1806947"/>
                  </a:lnTo>
                  <a:lnTo>
                    <a:pt x="0" y="0"/>
                  </a:lnTo>
                  <a:lnTo>
                    <a:pt x="530931" y="0"/>
                  </a:lnTo>
                  <a:lnTo>
                    <a:pt x="530931" y="18069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9996289" y="3579823"/>
              <a:ext cx="316865" cy="962025"/>
            </a:xfrm>
            <a:custGeom>
              <a:avLst/>
              <a:gdLst/>
              <a:ahLst/>
              <a:cxnLst/>
              <a:rect l="l" t="t" r="r" b="b"/>
              <a:pathLst>
                <a:path w="316865" h="962025">
                  <a:moveTo>
                    <a:pt x="316696" y="961687"/>
                  </a:moveTo>
                  <a:lnTo>
                    <a:pt x="0" y="961687"/>
                  </a:lnTo>
                  <a:lnTo>
                    <a:pt x="0" y="0"/>
                  </a:lnTo>
                  <a:lnTo>
                    <a:pt x="316696" y="0"/>
                  </a:lnTo>
                  <a:lnTo>
                    <a:pt x="316696" y="961687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10066148" y="3791721"/>
              <a:ext cx="177165" cy="267970"/>
            </a:xfrm>
            <a:custGeom>
              <a:avLst/>
              <a:gdLst/>
              <a:ahLst/>
              <a:cxnLst/>
              <a:rect l="l" t="t" r="r" b="b"/>
              <a:pathLst>
                <a:path w="177165" h="267970">
                  <a:moveTo>
                    <a:pt x="0" y="267782"/>
                  </a:moveTo>
                  <a:lnTo>
                    <a:pt x="176977" y="267782"/>
                  </a:lnTo>
                  <a:lnTo>
                    <a:pt x="176977" y="0"/>
                  </a:lnTo>
                  <a:lnTo>
                    <a:pt x="0" y="0"/>
                  </a:lnTo>
                  <a:lnTo>
                    <a:pt x="0" y="267782"/>
                  </a:lnTo>
                  <a:close/>
                </a:path>
              </a:pathLst>
            </a:custGeom>
            <a:solidFill>
              <a:srgbClr val="F0E1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10066148" y="4059504"/>
              <a:ext cx="177165" cy="270510"/>
            </a:xfrm>
            <a:custGeom>
              <a:avLst/>
              <a:gdLst/>
              <a:ahLst/>
              <a:cxnLst/>
              <a:rect l="l" t="t" r="r" b="b"/>
              <a:pathLst>
                <a:path w="177165" h="270510">
                  <a:moveTo>
                    <a:pt x="176977" y="270110"/>
                  </a:moveTo>
                  <a:lnTo>
                    <a:pt x="0" y="270110"/>
                  </a:lnTo>
                  <a:lnTo>
                    <a:pt x="0" y="0"/>
                  </a:lnTo>
                  <a:lnTo>
                    <a:pt x="176977" y="0"/>
                  </a:lnTo>
                  <a:lnTo>
                    <a:pt x="176977" y="270110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9" name="object 9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310656" y="3179316"/>
              <a:ext cx="88488" cy="86156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912458" y="3179316"/>
              <a:ext cx="86159" cy="86156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26957" y="4872166"/>
              <a:ext cx="86159" cy="86156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96157" y="4872166"/>
              <a:ext cx="86159" cy="86156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7791059" y="1863692"/>
              <a:ext cx="2666365" cy="1050290"/>
            </a:xfrm>
            <a:custGeom>
              <a:avLst/>
              <a:gdLst/>
              <a:ahLst/>
              <a:cxnLst/>
              <a:rect l="l" t="t" r="r" b="b"/>
              <a:pathLst>
                <a:path w="2666365" h="1050289">
                  <a:moveTo>
                    <a:pt x="2666301" y="1050172"/>
                  </a:moveTo>
                  <a:lnTo>
                    <a:pt x="0" y="1050172"/>
                  </a:lnTo>
                  <a:lnTo>
                    <a:pt x="0" y="0"/>
                  </a:lnTo>
                  <a:lnTo>
                    <a:pt x="2666301" y="0"/>
                  </a:lnTo>
                  <a:lnTo>
                    <a:pt x="2666301" y="1050172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7905163" y="1980119"/>
              <a:ext cx="2438400" cy="819785"/>
            </a:xfrm>
            <a:custGeom>
              <a:avLst/>
              <a:gdLst/>
              <a:ahLst/>
              <a:cxnLst/>
              <a:rect l="l" t="t" r="r" b="b"/>
              <a:pathLst>
                <a:path w="2438400" h="819785">
                  <a:moveTo>
                    <a:pt x="2438094" y="819646"/>
                  </a:moveTo>
                  <a:lnTo>
                    <a:pt x="0" y="819646"/>
                  </a:lnTo>
                  <a:lnTo>
                    <a:pt x="0" y="0"/>
                  </a:lnTo>
                  <a:lnTo>
                    <a:pt x="2438094" y="0"/>
                  </a:lnTo>
                  <a:lnTo>
                    <a:pt x="2438094" y="8196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8058848" y="2203665"/>
              <a:ext cx="2131060" cy="370840"/>
            </a:xfrm>
            <a:custGeom>
              <a:avLst/>
              <a:gdLst/>
              <a:ahLst/>
              <a:cxnLst/>
              <a:rect l="l" t="t" r="r" b="b"/>
              <a:pathLst>
                <a:path w="2131059" h="370839">
                  <a:moveTo>
                    <a:pt x="204914" y="0"/>
                  </a:moveTo>
                  <a:lnTo>
                    <a:pt x="0" y="0"/>
                  </a:lnTo>
                  <a:lnTo>
                    <a:pt x="0" y="370243"/>
                  </a:lnTo>
                  <a:lnTo>
                    <a:pt x="204914" y="370243"/>
                  </a:lnTo>
                  <a:lnTo>
                    <a:pt x="204914" y="0"/>
                  </a:lnTo>
                  <a:close/>
                </a:path>
                <a:path w="2131059" h="370839">
                  <a:moveTo>
                    <a:pt x="684618" y="0"/>
                  </a:moveTo>
                  <a:lnTo>
                    <a:pt x="482028" y="0"/>
                  </a:lnTo>
                  <a:lnTo>
                    <a:pt x="482028" y="370243"/>
                  </a:lnTo>
                  <a:lnTo>
                    <a:pt x="684618" y="370243"/>
                  </a:lnTo>
                  <a:lnTo>
                    <a:pt x="684618" y="0"/>
                  </a:lnTo>
                  <a:close/>
                </a:path>
                <a:path w="2131059" h="370839">
                  <a:moveTo>
                    <a:pt x="1166647" y="0"/>
                  </a:moveTo>
                  <a:lnTo>
                    <a:pt x="961732" y="0"/>
                  </a:lnTo>
                  <a:lnTo>
                    <a:pt x="961732" y="370243"/>
                  </a:lnTo>
                  <a:lnTo>
                    <a:pt x="1166647" y="370243"/>
                  </a:lnTo>
                  <a:lnTo>
                    <a:pt x="1166647" y="0"/>
                  </a:lnTo>
                  <a:close/>
                </a:path>
                <a:path w="2131059" h="370839">
                  <a:moveTo>
                    <a:pt x="1648675" y="0"/>
                  </a:moveTo>
                  <a:lnTo>
                    <a:pt x="1443761" y="0"/>
                  </a:lnTo>
                  <a:lnTo>
                    <a:pt x="1443761" y="370243"/>
                  </a:lnTo>
                  <a:lnTo>
                    <a:pt x="1648675" y="370243"/>
                  </a:lnTo>
                  <a:lnTo>
                    <a:pt x="1648675" y="0"/>
                  </a:lnTo>
                  <a:close/>
                </a:path>
                <a:path w="2131059" h="370839">
                  <a:moveTo>
                    <a:pt x="2130717" y="0"/>
                  </a:moveTo>
                  <a:lnTo>
                    <a:pt x="1925789" y="0"/>
                  </a:lnTo>
                  <a:lnTo>
                    <a:pt x="1925789" y="370243"/>
                  </a:lnTo>
                  <a:lnTo>
                    <a:pt x="2130717" y="370243"/>
                  </a:lnTo>
                  <a:lnTo>
                    <a:pt x="2130717" y="0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7905153" y="1756587"/>
              <a:ext cx="2438400" cy="107314"/>
            </a:xfrm>
            <a:custGeom>
              <a:avLst/>
              <a:gdLst/>
              <a:ahLst/>
              <a:cxnLst/>
              <a:rect l="l" t="t" r="r" b="b"/>
              <a:pathLst>
                <a:path w="2438400" h="107314">
                  <a:moveTo>
                    <a:pt x="374916" y="0"/>
                  </a:moveTo>
                  <a:lnTo>
                    <a:pt x="0" y="0"/>
                  </a:lnTo>
                  <a:lnTo>
                    <a:pt x="0" y="107111"/>
                  </a:lnTo>
                  <a:lnTo>
                    <a:pt x="374916" y="107111"/>
                  </a:lnTo>
                  <a:lnTo>
                    <a:pt x="374916" y="0"/>
                  </a:lnTo>
                  <a:close/>
                </a:path>
                <a:path w="2438400" h="107314">
                  <a:moveTo>
                    <a:pt x="1406512" y="0"/>
                  </a:moveTo>
                  <a:lnTo>
                    <a:pt x="1031595" y="0"/>
                  </a:lnTo>
                  <a:lnTo>
                    <a:pt x="1031595" y="107111"/>
                  </a:lnTo>
                  <a:lnTo>
                    <a:pt x="1406512" y="107111"/>
                  </a:lnTo>
                  <a:lnTo>
                    <a:pt x="1406512" y="0"/>
                  </a:lnTo>
                  <a:close/>
                </a:path>
                <a:path w="2438400" h="107314">
                  <a:moveTo>
                    <a:pt x="2438095" y="0"/>
                  </a:moveTo>
                  <a:lnTo>
                    <a:pt x="2063191" y="0"/>
                  </a:lnTo>
                  <a:lnTo>
                    <a:pt x="2063191" y="107111"/>
                  </a:lnTo>
                  <a:lnTo>
                    <a:pt x="2438095" y="107111"/>
                  </a:lnTo>
                  <a:lnTo>
                    <a:pt x="24380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7" name="object 10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33811" y="2001080"/>
              <a:ext cx="86159" cy="86156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233811" y="2690328"/>
              <a:ext cx="86159" cy="86156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28450" y="2001081"/>
              <a:ext cx="86159" cy="86156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928450" y="2690329"/>
              <a:ext cx="86159" cy="86156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10457358" y="2368994"/>
              <a:ext cx="447675" cy="1711960"/>
            </a:xfrm>
            <a:custGeom>
              <a:avLst/>
              <a:gdLst/>
              <a:ahLst/>
              <a:cxnLst/>
              <a:rect l="l" t="t" r="r" b="b"/>
              <a:pathLst>
                <a:path w="447675" h="1711960">
                  <a:moveTo>
                    <a:pt x="447103" y="896493"/>
                  </a:moveTo>
                  <a:lnTo>
                    <a:pt x="242176" y="896493"/>
                  </a:lnTo>
                  <a:lnTo>
                    <a:pt x="202590" y="896493"/>
                  </a:lnTo>
                  <a:lnTo>
                    <a:pt x="202590" y="936078"/>
                  </a:lnTo>
                  <a:lnTo>
                    <a:pt x="202590" y="1671891"/>
                  </a:lnTo>
                  <a:lnTo>
                    <a:pt x="0" y="1671891"/>
                  </a:lnTo>
                  <a:lnTo>
                    <a:pt x="0" y="1711477"/>
                  </a:lnTo>
                  <a:lnTo>
                    <a:pt x="242176" y="1711477"/>
                  </a:lnTo>
                  <a:lnTo>
                    <a:pt x="242176" y="1690522"/>
                  </a:lnTo>
                  <a:lnTo>
                    <a:pt x="242176" y="1671891"/>
                  </a:lnTo>
                  <a:lnTo>
                    <a:pt x="242176" y="936078"/>
                  </a:lnTo>
                  <a:lnTo>
                    <a:pt x="447103" y="936078"/>
                  </a:lnTo>
                  <a:lnTo>
                    <a:pt x="447103" y="896493"/>
                  </a:lnTo>
                  <a:close/>
                </a:path>
                <a:path w="447675" h="1711960">
                  <a:moveTo>
                    <a:pt x="447103" y="505294"/>
                  </a:moveTo>
                  <a:lnTo>
                    <a:pt x="242176" y="505294"/>
                  </a:lnTo>
                  <a:lnTo>
                    <a:pt x="242176" y="39585"/>
                  </a:lnTo>
                  <a:lnTo>
                    <a:pt x="242176" y="0"/>
                  </a:lnTo>
                  <a:lnTo>
                    <a:pt x="202590" y="0"/>
                  </a:lnTo>
                  <a:lnTo>
                    <a:pt x="0" y="0"/>
                  </a:lnTo>
                  <a:lnTo>
                    <a:pt x="0" y="39585"/>
                  </a:lnTo>
                  <a:lnTo>
                    <a:pt x="202590" y="39585"/>
                  </a:lnTo>
                  <a:lnTo>
                    <a:pt x="202590" y="505294"/>
                  </a:lnTo>
                  <a:lnTo>
                    <a:pt x="202590" y="544880"/>
                  </a:lnTo>
                  <a:lnTo>
                    <a:pt x="242176" y="544880"/>
                  </a:lnTo>
                  <a:lnTo>
                    <a:pt x="447103" y="544880"/>
                  </a:lnTo>
                  <a:lnTo>
                    <a:pt x="447103" y="505294"/>
                  </a:lnTo>
                  <a:close/>
                </a:path>
              </a:pathLst>
            </a:custGeom>
            <a:solidFill>
              <a:srgbClr val="C7000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7546543" y="2368994"/>
              <a:ext cx="245110" cy="1711960"/>
            </a:xfrm>
            <a:custGeom>
              <a:avLst/>
              <a:gdLst/>
              <a:ahLst/>
              <a:cxnLst/>
              <a:rect l="l" t="t" r="r" b="b"/>
              <a:pathLst>
                <a:path w="245109" h="1711960">
                  <a:moveTo>
                    <a:pt x="244513" y="0"/>
                  </a:moveTo>
                  <a:lnTo>
                    <a:pt x="0" y="0"/>
                  </a:lnTo>
                  <a:lnTo>
                    <a:pt x="0" y="20967"/>
                  </a:lnTo>
                  <a:lnTo>
                    <a:pt x="0" y="39585"/>
                  </a:lnTo>
                  <a:lnTo>
                    <a:pt x="0" y="1671891"/>
                  </a:lnTo>
                  <a:lnTo>
                    <a:pt x="0" y="1690522"/>
                  </a:lnTo>
                  <a:lnTo>
                    <a:pt x="0" y="1711477"/>
                  </a:lnTo>
                  <a:lnTo>
                    <a:pt x="244513" y="1711477"/>
                  </a:lnTo>
                  <a:lnTo>
                    <a:pt x="244513" y="1671891"/>
                  </a:lnTo>
                  <a:lnTo>
                    <a:pt x="39585" y="1671891"/>
                  </a:lnTo>
                  <a:lnTo>
                    <a:pt x="39585" y="39585"/>
                  </a:lnTo>
                  <a:lnTo>
                    <a:pt x="244513" y="39585"/>
                  </a:lnTo>
                  <a:lnTo>
                    <a:pt x="244513" y="0"/>
                  </a:lnTo>
                  <a:close/>
                </a:path>
              </a:pathLst>
            </a:custGeom>
            <a:solidFill>
              <a:srgbClr val="009C1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8072818" y="5000256"/>
              <a:ext cx="2103120" cy="158750"/>
            </a:xfrm>
            <a:custGeom>
              <a:avLst/>
              <a:gdLst/>
              <a:ahLst/>
              <a:cxnLst/>
              <a:rect l="l" t="t" r="r" b="b"/>
              <a:pathLst>
                <a:path w="2103120" h="158750">
                  <a:moveTo>
                    <a:pt x="2102764" y="0"/>
                  </a:moveTo>
                  <a:lnTo>
                    <a:pt x="2063178" y="0"/>
                  </a:lnTo>
                  <a:lnTo>
                    <a:pt x="2063178" y="60540"/>
                  </a:lnTo>
                  <a:lnTo>
                    <a:pt x="1413484" y="60540"/>
                  </a:lnTo>
                  <a:lnTo>
                    <a:pt x="1413484" y="0"/>
                  </a:lnTo>
                  <a:lnTo>
                    <a:pt x="1373898" y="0"/>
                  </a:lnTo>
                  <a:lnTo>
                    <a:pt x="1373898" y="60540"/>
                  </a:lnTo>
                  <a:lnTo>
                    <a:pt x="726541" y="60540"/>
                  </a:lnTo>
                  <a:lnTo>
                    <a:pt x="726541" y="0"/>
                  </a:lnTo>
                  <a:lnTo>
                    <a:pt x="686955" y="0"/>
                  </a:lnTo>
                  <a:lnTo>
                    <a:pt x="686955" y="60540"/>
                  </a:lnTo>
                  <a:lnTo>
                    <a:pt x="39585" y="60540"/>
                  </a:lnTo>
                  <a:lnTo>
                    <a:pt x="39585" y="0"/>
                  </a:lnTo>
                  <a:lnTo>
                    <a:pt x="0" y="0"/>
                  </a:lnTo>
                  <a:lnTo>
                    <a:pt x="0" y="100126"/>
                  </a:lnTo>
                  <a:lnTo>
                    <a:pt x="20955" y="100126"/>
                  </a:lnTo>
                  <a:lnTo>
                    <a:pt x="39585" y="100126"/>
                  </a:lnTo>
                  <a:lnTo>
                    <a:pt x="686955" y="100126"/>
                  </a:lnTo>
                  <a:lnTo>
                    <a:pt x="726541" y="100126"/>
                  </a:lnTo>
                  <a:lnTo>
                    <a:pt x="1010640" y="100126"/>
                  </a:lnTo>
                  <a:lnTo>
                    <a:pt x="1010640" y="158343"/>
                  </a:lnTo>
                  <a:lnTo>
                    <a:pt x="1089812" y="158343"/>
                  </a:lnTo>
                  <a:lnTo>
                    <a:pt x="1089812" y="100126"/>
                  </a:lnTo>
                  <a:lnTo>
                    <a:pt x="1373898" y="100126"/>
                  </a:lnTo>
                  <a:lnTo>
                    <a:pt x="1413484" y="100126"/>
                  </a:lnTo>
                  <a:lnTo>
                    <a:pt x="2063178" y="100126"/>
                  </a:lnTo>
                  <a:lnTo>
                    <a:pt x="2081809" y="100126"/>
                  </a:lnTo>
                  <a:lnTo>
                    <a:pt x="2102764" y="100126"/>
                  </a:lnTo>
                  <a:lnTo>
                    <a:pt x="2102764" y="0"/>
                  </a:lnTo>
                  <a:close/>
                </a:path>
              </a:pathLst>
            </a:custGeom>
            <a:solidFill>
              <a:srgbClr val="2626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7791059" y="2913875"/>
              <a:ext cx="2666365" cy="205104"/>
            </a:xfrm>
            <a:custGeom>
              <a:avLst/>
              <a:gdLst/>
              <a:ahLst/>
              <a:cxnLst/>
              <a:rect l="l" t="t" r="r" b="b"/>
              <a:pathLst>
                <a:path w="2666365" h="205105">
                  <a:moveTo>
                    <a:pt x="2666301" y="204911"/>
                  </a:moveTo>
                  <a:lnTo>
                    <a:pt x="0" y="204911"/>
                  </a:lnTo>
                  <a:lnTo>
                    <a:pt x="0" y="0"/>
                  </a:lnTo>
                  <a:lnTo>
                    <a:pt x="2666301" y="0"/>
                  </a:lnTo>
                  <a:lnTo>
                    <a:pt x="2666301" y="204911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8072818" y="2913887"/>
              <a:ext cx="2103120" cy="205104"/>
            </a:xfrm>
            <a:custGeom>
              <a:avLst/>
              <a:gdLst/>
              <a:ahLst/>
              <a:cxnLst/>
              <a:rect l="l" t="t" r="r" b="b"/>
              <a:pathLst>
                <a:path w="2103120" h="205105">
                  <a:moveTo>
                    <a:pt x="39585" y="0"/>
                  </a:moveTo>
                  <a:lnTo>
                    <a:pt x="0" y="0"/>
                  </a:lnTo>
                  <a:lnTo>
                    <a:pt x="0" y="204901"/>
                  </a:lnTo>
                  <a:lnTo>
                    <a:pt x="39585" y="204901"/>
                  </a:lnTo>
                  <a:lnTo>
                    <a:pt x="39585" y="0"/>
                  </a:lnTo>
                  <a:close/>
                </a:path>
                <a:path w="2103120" h="205105">
                  <a:moveTo>
                    <a:pt x="726541" y="0"/>
                  </a:moveTo>
                  <a:lnTo>
                    <a:pt x="686955" y="0"/>
                  </a:lnTo>
                  <a:lnTo>
                    <a:pt x="686955" y="204901"/>
                  </a:lnTo>
                  <a:lnTo>
                    <a:pt x="726541" y="204901"/>
                  </a:lnTo>
                  <a:lnTo>
                    <a:pt x="726541" y="0"/>
                  </a:lnTo>
                  <a:close/>
                </a:path>
                <a:path w="2103120" h="205105">
                  <a:moveTo>
                    <a:pt x="1413484" y="0"/>
                  </a:moveTo>
                  <a:lnTo>
                    <a:pt x="1373898" y="0"/>
                  </a:lnTo>
                  <a:lnTo>
                    <a:pt x="1373898" y="204901"/>
                  </a:lnTo>
                  <a:lnTo>
                    <a:pt x="1413484" y="204901"/>
                  </a:lnTo>
                  <a:lnTo>
                    <a:pt x="1413484" y="0"/>
                  </a:lnTo>
                  <a:close/>
                </a:path>
                <a:path w="2103120" h="205105">
                  <a:moveTo>
                    <a:pt x="2102764" y="0"/>
                  </a:moveTo>
                  <a:lnTo>
                    <a:pt x="2063178" y="0"/>
                  </a:lnTo>
                  <a:lnTo>
                    <a:pt x="2063178" y="204901"/>
                  </a:lnTo>
                  <a:lnTo>
                    <a:pt x="2102764" y="204901"/>
                  </a:lnTo>
                  <a:lnTo>
                    <a:pt x="2102764" y="0"/>
                  </a:lnTo>
                  <a:close/>
                </a:path>
              </a:pathLst>
            </a:custGeom>
            <a:solidFill>
              <a:srgbClr val="009C1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6" name="object 11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632010" y="1733307"/>
              <a:ext cx="137390" cy="137383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476692" y="1733307"/>
              <a:ext cx="139718" cy="137383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476692" y="4886151"/>
              <a:ext cx="139718" cy="139712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632010" y="4886152"/>
              <a:ext cx="137390" cy="139712"/>
            </a:xfrm>
            <a:prstGeom prst="rect">
              <a:avLst/>
            </a:prstGeom>
          </p:spPr>
        </p:pic>
      </p:grpSp>
      <p:sp>
        <p:nvSpPr>
          <p:cNvPr id="120" name="object 120"/>
          <p:cNvSpPr txBox="1"/>
          <p:nvPr/>
        </p:nvSpPr>
        <p:spPr>
          <a:xfrm>
            <a:off x="8310064" y="5538109"/>
            <a:ext cx="161353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Circuit</a:t>
            </a:r>
            <a:r>
              <a:rPr sz="20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100" i="1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open</a:t>
            </a:r>
            <a:endParaRPr sz="21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5663184" y="2353055"/>
            <a:ext cx="1125220" cy="1894839"/>
            <a:chOff x="5663184" y="2353055"/>
            <a:chExt cx="1125220" cy="1894839"/>
          </a:xfrm>
        </p:grpSpPr>
        <p:pic>
          <p:nvPicPr>
            <p:cNvPr id="122" name="object 12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663184" y="2353055"/>
              <a:ext cx="1045463" cy="1894331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096000" y="3553967"/>
              <a:ext cx="691895" cy="693419"/>
            </a:xfrm>
            <a:prstGeom prst="rect">
              <a:avLst/>
            </a:prstGeom>
          </p:spPr>
        </p:pic>
      </p:grpSp>
      <p:sp>
        <p:nvSpPr>
          <p:cNvPr id="124" name="Slide Number Placeholder 12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88756" y="2252562"/>
            <a:ext cx="7317105" cy="10407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 indent="2729230">
              <a:lnSpc>
                <a:spcPts val="3670"/>
              </a:lnSpc>
              <a:spcBef>
                <a:spcPts val="760"/>
              </a:spcBef>
            </a:pPr>
            <a:r>
              <a:rPr spc="10" dirty="0">
                <a:solidFill>
                  <a:srgbClr val="1A1A1A"/>
                </a:solidFill>
              </a:rPr>
              <a:t>Fault</a:t>
            </a:r>
            <a:r>
              <a:rPr spc="-250" dirty="0">
                <a:solidFill>
                  <a:srgbClr val="1A1A1A"/>
                </a:solidFill>
              </a:rPr>
              <a:t> </a:t>
            </a:r>
            <a:r>
              <a:rPr spc="-50" dirty="0">
                <a:solidFill>
                  <a:srgbClr val="1A1A1A"/>
                </a:solidFill>
              </a:rPr>
              <a:t>Tolerance</a:t>
            </a:r>
            <a:r>
              <a:rPr spc="-254" dirty="0">
                <a:solidFill>
                  <a:srgbClr val="1A1A1A"/>
                </a:solidFill>
              </a:rPr>
              <a:t> </a:t>
            </a:r>
            <a:r>
              <a:rPr spc="15" dirty="0">
                <a:solidFill>
                  <a:srgbClr val="1A1A1A"/>
                </a:solidFill>
              </a:rPr>
              <a:t>with </a:t>
            </a:r>
            <a:r>
              <a:rPr spc="-1250" dirty="0">
                <a:solidFill>
                  <a:srgbClr val="1A1A1A"/>
                </a:solidFill>
              </a:rPr>
              <a:t> </a:t>
            </a:r>
            <a:r>
              <a:rPr spc="10" dirty="0">
                <a:solidFill>
                  <a:srgbClr val="1A1A1A"/>
                </a:solidFill>
              </a:rPr>
              <a:t>Netflix</a:t>
            </a:r>
            <a:r>
              <a:rPr spc="-195" dirty="0">
                <a:solidFill>
                  <a:srgbClr val="1A1A1A"/>
                </a:solidFill>
              </a:rPr>
              <a:t> </a:t>
            </a:r>
            <a:r>
              <a:rPr spc="-50" dirty="0">
                <a:solidFill>
                  <a:srgbClr val="1A1A1A"/>
                </a:solidFill>
              </a:rPr>
              <a:t>Hystrix</a:t>
            </a:r>
            <a:r>
              <a:rPr spc="-204" dirty="0">
                <a:solidFill>
                  <a:srgbClr val="1A1A1A"/>
                </a:solidFill>
              </a:rPr>
              <a:t> </a:t>
            </a:r>
            <a:r>
              <a:rPr dirty="0">
                <a:solidFill>
                  <a:srgbClr val="1A1A1A"/>
                </a:solidFill>
              </a:rPr>
              <a:t>and</a:t>
            </a:r>
            <a:r>
              <a:rPr spc="-204" dirty="0">
                <a:solidFill>
                  <a:srgbClr val="1A1A1A"/>
                </a:solidFill>
              </a:rPr>
              <a:t> </a:t>
            </a:r>
            <a:r>
              <a:rPr spc="-10" dirty="0">
                <a:solidFill>
                  <a:srgbClr val="1A1A1A"/>
                </a:solidFill>
              </a:rPr>
              <a:t>Spring</a:t>
            </a:r>
            <a:r>
              <a:rPr spc="-204" dirty="0">
                <a:solidFill>
                  <a:srgbClr val="1A1A1A"/>
                </a:solidFill>
              </a:rPr>
              <a:t> </a:t>
            </a:r>
            <a:r>
              <a:rPr spc="60" dirty="0">
                <a:solidFill>
                  <a:srgbClr val="1A1A1A"/>
                </a:solidFill>
              </a:rPr>
              <a:t>Cloud</a:t>
            </a:r>
            <a:endParaRPr spc="60" dirty="0">
              <a:solidFill>
                <a:srgbClr val="1A1A1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659" y="2890328"/>
            <a:ext cx="9518015" cy="168148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800"/>
              </a:spcBef>
            </a:pPr>
            <a:r>
              <a:rPr sz="25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Hystrix</a:t>
            </a:r>
            <a:r>
              <a:rPr sz="25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5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5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latency</a:t>
            </a:r>
            <a:r>
              <a:rPr sz="25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5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9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fault</a:t>
            </a:r>
            <a:r>
              <a:rPr sz="2900" spc="-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9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tolerance</a:t>
            </a:r>
            <a:r>
              <a:rPr sz="2900" spc="-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library</a:t>
            </a:r>
            <a:r>
              <a:rPr sz="25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designed</a:t>
            </a:r>
            <a:r>
              <a:rPr sz="25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500" spc="-8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stop </a:t>
            </a:r>
            <a:r>
              <a:rPr sz="29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cascading </a:t>
            </a:r>
            <a:r>
              <a:rPr sz="29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failure </a:t>
            </a:r>
            <a:r>
              <a:rPr sz="25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5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enable </a:t>
            </a:r>
            <a:r>
              <a:rPr sz="25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resilience </a:t>
            </a:r>
            <a:r>
              <a:rPr sz="25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5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complex </a:t>
            </a:r>
            <a:r>
              <a:rPr sz="25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distributed</a:t>
            </a:r>
            <a:r>
              <a:rPr sz="25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5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systems</a:t>
            </a:r>
            <a:r>
              <a:rPr sz="25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9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where</a:t>
            </a:r>
            <a:r>
              <a:rPr sz="2900" spc="-1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9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failure</a:t>
            </a:r>
            <a:r>
              <a:rPr sz="2900" spc="-1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9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900" spc="-1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9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inevitable</a:t>
            </a:r>
            <a:r>
              <a:rPr sz="25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5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065"/>
              </a:spcBef>
            </a:pPr>
            <a:r>
              <a:rPr sz="1600" i="1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-Netflix</a:t>
            </a:r>
            <a:r>
              <a:rPr sz="1600" i="1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i="1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Hystrix</a:t>
            </a:r>
            <a:r>
              <a:rPr sz="1600" i="1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i="1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Project</a:t>
            </a:r>
            <a:r>
              <a:rPr sz="1600" i="1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i="1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page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3744" y="2092811"/>
            <a:ext cx="40455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0" dirty="0">
                <a:solidFill>
                  <a:srgbClr val="9BC850"/>
                </a:solidFill>
              </a:rPr>
              <a:t>N</a:t>
            </a:r>
            <a:r>
              <a:rPr sz="4800" spc="-125" dirty="0">
                <a:solidFill>
                  <a:srgbClr val="9BC850"/>
                </a:solidFill>
              </a:rPr>
              <a:t>et</a:t>
            </a:r>
            <a:r>
              <a:rPr sz="4800" spc="-170" dirty="0">
                <a:solidFill>
                  <a:srgbClr val="9BC850"/>
                </a:solidFill>
              </a:rPr>
              <a:t>fli</a:t>
            </a:r>
            <a:r>
              <a:rPr sz="4800" spc="-120" dirty="0">
                <a:solidFill>
                  <a:srgbClr val="9BC850"/>
                </a:solidFill>
              </a:rPr>
              <a:t>x</a:t>
            </a:r>
            <a:r>
              <a:rPr sz="4800" spc="-515" dirty="0">
                <a:solidFill>
                  <a:srgbClr val="9BC850"/>
                </a:solidFill>
              </a:rPr>
              <a:t> </a:t>
            </a:r>
            <a:r>
              <a:rPr sz="4800" spc="-70" dirty="0">
                <a:solidFill>
                  <a:srgbClr val="9BC850"/>
                </a:solidFill>
              </a:rPr>
              <a:t>H</a:t>
            </a:r>
            <a:r>
              <a:rPr sz="4800" spc="-229" dirty="0">
                <a:solidFill>
                  <a:srgbClr val="9BC850"/>
                </a:solidFill>
              </a:rPr>
              <a:t>y</a:t>
            </a:r>
            <a:r>
              <a:rPr sz="4800" spc="-275" dirty="0">
                <a:solidFill>
                  <a:srgbClr val="9BC850"/>
                </a:solidFill>
              </a:rPr>
              <a:t>s</a:t>
            </a:r>
            <a:r>
              <a:rPr sz="4800" spc="-85" dirty="0">
                <a:solidFill>
                  <a:srgbClr val="9BC850"/>
                </a:solidFill>
              </a:rPr>
              <a:t>t</a:t>
            </a:r>
            <a:r>
              <a:rPr sz="4800" spc="-240" dirty="0">
                <a:solidFill>
                  <a:srgbClr val="9BC850"/>
                </a:solidFill>
              </a:rPr>
              <a:t>r</a:t>
            </a:r>
            <a:r>
              <a:rPr sz="4800" spc="-225" dirty="0">
                <a:solidFill>
                  <a:srgbClr val="9BC850"/>
                </a:solidFill>
              </a:rPr>
              <a:t>ix</a:t>
            </a:r>
            <a:endParaRPr sz="4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2575" y="810794"/>
            <a:ext cx="6615430" cy="452310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R="647700" algn="r">
              <a:lnSpc>
                <a:spcPct val="100000"/>
              </a:lnSpc>
              <a:spcBef>
                <a:spcPts val="710"/>
              </a:spcBef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circuit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breaker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pattern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88925" marR="648335" indent="-288925" algn="r">
              <a:lnSpc>
                <a:spcPct val="100000"/>
              </a:lnSpc>
              <a:spcBef>
                <a:spcPts val="615"/>
              </a:spcBef>
              <a:buSzPct val="75000"/>
              <a:buFont typeface="Arial MT"/>
              <a:buChar char="-"/>
              <a:tabLst>
                <a:tab pos="288925" algn="l"/>
                <a:tab pos="289560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Wraps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watches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failures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2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10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r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lli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20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request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volume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4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&gt;=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2400" spc="-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0%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Waits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tries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single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request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after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sec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Fallbacks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Protects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overloaded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90170" indent="-289560">
              <a:lnSpc>
                <a:spcPts val="287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pools,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semaphores,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cascading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failures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94734" y="1744428"/>
            <a:ext cx="3483160" cy="349203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62711" y="1857755"/>
            <a:ext cx="11466830" cy="3914140"/>
          </a:xfrm>
          <a:custGeom>
            <a:avLst/>
            <a:gdLst/>
            <a:ahLst/>
            <a:cxnLst/>
            <a:rect l="l" t="t" r="r" b="b"/>
            <a:pathLst>
              <a:path w="11466830" h="3914140">
                <a:moveTo>
                  <a:pt x="0" y="0"/>
                </a:moveTo>
                <a:lnTo>
                  <a:pt x="11466576" y="0"/>
                </a:lnTo>
                <a:lnTo>
                  <a:pt x="11466576" y="3913632"/>
                </a:lnTo>
                <a:lnTo>
                  <a:pt x="0" y="39136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85091" y="519066"/>
            <a:ext cx="8133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04" dirty="0"/>
              <a:t> </a:t>
            </a:r>
            <a:r>
              <a:rPr spc="-25" dirty="0"/>
              <a:t>Spring</a:t>
            </a:r>
            <a:r>
              <a:rPr spc="-210" dirty="0"/>
              <a:t> </a:t>
            </a:r>
            <a:r>
              <a:rPr spc="45" dirty="0"/>
              <a:t>Cloud</a:t>
            </a:r>
            <a:r>
              <a:rPr spc="-185" dirty="0"/>
              <a:t> </a:t>
            </a:r>
            <a:r>
              <a:rPr spc="-110" dirty="0"/>
              <a:t>&amp;</a:t>
            </a:r>
            <a:r>
              <a:rPr spc="-204" dirty="0"/>
              <a:t> </a:t>
            </a:r>
            <a:r>
              <a:rPr spc="-15" dirty="0"/>
              <a:t>Netflix</a:t>
            </a:r>
            <a:r>
              <a:rPr spc="-215" dirty="0"/>
              <a:t> </a:t>
            </a:r>
            <a:r>
              <a:rPr spc="-65" dirty="0"/>
              <a:t>Hystrix</a:t>
            </a:r>
            <a:endParaRPr spc="-65" dirty="0"/>
          </a:p>
        </p:txBody>
      </p:sp>
      <p:sp>
        <p:nvSpPr>
          <p:cNvPr id="6" name="object 6"/>
          <p:cNvSpPr txBox="1"/>
          <p:nvPr/>
        </p:nvSpPr>
        <p:spPr>
          <a:xfrm>
            <a:off x="410886" y="1421884"/>
            <a:ext cx="10586720" cy="4236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08940">
              <a:lnSpc>
                <a:spcPct val="100000"/>
              </a:lnSpc>
              <a:spcBef>
                <a:spcPts val="1715"/>
              </a:spcBef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8051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spring-cloud-dependencies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200" smtClean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version&gt;</a:t>
            </a:r>
            <a:r>
              <a:rPr sz="2200" smtClean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Camden.SR2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&lt;/version&gt;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&lt;type&gt;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&lt;/type&gt;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&lt;scope&gt;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&lt;/scope&gt;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8051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0894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810" y="974450"/>
            <a:ext cx="4830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</a:rPr>
              <a:t>Failures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5" dirty="0">
                <a:solidFill>
                  <a:srgbClr val="F05A28"/>
                </a:solidFill>
              </a:rPr>
              <a:t>in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35" dirty="0">
                <a:solidFill>
                  <a:srgbClr val="F05A28"/>
                </a:solidFill>
              </a:rPr>
              <a:t>a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distributed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system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810" y="1340211"/>
            <a:ext cx="6180455" cy="43065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020" indent="-290195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Cascading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failures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Circuit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breaker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pattern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Netflix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Hystrix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project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585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@EnableCircuitBreaker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@HystrixCommand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15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Hystrix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Dashboard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585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@EnableHystrixDashboard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urbine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aggregate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Hystrix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streams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@EnableTurbine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0788" y="1916483"/>
            <a:ext cx="16535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Outl</a:t>
            </a:r>
            <a:r>
              <a:rPr sz="36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21208" y="1868423"/>
            <a:ext cx="10963910" cy="4234180"/>
          </a:xfrm>
          <a:custGeom>
            <a:avLst/>
            <a:gdLst/>
            <a:ahLst/>
            <a:cxnLst/>
            <a:rect l="l" t="t" r="r" b="b"/>
            <a:pathLst>
              <a:path w="10963910" h="4234180">
                <a:moveTo>
                  <a:pt x="0" y="0"/>
                </a:moveTo>
                <a:lnTo>
                  <a:pt x="10963656" y="0"/>
                </a:lnTo>
                <a:lnTo>
                  <a:pt x="10963656" y="4233672"/>
                </a:lnTo>
                <a:lnTo>
                  <a:pt x="0" y="423367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85091" y="519066"/>
            <a:ext cx="8133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04" dirty="0"/>
              <a:t> </a:t>
            </a:r>
            <a:r>
              <a:rPr spc="-25" dirty="0"/>
              <a:t>Spring</a:t>
            </a:r>
            <a:r>
              <a:rPr spc="-210" dirty="0"/>
              <a:t> </a:t>
            </a:r>
            <a:r>
              <a:rPr spc="45" dirty="0"/>
              <a:t>Cloud</a:t>
            </a:r>
            <a:r>
              <a:rPr spc="-185" dirty="0"/>
              <a:t> </a:t>
            </a:r>
            <a:r>
              <a:rPr spc="-110" dirty="0"/>
              <a:t>&amp;</a:t>
            </a:r>
            <a:r>
              <a:rPr spc="-204" dirty="0"/>
              <a:t> </a:t>
            </a:r>
            <a:r>
              <a:rPr spc="-15" dirty="0"/>
              <a:t>Netflix</a:t>
            </a:r>
            <a:r>
              <a:rPr spc="-215" dirty="0"/>
              <a:t> </a:t>
            </a:r>
            <a:r>
              <a:rPr spc="-65" dirty="0"/>
              <a:t>Hystrix</a:t>
            </a:r>
            <a:endParaRPr spc="-65" dirty="0"/>
          </a:p>
        </p:txBody>
      </p:sp>
      <p:sp>
        <p:nvSpPr>
          <p:cNvPr id="6" name="object 6"/>
          <p:cNvSpPr txBox="1"/>
          <p:nvPr/>
        </p:nvSpPr>
        <p:spPr>
          <a:xfrm>
            <a:off x="516166" y="1454218"/>
            <a:ext cx="9972040" cy="39865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Courier New" panose="02070309020205020404"/>
              <a:cs typeface="Courier New" panose="02070309020205020404"/>
            </a:endParaRPr>
          </a:p>
          <a:p>
            <a:pPr marL="46164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4838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4838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spring-cloud-starter-hystrix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6164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61645">
              <a:lnSpc>
                <a:spcPct val="100000"/>
              </a:lnSpc>
              <a:spcBef>
                <a:spcPts val="1795"/>
              </a:spcBef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4838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org.springframework.boot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4838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spring-boot-actuator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6164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85091" y="519066"/>
            <a:ext cx="8133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04" dirty="0"/>
              <a:t> </a:t>
            </a:r>
            <a:r>
              <a:rPr spc="-25" dirty="0"/>
              <a:t>Spring</a:t>
            </a:r>
            <a:r>
              <a:rPr spc="-210" dirty="0"/>
              <a:t> </a:t>
            </a:r>
            <a:r>
              <a:rPr spc="45" dirty="0"/>
              <a:t>Cloud</a:t>
            </a:r>
            <a:r>
              <a:rPr spc="-185" dirty="0"/>
              <a:t> </a:t>
            </a:r>
            <a:r>
              <a:rPr spc="-110" dirty="0"/>
              <a:t>&amp;</a:t>
            </a:r>
            <a:r>
              <a:rPr spc="-204" dirty="0"/>
              <a:t> </a:t>
            </a:r>
            <a:r>
              <a:rPr spc="-15" dirty="0"/>
              <a:t>Netflix</a:t>
            </a:r>
            <a:r>
              <a:rPr spc="-215" dirty="0"/>
              <a:t> </a:t>
            </a:r>
            <a:r>
              <a:rPr spc="-65" dirty="0"/>
              <a:t>Hystrix</a:t>
            </a:r>
            <a:endParaRPr spc="-65" dirty="0"/>
          </a:p>
        </p:txBody>
      </p:sp>
      <p:sp>
        <p:nvSpPr>
          <p:cNvPr id="5" name="object 5"/>
          <p:cNvSpPr/>
          <p:nvPr/>
        </p:nvSpPr>
        <p:spPr>
          <a:xfrm>
            <a:off x="332231" y="1737360"/>
            <a:ext cx="11634470" cy="4125595"/>
          </a:xfrm>
          <a:custGeom>
            <a:avLst/>
            <a:gdLst/>
            <a:ahLst/>
            <a:cxnLst/>
            <a:rect l="l" t="t" r="r" b="b"/>
            <a:pathLst>
              <a:path w="11634470" h="4125595">
                <a:moveTo>
                  <a:pt x="0" y="0"/>
                </a:moveTo>
                <a:lnTo>
                  <a:pt x="11634216" y="0"/>
                </a:lnTo>
                <a:lnTo>
                  <a:pt x="11634216" y="4125467"/>
                </a:lnTo>
                <a:lnTo>
                  <a:pt x="0" y="412546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10886" y="1358781"/>
            <a:ext cx="11104880" cy="400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Application.java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500">
              <a:latin typeface="Courier New" panose="02070309020205020404"/>
              <a:cs typeface="Courier New" panose="02070309020205020404"/>
            </a:endParaRPr>
          </a:p>
          <a:p>
            <a:pPr marL="378460" marR="5559425">
              <a:lnSpc>
                <a:spcPct val="100000"/>
              </a:lnSpc>
            </a:pPr>
            <a:r>
              <a:rPr sz="26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@SpringBootApplication </a:t>
            </a:r>
            <a:r>
              <a:rPr sz="2600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@EnableCircuitBreaker </a:t>
            </a:r>
            <a:r>
              <a:rPr sz="2600" b="1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 class</a:t>
            </a:r>
            <a:r>
              <a:rPr sz="2600" spc="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r>
              <a:rPr sz="2600" spc="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750">
              <a:latin typeface="Courier New" panose="02070309020205020404"/>
              <a:cs typeface="Courier New" panose="02070309020205020404"/>
            </a:endParaRPr>
          </a:p>
          <a:p>
            <a:pPr marL="1766570" marR="5080" indent="-792480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600" spc="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600" spc="2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600" spc="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main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600" spc="3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600" spc="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600" spc="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SpringApplication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run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.class,</a:t>
            </a:r>
            <a:r>
              <a:rPr sz="2600" spc="114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97345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27659" y="1405127"/>
            <a:ext cx="11704320" cy="5273040"/>
            <a:chOff x="327659" y="1405127"/>
            <a:chExt cx="11704320" cy="527304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95531" y="6184392"/>
              <a:ext cx="451103" cy="4495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2231" y="1409699"/>
              <a:ext cx="11695430" cy="5264150"/>
            </a:xfrm>
            <a:custGeom>
              <a:avLst/>
              <a:gdLst/>
              <a:ahLst/>
              <a:cxnLst/>
              <a:rect l="l" t="t" r="r" b="b"/>
              <a:pathLst>
                <a:path w="11695430" h="5264150">
                  <a:moveTo>
                    <a:pt x="0" y="0"/>
                  </a:moveTo>
                  <a:lnTo>
                    <a:pt x="11695176" y="0"/>
                  </a:lnTo>
                  <a:lnTo>
                    <a:pt x="11695176" y="5263896"/>
                  </a:lnTo>
                  <a:lnTo>
                    <a:pt x="0" y="52638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05A28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41023" y="329408"/>
            <a:ext cx="9222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00" dirty="0"/>
              <a:t> </a:t>
            </a:r>
            <a:r>
              <a:rPr spc="-35" dirty="0"/>
              <a:t>the</a:t>
            </a:r>
            <a:r>
              <a:rPr spc="-195" dirty="0"/>
              <a:t> </a:t>
            </a:r>
            <a:r>
              <a:rPr spc="-5" dirty="0">
                <a:latin typeface="Courier New" panose="02070309020205020404"/>
                <a:cs typeface="Courier New" panose="02070309020205020404"/>
              </a:rPr>
              <a:t>@HystrixCommand</a:t>
            </a:r>
            <a:r>
              <a:rPr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pc="20" dirty="0"/>
              <a:t>Annotation</a:t>
            </a:r>
            <a:endParaRPr spc="20" dirty="0"/>
          </a:p>
        </p:txBody>
      </p:sp>
      <p:sp>
        <p:nvSpPr>
          <p:cNvPr id="7" name="object 7"/>
          <p:cNvSpPr txBox="1"/>
          <p:nvPr/>
        </p:nvSpPr>
        <p:spPr>
          <a:xfrm>
            <a:off x="355653" y="1030639"/>
            <a:ext cx="9991090" cy="5437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Service.java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41960">
              <a:lnSpc>
                <a:spcPct val="100000"/>
              </a:lnSpc>
              <a:spcBef>
                <a:spcPts val="2165"/>
              </a:spcBef>
            </a:pPr>
            <a:r>
              <a:rPr sz="3900" spc="-7" baseline="1000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</a:t>
            </a:r>
            <a:r>
              <a:rPr lang="en-US" sz="3900" spc="-112" baseline="1000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Service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433070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600" spc="-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600" spc="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Service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1029335">
              <a:lnSpc>
                <a:spcPct val="100000"/>
              </a:lnSpc>
            </a:pPr>
            <a:r>
              <a:rPr sz="2400" spc="-10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@HystrixCommand</a:t>
            </a:r>
            <a:r>
              <a:rPr sz="3600" spc="-15" baseline="2000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3600" spc="-15" baseline="20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fallbackMethod</a:t>
            </a:r>
            <a:r>
              <a:rPr sz="3600" spc="-52" baseline="20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aseline="20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15" baseline="20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7" baseline="2000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</a:rPr>
              <a:t>"somethingElse"</a:t>
            </a:r>
            <a:r>
              <a:rPr sz="3600" spc="-7" baseline="2000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3600" baseline="2000">
              <a:latin typeface="Courier New" panose="02070309020205020404"/>
              <a:cs typeface="Courier New" panose="02070309020205020404"/>
            </a:endParaRPr>
          </a:p>
          <a:p>
            <a:pPr marL="1029335">
              <a:lnSpc>
                <a:spcPct val="100000"/>
              </a:lnSpc>
              <a:spcBef>
                <a:spcPts val="40"/>
              </a:spcBef>
            </a:pP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 void </a:t>
            </a:r>
            <a:r>
              <a:rPr sz="26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doSomething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600" spc="3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821815">
              <a:lnSpc>
                <a:spcPct val="100000"/>
              </a:lnSpc>
            </a:pP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02933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750">
              <a:latin typeface="Courier New" panose="02070309020205020404"/>
              <a:cs typeface="Courier New" panose="02070309020205020404"/>
            </a:endParaRPr>
          </a:p>
          <a:p>
            <a:pPr marL="1029335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 void</a:t>
            </a:r>
            <a:r>
              <a:rPr sz="26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somethingElse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600" spc="3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821815">
              <a:lnSpc>
                <a:spcPct val="100000"/>
              </a:lnSpc>
            </a:pP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02933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433070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2276883"/>
            <a:ext cx="4946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F05A28"/>
                </a:solidFill>
              </a:rPr>
              <a:t>Be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careful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with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5" dirty="0">
                <a:solidFill>
                  <a:srgbClr val="F05A28"/>
                </a:solidFill>
              </a:rPr>
              <a:t>Hystrix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timeouts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2718844"/>
            <a:ext cx="6327775" cy="1825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marR="855345" indent="-289560">
              <a:lnSpc>
                <a:spcPct val="100000"/>
              </a:lnSpc>
              <a:spcBef>
                <a:spcPts val="1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Ensure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timeouts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encompass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caller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timeouts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plus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retries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4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000</a:t>
            </a:r>
            <a:r>
              <a:rPr sz="2400" spc="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marR="5080" indent="-289560">
              <a:lnSpc>
                <a:spcPct val="100000"/>
              </a:lnSpc>
              <a:spcBef>
                <a:spcPts val="61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hystrix.command.default.execution.isolation. </a:t>
            </a:r>
            <a:r>
              <a:rPr sz="1800" spc="-107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thread.timeoutInMilliseconds=&lt;timeout_ms&gt;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096" y="2164079"/>
            <a:ext cx="2193035" cy="25161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D</a:t>
            </a:r>
            <a:r>
              <a:rPr spc="-10" dirty="0"/>
              <a:t>emo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226811" y="2931266"/>
            <a:ext cx="6159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@EnableCircuitBreaker</a:t>
            </a:r>
            <a:r>
              <a:rPr sz="24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@HystrixCommand</a:t>
            </a:r>
            <a:r>
              <a:rPr sz="2400" spc="-7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annotations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27697" y="2252562"/>
            <a:ext cx="8178165" cy="10407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979930" marR="5080" indent="-1967865">
              <a:lnSpc>
                <a:spcPts val="3670"/>
              </a:lnSpc>
              <a:spcBef>
                <a:spcPts val="760"/>
              </a:spcBef>
            </a:pPr>
            <a:r>
              <a:rPr spc="20" dirty="0">
                <a:solidFill>
                  <a:srgbClr val="1A1A1A"/>
                </a:solidFill>
              </a:rPr>
              <a:t>Monitor</a:t>
            </a:r>
            <a:r>
              <a:rPr spc="-210" dirty="0">
                <a:solidFill>
                  <a:srgbClr val="1A1A1A"/>
                </a:solidFill>
              </a:rPr>
              <a:t> </a:t>
            </a:r>
            <a:r>
              <a:rPr spc="-50" dirty="0">
                <a:solidFill>
                  <a:srgbClr val="1A1A1A"/>
                </a:solidFill>
              </a:rPr>
              <a:t>Hystrix</a:t>
            </a:r>
            <a:r>
              <a:rPr spc="-190" dirty="0">
                <a:solidFill>
                  <a:srgbClr val="1A1A1A"/>
                </a:solidFill>
              </a:rPr>
              <a:t> </a:t>
            </a:r>
            <a:r>
              <a:rPr spc="10" dirty="0">
                <a:solidFill>
                  <a:srgbClr val="1A1A1A"/>
                </a:solidFill>
              </a:rPr>
              <a:t>Metrics</a:t>
            </a:r>
            <a:r>
              <a:rPr spc="-210" dirty="0">
                <a:solidFill>
                  <a:srgbClr val="1A1A1A"/>
                </a:solidFill>
              </a:rPr>
              <a:t> </a:t>
            </a:r>
            <a:r>
              <a:rPr spc="-55" dirty="0">
                <a:solidFill>
                  <a:srgbClr val="1A1A1A"/>
                </a:solidFill>
              </a:rPr>
              <a:t>in</a:t>
            </a:r>
            <a:r>
              <a:rPr spc="-195" dirty="0">
                <a:solidFill>
                  <a:srgbClr val="1A1A1A"/>
                </a:solidFill>
              </a:rPr>
              <a:t> </a:t>
            </a:r>
            <a:r>
              <a:rPr spc="-20" dirty="0">
                <a:solidFill>
                  <a:srgbClr val="1A1A1A"/>
                </a:solidFill>
              </a:rPr>
              <a:t>Real</a:t>
            </a:r>
            <a:r>
              <a:rPr spc="-215" dirty="0">
                <a:solidFill>
                  <a:srgbClr val="1A1A1A"/>
                </a:solidFill>
              </a:rPr>
              <a:t> </a:t>
            </a:r>
            <a:r>
              <a:rPr spc="-40" dirty="0">
                <a:solidFill>
                  <a:srgbClr val="1A1A1A"/>
                </a:solidFill>
              </a:rPr>
              <a:t>Time </a:t>
            </a:r>
            <a:r>
              <a:rPr spc="-1250" dirty="0">
                <a:solidFill>
                  <a:srgbClr val="1A1A1A"/>
                </a:solidFill>
              </a:rPr>
              <a:t> </a:t>
            </a:r>
            <a:r>
              <a:rPr spc="15" dirty="0">
                <a:solidFill>
                  <a:srgbClr val="1A1A1A"/>
                </a:solidFill>
              </a:rPr>
              <a:t>with</a:t>
            </a:r>
            <a:r>
              <a:rPr spc="-210" dirty="0">
                <a:solidFill>
                  <a:srgbClr val="1A1A1A"/>
                </a:solidFill>
              </a:rPr>
              <a:t> </a:t>
            </a:r>
            <a:r>
              <a:rPr spc="-15" dirty="0">
                <a:solidFill>
                  <a:srgbClr val="1A1A1A"/>
                </a:solidFill>
              </a:rPr>
              <a:t>the</a:t>
            </a:r>
            <a:r>
              <a:rPr spc="-220" dirty="0">
                <a:solidFill>
                  <a:srgbClr val="1A1A1A"/>
                </a:solidFill>
              </a:rPr>
              <a:t> </a:t>
            </a:r>
            <a:r>
              <a:rPr spc="-50" dirty="0">
                <a:solidFill>
                  <a:srgbClr val="1A1A1A"/>
                </a:solidFill>
              </a:rPr>
              <a:t>Hystrix</a:t>
            </a:r>
            <a:r>
              <a:rPr spc="-204" dirty="0">
                <a:solidFill>
                  <a:srgbClr val="1A1A1A"/>
                </a:solidFill>
              </a:rPr>
              <a:t> </a:t>
            </a:r>
            <a:r>
              <a:rPr dirty="0">
                <a:solidFill>
                  <a:srgbClr val="1A1A1A"/>
                </a:solidFill>
              </a:rPr>
              <a:t>Dashboard</a:t>
            </a:r>
            <a:endParaRPr dirty="0">
              <a:solidFill>
                <a:srgbClr val="1A1A1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46745" y="4035465"/>
            <a:ext cx="5588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45" dirty="0"/>
              <a:t>What</a:t>
            </a:r>
            <a:r>
              <a:rPr sz="2800" spc="-155" dirty="0"/>
              <a:t> </a:t>
            </a:r>
            <a:r>
              <a:rPr sz="2800" spc="-245" dirty="0"/>
              <a:t>Is</a:t>
            </a:r>
            <a:r>
              <a:rPr sz="2800" spc="-155" dirty="0"/>
              <a:t> </a:t>
            </a:r>
            <a:r>
              <a:rPr sz="2800" spc="-30" dirty="0"/>
              <a:t>the</a:t>
            </a:r>
            <a:r>
              <a:rPr sz="2800" spc="-155" dirty="0"/>
              <a:t> </a:t>
            </a:r>
            <a:r>
              <a:rPr sz="2800" spc="-40" dirty="0"/>
              <a:t>Hystrix</a:t>
            </a:r>
            <a:r>
              <a:rPr sz="2800" spc="-155" dirty="0"/>
              <a:t> </a:t>
            </a:r>
            <a:r>
              <a:rPr sz="2800" spc="-10" dirty="0"/>
              <a:t>Dashboard?</a:t>
            </a:r>
            <a:endParaRPr sz="28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0852" y="2011679"/>
            <a:ext cx="3130295" cy="185927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9603" y="1202465"/>
            <a:ext cx="34848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</a:rPr>
              <a:t>Tracks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metrics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such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-45" dirty="0">
                <a:solidFill>
                  <a:srgbClr val="F05A28"/>
                </a:solidFill>
              </a:rPr>
              <a:t>as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732443" y="1570359"/>
            <a:ext cx="3630295" cy="366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2605" marR="5080" indent="262890" algn="r">
              <a:lnSpc>
                <a:spcPct val="125000"/>
              </a:lnSpc>
              <a:spcBef>
                <a:spcPts val="100"/>
              </a:spcBef>
            </a:pPr>
            <a:r>
              <a:rPr sz="20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Circuit </a:t>
            </a:r>
            <a:r>
              <a:rPr sz="20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 </a:t>
            </a:r>
            <a:r>
              <a:rPr sz="2000" spc="-6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Erro</a:t>
            </a:r>
            <a:r>
              <a:rPr sz="20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rate  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Traffic</a:t>
            </a:r>
            <a:r>
              <a:rPr sz="2000" spc="-1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volume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310640" marR="20320" indent="-207645" algn="r">
              <a:lnSpc>
                <a:spcPct val="125000"/>
              </a:lnSpc>
            </a:pP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Successful</a:t>
            </a:r>
            <a:r>
              <a:rPr sz="20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requests </a:t>
            </a:r>
            <a:r>
              <a:rPr sz="2000" spc="-6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Rejected</a:t>
            </a:r>
            <a:r>
              <a:rPr sz="20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requests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115695" marR="24765" indent="1293495" algn="r">
              <a:lnSpc>
                <a:spcPct val="125000"/>
              </a:lnSpc>
            </a:pPr>
            <a:r>
              <a:rPr sz="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Timeouts </a:t>
            </a:r>
            <a:r>
              <a:rPr sz="2000" spc="-6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Latency</a:t>
            </a:r>
            <a:r>
              <a:rPr sz="20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percentiles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Monitor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protected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687705">
              <a:lnSpc>
                <a:spcPct val="100000"/>
              </a:lnSpc>
              <a:spcBef>
                <a:spcPts val="620"/>
              </a:spcBef>
            </a:pPr>
            <a:r>
              <a:rPr sz="20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Single</a:t>
            </a:r>
            <a:r>
              <a:rPr sz="20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server</a:t>
            </a:r>
            <a:r>
              <a:rPr sz="20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0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cluster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628889" y="1184346"/>
            <a:ext cx="5081214" cy="448492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62711" y="1857755"/>
            <a:ext cx="11466830" cy="3914140"/>
          </a:xfrm>
          <a:custGeom>
            <a:avLst/>
            <a:gdLst/>
            <a:ahLst/>
            <a:cxnLst/>
            <a:rect l="l" t="t" r="r" b="b"/>
            <a:pathLst>
              <a:path w="11466830" h="3914140">
                <a:moveTo>
                  <a:pt x="0" y="0"/>
                </a:moveTo>
                <a:lnTo>
                  <a:pt x="11466576" y="0"/>
                </a:lnTo>
                <a:lnTo>
                  <a:pt x="11466576" y="3913632"/>
                </a:lnTo>
                <a:lnTo>
                  <a:pt x="0" y="39136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07281" y="1945805"/>
            <a:ext cx="10189845" cy="3712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18427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77101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77101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spring-cloud-dependencies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77101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&lt;version&gt;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Camden.SR2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&lt;/version&gt;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77101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&lt;type&gt;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&lt;/type&gt;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77101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&lt;scope&gt;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&lt;/scope&gt;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18427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60020" marR="5080" indent="414655">
              <a:lnSpc>
                <a:spcPts val="3670"/>
              </a:lnSpc>
              <a:spcBef>
                <a:spcPts val="760"/>
              </a:spcBef>
            </a:pPr>
            <a:r>
              <a:rPr spc="-5" dirty="0"/>
              <a:t>Using </a:t>
            </a:r>
            <a:r>
              <a:rPr spc="-25" dirty="0"/>
              <a:t>Spring </a:t>
            </a:r>
            <a:r>
              <a:rPr spc="45" dirty="0"/>
              <a:t>Cloud </a:t>
            </a:r>
            <a:r>
              <a:rPr spc="-110" dirty="0"/>
              <a:t>&amp; </a:t>
            </a:r>
            <a:r>
              <a:rPr spc="-105" dirty="0"/>
              <a:t> </a:t>
            </a:r>
            <a:r>
              <a:rPr spc="-15" dirty="0"/>
              <a:t>Netflix</a:t>
            </a:r>
            <a:r>
              <a:rPr spc="-225" dirty="0"/>
              <a:t> </a:t>
            </a:r>
            <a:r>
              <a:rPr spc="-65" dirty="0"/>
              <a:t>Hystrix</a:t>
            </a:r>
            <a:r>
              <a:rPr spc="-220" dirty="0"/>
              <a:t> </a:t>
            </a:r>
            <a:r>
              <a:rPr spc="-15" dirty="0"/>
              <a:t>Dashboard</a:t>
            </a:r>
            <a:endParaRPr spc="-15" dirty="0"/>
          </a:p>
        </p:txBody>
      </p:sp>
      <p:sp>
        <p:nvSpPr>
          <p:cNvPr id="7" name="object 7"/>
          <p:cNvSpPr txBox="1"/>
          <p:nvPr/>
        </p:nvSpPr>
        <p:spPr>
          <a:xfrm>
            <a:off x="410886" y="1421884"/>
            <a:ext cx="1092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711" y="2487167"/>
            <a:ext cx="11466830" cy="21672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150">
              <a:latin typeface="Times New Roman" panose="02020603050405020304"/>
              <a:cs typeface="Times New Roman" panose="02020603050405020304"/>
            </a:endParaRPr>
          </a:p>
          <a:p>
            <a:pPr marL="457200">
              <a:lnSpc>
                <a:spcPct val="100000"/>
              </a:lnSpc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043305">
              <a:lnSpc>
                <a:spcPct val="100000"/>
              </a:lnSpc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043305">
              <a:lnSpc>
                <a:spcPct val="100000"/>
              </a:lnSpc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spring-cloud-starter-hystrix-dashboard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56565">
              <a:lnSpc>
                <a:spcPct val="100000"/>
              </a:lnSpc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44145" marR="5080" indent="414655">
              <a:lnSpc>
                <a:spcPts val="3670"/>
              </a:lnSpc>
              <a:spcBef>
                <a:spcPts val="760"/>
              </a:spcBef>
            </a:pPr>
            <a:r>
              <a:rPr spc="-5" dirty="0"/>
              <a:t>Using </a:t>
            </a:r>
            <a:r>
              <a:rPr spc="-25" dirty="0"/>
              <a:t>Spring </a:t>
            </a:r>
            <a:r>
              <a:rPr spc="45" dirty="0"/>
              <a:t>Cloud </a:t>
            </a:r>
            <a:r>
              <a:rPr spc="-110" dirty="0"/>
              <a:t>&amp; </a:t>
            </a:r>
            <a:r>
              <a:rPr spc="-105" dirty="0"/>
              <a:t> </a:t>
            </a:r>
            <a:r>
              <a:rPr spc="-15" dirty="0"/>
              <a:t>Netflix</a:t>
            </a:r>
            <a:r>
              <a:rPr spc="-225" dirty="0"/>
              <a:t> </a:t>
            </a:r>
            <a:r>
              <a:rPr spc="-65" dirty="0"/>
              <a:t>Hystrix</a:t>
            </a:r>
            <a:r>
              <a:rPr spc="-220" dirty="0"/>
              <a:t> </a:t>
            </a:r>
            <a:r>
              <a:rPr spc="-15" dirty="0"/>
              <a:t>Dashboard</a:t>
            </a:r>
            <a:endParaRPr spc="-15" dirty="0"/>
          </a:p>
        </p:txBody>
      </p:sp>
      <p:sp>
        <p:nvSpPr>
          <p:cNvPr id="6" name="object 6"/>
          <p:cNvSpPr txBox="1"/>
          <p:nvPr/>
        </p:nvSpPr>
        <p:spPr>
          <a:xfrm>
            <a:off x="410886" y="2051466"/>
            <a:ext cx="1092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71611" y="2349690"/>
            <a:ext cx="8568055" cy="200088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715" indent="950595">
              <a:lnSpc>
                <a:spcPts val="4900"/>
              </a:lnSpc>
              <a:spcBef>
                <a:spcPts val="980"/>
              </a:spcBef>
            </a:pPr>
            <a:r>
              <a:rPr sz="4800" spc="-430" dirty="0"/>
              <a:t>I</a:t>
            </a:r>
            <a:r>
              <a:rPr sz="4800" spc="-484" dirty="0"/>
              <a:t>n</a:t>
            </a:r>
            <a:r>
              <a:rPr sz="4800" spc="-490" dirty="0"/>
              <a:t> </a:t>
            </a:r>
            <a:r>
              <a:rPr sz="4800" spc="-130" dirty="0"/>
              <a:t>a</a:t>
            </a:r>
            <a:r>
              <a:rPr sz="4800" spc="-490" dirty="0"/>
              <a:t> </a:t>
            </a:r>
            <a:r>
              <a:rPr sz="4800" spc="-175" dirty="0"/>
              <a:t>Di</a:t>
            </a:r>
            <a:r>
              <a:rPr sz="4800" spc="-220" dirty="0"/>
              <a:t>s</a:t>
            </a:r>
            <a:r>
              <a:rPr sz="4800" spc="-85" dirty="0"/>
              <a:t>t</a:t>
            </a:r>
            <a:r>
              <a:rPr sz="4800" spc="-240" dirty="0"/>
              <a:t>r</a:t>
            </a:r>
            <a:r>
              <a:rPr sz="4800" spc="-125" dirty="0"/>
              <a:t>ib</a:t>
            </a:r>
            <a:r>
              <a:rPr sz="4800" spc="-135" dirty="0"/>
              <a:t>u</a:t>
            </a:r>
            <a:r>
              <a:rPr sz="4800" spc="-155" dirty="0"/>
              <a:t>t</a:t>
            </a:r>
            <a:r>
              <a:rPr sz="4800" spc="-175" dirty="0"/>
              <a:t>e</a:t>
            </a:r>
            <a:r>
              <a:rPr sz="4800" spc="175" dirty="0"/>
              <a:t>d</a:t>
            </a:r>
            <a:r>
              <a:rPr sz="4800" spc="-515" dirty="0"/>
              <a:t> </a:t>
            </a:r>
            <a:r>
              <a:rPr sz="4800" spc="-390" dirty="0"/>
              <a:t>S</a:t>
            </a:r>
            <a:r>
              <a:rPr sz="4800" spc="-229" dirty="0"/>
              <a:t>y</a:t>
            </a:r>
            <a:r>
              <a:rPr sz="4800" spc="-275" dirty="0"/>
              <a:t>s</a:t>
            </a:r>
            <a:r>
              <a:rPr sz="4800" spc="-155" dirty="0"/>
              <a:t>t</a:t>
            </a:r>
            <a:r>
              <a:rPr sz="4800" spc="-170" dirty="0"/>
              <a:t>em  </a:t>
            </a:r>
            <a:r>
              <a:rPr sz="4800" spc="45" dirty="0"/>
              <a:t>o</a:t>
            </a:r>
            <a:r>
              <a:rPr sz="4800" spc="-215" dirty="0"/>
              <a:t>n</a:t>
            </a:r>
            <a:r>
              <a:rPr sz="4800" spc="-60" dirty="0"/>
              <a:t>e</a:t>
            </a:r>
            <a:r>
              <a:rPr sz="4800" spc="-490" dirty="0"/>
              <a:t> </a:t>
            </a:r>
            <a:r>
              <a:rPr sz="4800" spc="-85" dirty="0"/>
              <a:t>t</a:t>
            </a:r>
            <a:r>
              <a:rPr sz="4800" spc="-215" dirty="0"/>
              <a:t>h</a:t>
            </a:r>
            <a:r>
              <a:rPr sz="4800" spc="-180" dirty="0"/>
              <a:t>i</a:t>
            </a:r>
            <a:r>
              <a:rPr sz="4800" spc="-270" dirty="0"/>
              <a:t>n</a:t>
            </a:r>
            <a:r>
              <a:rPr sz="4800" spc="175" dirty="0"/>
              <a:t>g</a:t>
            </a:r>
            <a:r>
              <a:rPr sz="4800" spc="-500" dirty="0"/>
              <a:t> </a:t>
            </a:r>
            <a:r>
              <a:rPr sz="4800" spc="-195" dirty="0"/>
              <a:t>i</a:t>
            </a:r>
            <a:r>
              <a:rPr sz="4800" spc="-160" dirty="0"/>
              <a:t>s</a:t>
            </a:r>
            <a:r>
              <a:rPr sz="4800" spc="-475" dirty="0"/>
              <a:t> </a:t>
            </a:r>
            <a:r>
              <a:rPr sz="4800" spc="-90" dirty="0"/>
              <a:t>abso</a:t>
            </a:r>
            <a:r>
              <a:rPr sz="4800" spc="-220" dirty="0"/>
              <a:t>lu</a:t>
            </a:r>
            <a:r>
              <a:rPr sz="4800" spc="-155" dirty="0"/>
              <a:t>t</a:t>
            </a:r>
            <a:r>
              <a:rPr sz="4800" spc="-180" dirty="0"/>
              <a:t>e</a:t>
            </a:r>
            <a:r>
              <a:rPr sz="4800" spc="-240" dirty="0"/>
              <a:t>l</a:t>
            </a:r>
            <a:r>
              <a:rPr sz="4800" spc="-20" dirty="0"/>
              <a:t>y</a:t>
            </a:r>
            <a:r>
              <a:rPr sz="4800" spc="-505" dirty="0"/>
              <a:t> </a:t>
            </a:r>
            <a:r>
              <a:rPr sz="4800" spc="55" dirty="0"/>
              <a:t>c</a:t>
            </a:r>
            <a:r>
              <a:rPr sz="4800" spc="-204" dirty="0"/>
              <a:t>er</a:t>
            </a:r>
            <a:r>
              <a:rPr sz="4800" spc="-85" dirty="0"/>
              <a:t>t</a:t>
            </a:r>
            <a:r>
              <a:rPr sz="4800" spc="-225" dirty="0"/>
              <a:t>ain</a:t>
            </a:r>
            <a:endParaRPr sz="4800"/>
          </a:p>
          <a:p>
            <a:pPr marL="4082415">
              <a:lnSpc>
                <a:spcPts val="4870"/>
              </a:lnSpc>
            </a:pPr>
            <a:r>
              <a:rPr sz="4800" spc="-665" dirty="0"/>
              <a:t>…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60020" marR="5080" indent="414655">
              <a:lnSpc>
                <a:spcPts val="3670"/>
              </a:lnSpc>
              <a:spcBef>
                <a:spcPts val="760"/>
              </a:spcBef>
            </a:pPr>
            <a:r>
              <a:rPr spc="-5" dirty="0"/>
              <a:t>Using </a:t>
            </a:r>
            <a:r>
              <a:rPr spc="-25" dirty="0"/>
              <a:t>Spring </a:t>
            </a:r>
            <a:r>
              <a:rPr spc="45" dirty="0"/>
              <a:t>Cloud </a:t>
            </a:r>
            <a:r>
              <a:rPr spc="-110" dirty="0"/>
              <a:t>&amp; </a:t>
            </a:r>
            <a:r>
              <a:rPr spc="-105" dirty="0"/>
              <a:t> </a:t>
            </a:r>
            <a:r>
              <a:rPr spc="-15" dirty="0"/>
              <a:t>Netflix</a:t>
            </a:r>
            <a:r>
              <a:rPr spc="-225" dirty="0"/>
              <a:t> </a:t>
            </a:r>
            <a:r>
              <a:rPr spc="-65" dirty="0"/>
              <a:t>Hystrix</a:t>
            </a:r>
            <a:r>
              <a:rPr spc="-220" dirty="0"/>
              <a:t> </a:t>
            </a:r>
            <a:r>
              <a:rPr spc="-15" dirty="0"/>
              <a:t>Dashboard</a:t>
            </a:r>
            <a:endParaRPr spc="-15" dirty="0"/>
          </a:p>
        </p:txBody>
      </p:sp>
      <p:sp>
        <p:nvSpPr>
          <p:cNvPr id="5" name="object 5"/>
          <p:cNvSpPr/>
          <p:nvPr/>
        </p:nvSpPr>
        <p:spPr>
          <a:xfrm>
            <a:off x="332231" y="1981200"/>
            <a:ext cx="11634470" cy="4124325"/>
          </a:xfrm>
          <a:custGeom>
            <a:avLst/>
            <a:gdLst/>
            <a:ahLst/>
            <a:cxnLst/>
            <a:rect l="l" t="t" r="r" b="b"/>
            <a:pathLst>
              <a:path w="11634470" h="4124325">
                <a:moveTo>
                  <a:pt x="0" y="0"/>
                </a:moveTo>
                <a:lnTo>
                  <a:pt x="11634216" y="0"/>
                </a:lnTo>
                <a:lnTo>
                  <a:pt x="11634216" y="4123944"/>
                </a:lnTo>
                <a:lnTo>
                  <a:pt x="0" y="412394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10886" y="1601374"/>
            <a:ext cx="11104880" cy="400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Application.java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500">
              <a:latin typeface="Courier New" panose="02070309020205020404"/>
              <a:cs typeface="Courier New" panose="02070309020205020404"/>
            </a:endParaRPr>
          </a:p>
          <a:p>
            <a:pPr marL="378460" marR="5559425">
              <a:lnSpc>
                <a:spcPct val="100000"/>
              </a:lnSpc>
            </a:pPr>
            <a:r>
              <a:rPr sz="26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@SpringBootApplication </a:t>
            </a:r>
            <a:r>
              <a:rPr sz="2600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@EnableHystrixDashboard </a:t>
            </a:r>
            <a:r>
              <a:rPr sz="2600" b="1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 class</a:t>
            </a:r>
            <a:r>
              <a:rPr sz="2600" spc="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r>
              <a:rPr sz="2600" spc="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750">
              <a:latin typeface="Courier New" panose="02070309020205020404"/>
              <a:cs typeface="Courier New" panose="02070309020205020404"/>
            </a:endParaRPr>
          </a:p>
          <a:p>
            <a:pPr marL="1766570" marR="5080" indent="-792480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600" spc="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600" spc="2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600" spc="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main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600" spc="3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600" spc="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600" spc="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SpringApplication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run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.class,</a:t>
            </a:r>
            <a:r>
              <a:rPr sz="2600" spc="114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97345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983" y="2675259"/>
            <a:ext cx="3876675" cy="13976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R="33020" algn="r">
              <a:lnSpc>
                <a:spcPct val="100000"/>
              </a:lnSpc>
              <a:spcBef>
                <a:spcPts val="700"/>
              </a:spcBef>
            </a:pP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Understanding</a:t>
            </a:r>
            <a:r>
              <a:rPr sz="20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dashboard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11580" marR="5080" indent="149225" algn="r">
              <a:lnSpc>
                <a:spcPct val="100000"/>
              </a:lnSpc>
              <a:spcBef>
                <a:spcPts val="600"/>
              </a:spcBef>
            </a:pPr>
            <a:r>
              <a:rPr sz="20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0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contains</a:t>
            </a:r>
            <a:r>
              <a:rPr sz="20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LOT</a:t>
            </a:r>
            <a:r>
              <a:rPr sz="20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  </a:t>
            </a:r>
            <a:r>
              <a:rPr sz="20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information </a:t>
            </a:r>
            <a:r>
              <a:rPr sz="20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0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0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little </a:t>
            </a:r>
            <a:r>
              <a:rPr sz="2000" spc="-6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amount</a:t>
            </a:r>
            <a:r>
              <a:rPr sz="20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space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628889" y="1184346"/>
            <a:ext cx="5081214" cy="448492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5727" y="519066"/>
            <a:ext cx="8112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solidFill>
                  <a:srgbClr val="3E3E3E"/>
                </a:solidFill>
              </a:rPr>
              <a:t>How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45" dirty="0">
                <a:solidFill>
                  <a:srgbClr val="3E3E3E"/>
                </a:solidFill>
              </a:rPr>
              <a:t>to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10" dirty="0">
                <a:solidFill>
                  <a:srgbClr val="3E3E3E"/>
                </a:solidFill>
              </a:rPr>
              <a:t>Read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the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65" dirty="0">
                <a:solidFill>
                  <a:srgbClr val="3E3E3E"/>
                </a:solidFill>
              </a:rPr>
              <a:t>Hystrix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15" dirty="0">
                <a:solidFill>
                  <a:srgbClr val="3E3E3E"/>
                </a:solidFill>
              </a:rPr>
              <a:t>Dashboard</a:t>
            </a:r>
            <a:endParaRPr spc="-15" dirty="0">
              <a:solidFill>
                <a:srgbClr val="3E3E3E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83102" y="1848611"/>
            <a:ext cx="5784215" cy="3485515"/>
            <a:chOff x="3483102" y="1848611"/>
            <a:chExt cx="5784215" cy="348551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233023" y="1921026"/>
              <a:ext cx="4262656" cy="29974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619500" y="1853183"/>
              <a:ext cx="5023485" cy="3180715"/>
            </a:xfrm>
            <a:custGeom>
              <a:avLst/>
              <a:gdLst/>
              <a:ahLst/>
              <a:cxnLst/>
              <a:rect l="l" t="t" r="r" b="b"/>
              <a:pathLst>
                <a:path w="5023484" h="3180715">
                  <a:moveTo>
                    <a:pt x="0" y="0"/>
                  </a:moveTo>
                  <a:lnTo>
                    <a:pt x="5023104" y="0"/>
                  </a:lnTo>
                  <a:lnTo>
                    <a:pt x="5023104" y="3180588"/>
                  </a:lnTo>
                  <a:lnTo>
                    <a:pt x="0" y="318058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483102" y="2401061"/>
              <a:ext cx="700405" cy="0"/>
            </a:xfrm>
            <a:custGeom>
              <a:avLst/>
              <a:gdLst/>
              <a:ahLst/>
              <a:cxnLst/>
              <a:rect l="l" t="t" r="r" b="b"/>
              <a:pathLst>
                <a:path w="700404">
                  <a:moveTo>
                    <a:pt x="0" y="0"/>
                  </a:moveTo>
                  <a:lnTo>
                    <a:pt x="700074" y="0"/>
                  </a:lnTo>
                </a:path>
              </a:pathLst>
            </a:custGeom>
            <a:ln w="38100">
              <a:solidFill>
                <a:srgbClr val="F05A28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164135" y="2343908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659366" y="2366009"/>
              <a:ext cx="588010" cy="1905"/>
            </a:xfrm>
            <a:custGeom>
              <a:avLst/>
              <a:gdLst/>
              <a:ahLst/>
              <a:cxnLst/>
              <a:rect l="l" t="t" r="r" b="b"/>
              <a:pathLst>
                <a:path w="588009" h="1905">
                  <a:moveTo>
                    <a:pt x="587997" y="0"/>
                  </a:moveTo>
                  <a:lnTo>
                    <a:pt x="0" y="1460"/>
                  </a:lnTo>
                </a:path>
              </a:pathLst>
            </a:custGeom>
            <a:ln w="38099">
              <a:solidFill>
                <a:srgbClr val="F05A28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564112" y="2310265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4" h="114300">
                  <a:moveTo>
                    <a:pt x="114160" y="0"/>
                  </a:moveTo>
                  <a:lnTo>
                    <a:pt x="0" y="57442"/>
                  </a:lnTo>
                  <a:lnTo>
                    <a:pt x="114452" y="114300"/>
                  </a:lnTo>
                  <a:lnTo>
                    <a:pt x="11416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483102" y="2990850"/>
              <a:ext cx="842644" cy="0"/>
            </a:xfrm>
            <a:custGeom>
              <a:avLst/>
              <a:gdLst/>
              <a:ahLst/>
              <a:cxnLst/>
              <a:rect l="l" t="t" r="r" b="b"/>
              <a:pathLst>
                <a:path w="842645">
                  <a:moveTo>
                    <a:pt x="0" y="0"/>
                  </a:moveTo>
                  <a:lnTo>
                    <a:pt x="842149" y="0"/>
                  </a:lnTo>
                </a:path>
              </a:pathLst>
            </a:custGeom>
            <a:ln w="38100">
              <a:solidFill>
                <a:srgbClr val="F05A28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06201" y="293369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653267" y="3443477"/>
              <a:ext cx="600710" cy="0"/>
            </a:xfrm>
            <a:custGeom>
              <a:avLst/>
              <a:gdLst/>
              <a:ahLst/>
              <a:cxnLst/>
              <a:rect l="l" t="t" r="r" b="b"/>
              <a:pathLst>
                <a:path w="600709">
                  <a:moveTo>
                    <a:pt x="600697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05A28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558018" y="338632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653274" y="4122125"/>
              <a:ext cx="594995" cy="3175"/>
            </a:xfrm>
            <a:custGeom>
              <a:avLst/>
              <a:gdLst/>
              <a:ahLst/>
              <a:cxnLst/>
              <a:rect l="l" t="t" r="r" b="b"/>
              <a:pathLst>
                <a:path w="594995" h="3175">
                  <a:moveTo>
                    <a:pt x="594410" y="292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05A28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558017" y="4065074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4" h="114300">
                  <a:moveTo>
                    <a:pt x="114592" y="0"/>
                  </a:moveTo>
                  <a:lnTo>
                    <a:pt x="0" y="56578"/>
                  </a:lnTo>
                  <a:lnTo>
                    <a:pt x="114020" y="114299"/>
                  </a:lnTo>
                  <a:lnTo>
                    <a:pt x="11459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126160" y="3304617"/>
              <a:ext cx="184785" cy="622300"/>
            </a:xfrm>
            <a:custGeom>
              <a:avLst/>
              <a:gdLst/>
              <a:ahLst/>
              <a:cxnLst/>
              <a:rect l="l" t="t" r="r" b="b"/>
              <a:pathLst>
                <a:path w="184785" h="622300">
                  <a:moveTo>
                    <a:pt x="184594" y="622109"/>
                  </a:moveTo>
                  <a:lnTo>
                    <a:pt x="184594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F05A28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031236" y="3246098"/>
              <a:ext cx="118745" cy="114300"/>
            </a:xfrm>
            <a:custGeom>
              <a:avLst/>
              <a:gdLst/>
              <a:ahLst/>
              <a:cxnLst/>
              <a:rect l="l" t="t" r="r" b="b"/>
              <a:pathLst>
                <a:path w="118745" h="114300">
                  <a:moveTo>
                    <a:pt x="109232" y="0"/>
                  </a:moveTo>
                  <a:lnTo>
                    <a:pt x="0" y="66319"/>
                  </a:lnTo>
                  <a:lnTo>
                    <a:pt x="118592" y="113919"/>
                  </a:lnTo>
                  <a:lnTo>
                    <a:pt x="10923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289798" y="5052057"/>
              <a:ext cx="0" cy="281940"/>
            </a:xfrm>
            <a:custGeom>
              <a:avLst/>
              <a:gdLst/>
              <a:ahLst/>
              <a:cxnLst/>
              <a:rect l="l" t="t" r="r" b="b"/>
              <a:pathLst>
                <a:path h="281939">
                  <a:moveTo>
                    <a:pt x="0" y="28148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05A28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232654" y="4956807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7150" y="0"/>
                  </a:moveTo>
                  <a:lnTo>
                    <a:pt x="0" y="114300"/>
                  </a:lnTo>
                  <a:lnTo>
                    <a:pt x="114300" y="1143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659366" y="2067305"/>
              <a:ext cx="588010" cy="1905"/>
            </a:xfrm>
            <a:custGeom>
              <a:avLst/>
              <a:gdLst/>
              <a:ahLst/>
              <a:cxnLst/>
              <a:rect l="l" t="t" r="r" b="b"/>
              <a:pathLst>
                <a:path w="588009" h="1905">
                  <a:moveTo>
                    <a:pt x="587997" y="0"/>
                  </a:moveTo>
                  <a:lnTo>
                    <a:pt x="0" y="1460"/>
                  </a:lnTo>
                </a:path>
              </a:pathLst>
            </a:custGeom>
            <a:ln w="38099">
              <a:solidFill>
                <a:srgbClr val="F05A28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564112" y="2011561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4" h="114300">
                  <a:moveTo>
                    <a:pt x="114160" y="0"/>
                  </a:moveTo>
                  <a:lnTo>
                    <a:pt x="0" y="57442"/>
                  </a:lnTo>
                  <a:lnTo>
                    <a:pt x="114452" y="114300"/>
                  </a:lnTo>
                  <a:lnTo>
                    <a:pt x="11416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483102" y="3926585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4">
                  <a:moveTo>
                    <a:pt x="0" y="0"/>
                  </a:moveTo>
                  <a:lnTo>
                    <a:pt x="2827515" y="0"/>
                  </a:lnTo>
                </a:path>
              </a:pathLst>
            </a:custGeom>
            <a:ln w="38100">
              <a:solidFill>
                <a:srgbClr val="F05A28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900175" y="1943290"/>
            <a:ext cx="2473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4530" marR="5080" indent="-672465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Circle</a:t>
            </a:r>
            <a:r>
              <a:rPr sz="18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size</a:t>
            </a:r>
            <a:r>
              <a:rPr sz="18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represents </a:t>
            </a:r>
            <a:r>
              <a:rPr sz="1800" spc="-6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18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8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ume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295739" y="1839916"/>
            <a:ext cx="2115185" cy="666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45" marR="5080" indent="-30480">
              <a:lnSpc>
                <a:spcPct val="117000"/>
              </a:lnSpc>
              <a:spcBef>
                <a:spcPts val="95"/>
              </a:spcBef>
            </a:pPr>
            <a:r>
              <a:rPr sz="18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protected</a:t>
            </a:r>
            <a:r>
              <a:rPr sz="18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call </a:t>
            </a:r>
            <a:r>
              <a:rPr sz="1800" spc="-6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Error</a:t>
            </a:r>
            <a:r>
              <a:rPr sz="18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rate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0139" y="2820837"/>
            <a:ext cx="271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Color</a:t>
            </a:r>
            <a:r>
              <a:rPr sz="1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1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health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32188" y="3284287"/>
            <a:ext cx="2311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Request</a:t>
            </a:r>
            <a:r>
              <a:rPr sz="18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per</a:t>
            </a:r>
            <a:r>
              <a:rPr sz="18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second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25911" y="3965169"/>
            <a:ext cx="141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8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</a:t>
            </a:r>
            <a:r>
              <a:rPr sz="18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89422" y="3721473"/>
            <a:ext cx="1482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8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</a:pPr>
            <a:r>
              <a:rPr sz="18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(2</a:t>
            </a:r>
            <a:r>
              <a:rPr sz="18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n)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26856" y="5390457"/>
            <a:ext cx="2271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4220" marR="5080" indent="-73152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Latency</a:t>
            </a:r>
            <a:r>
              <a:rPr sz="18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percentiles </a:t>
            </a:r>
            <a:r>
              <a:rPr sz="1800" spc="-6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1800" spc="-43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8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5727" y="519066"/>
            <a:ext cx="8112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solidFill>
                  <a:srgbClr val="3E3E3E"/>
                </a:solidFill>
              </a:rPr>
              <a:t>How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45" dirty="0">
                <a:solidFill>
                  <a:srgbClr val="3E3E3E"/>
                </a:solidFill>
              </a:rPr>
              <a:t>to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10" dirty="0">
                <a:solidFill>
                  <a:srgbClr val="3E3E3E"/>
                </a:solidFill>
              </a:rPr>
              <a:t>Read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the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65" dirty="0">
                <a:solidFill>
                  <a:srgbClr val="3E3E3E"/>
                </a:solidFill>
              </a:rPr>
              <a:t>Hystrix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15" dirty="0">
                <a:solidFill>
                  <a:srgbClr val="3E3E3E"/>
                </a:solidFill>
              </a:rPr>
              <a:t>Dashboard</a:t>
            </a:r>
            <a:endParaRPr spc="-15" dirty="0">
              <a:solidFill>
                <a:srgbClr val="3E3E3E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09927" y="2284474"/>
            <a:ext cx="9152890" cy="3653154"/>
            <a:chOff x="1709927" y="2284474"/>
            <a:chExt cx="9152890" cy="3653154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108681" y="3706820"/>
              <a:ext cx="3847651" cy="21072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13632" y="3575303"/>
              <a:ext cx="4364990" cy="2357755"/>
            </a:xfrm>
            <a:custGeom>
              <a:avLst/>
              <a:gdLst/>
              <a:ahLst/>
              <a:cxnLst/>
              <a:rect l="l" t="t" r="r" b="b"/>
              <a:pathLst>
                <a:path w="4364990" h="2357754">
                  <a:moveTo>
                    <a:pt x="0" y="0"/>
                  </a:moveTo>
                  <a:lnTo>
                    <a:pt x="4364736" y="0"/>
                  </a:lnTo>
                  <a:lnTo>
                    <a:pt x="4364736" y="2357628"/>
                  </a:lnTo>
                  <a:lnTo>
                    <a:pt x="0" y="235762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97302" y="2303525"/>
              <a:ext cx="2366010" cy="2478405"/>
            </a:xfrm>
            <a:custGeom>
              <a:avLst/>
              <a:gdLst/>
              <a:ahLst/>
              <a:cxnLst/>
              <a:rect l="l" t="t" r="r" b="b"/>
              <a:pathLst>
                <a:path w="2366010" h="2478404">
                  <a:moveTo>
                    <a:pt x="0" y="0"/>
                  </a:moveTo>
                  <a:lnTo>
                    <a:pt x="0" y="2478163"/>
                  </a:lnTo>
                  <a:lnTo>
                    <a:pt x="2365959" y="2478163"/>
                  </a:lnTo>
                </a:path>
              </a:pathLst>
            </a:custGeom>
            <a:ln w="38100">
              <a:solidFill>
                <a:srgbClr val="F05A28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143021" y="4724949"/>
              <a:ext cx="115570" cy="114300"/>
            </a:xfrm>
            <a:custGeom>
              <a:avLst/>
              <a:gdLst/>
              <a:ahLst/>
              <a:cxnLst/>
              <a:rect l="l" t="t" r="r" b="b"/>
              <a:pathLst>
                <a:path w="115570" h="114300">
                  <a:moveTo>
                    <a:pt x="0" y="0"/>
                  </a:moveTo>
                  <a:lnTo>
                    <a:pt x="2374" y="114274"/>
                  </a:lnTo>
                  <a:lnTo>
                    <a:pt x="115468" y="54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872989" y="2303524"/>
              <a:ext cx="290830" cy="2926080"/>
            </a:xfrm>
            <a:custGeom>
              <a:avLst/>
              <a:gdLst/>
              <a:ahLst/>
              <a:cxnLst/>
              <a:rect l="l" t="t" r="r" b="b"/>
              <a:pathLst>
                <a:path w="290829" h="2926079">
                  <a:moveTo>
                    <a:pt x="0" y="0"/>
                  </a:moveTo>
                  <a:lnTo>
                    <a:pt x="0" y="2926054"/>
                  </a:lnTo>
                  <a:lnTo>
                    <a:pt x="290423" y="2926054"/>
                  </a:lnTo>
                </a:path>
              </a:pathLst>
            </a:custGeom>
            <a:ln w="38100">
              <a:solidFill>
                <a:srgbClr val="F05A28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141365" y="5173515"/>
              <a:ext cx="117475" cy="114300"/>
            </a:xfrm>
            <a:custGeom>
              <a:avLst/>
              <a:gdLst/>
              <a:ahLst/>
              <a:cxnLst/>
              <a:rect l="l" t="t" r="r" b="b"/>
              <a:pathLst>
                <a:path w="117475" h="114300">
                  <a:moveTo>
                    <a:pt x="0" y="0"/>
                  </a:moveTo>
                  <a:lnTo>
                    <a:pt x="6057" y="114134"/>
                  </a:lnTo>
                  <a:lnTo>
                    <a:pt x="117170" y="510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28977" y="2303525"/>
              <a:ext cx="3420110" cy="2069464"/>
            </a:xfrm>
            <a:custGeom>
              <a:avLst/>
              <a:gdLst/>
              <a:ahLst/>
              <a:cxnLst/>
              <a:rect l="l" t="t" r="r" b="b"/>
              <a:pathLst>
                <a:path w="3420110" h="2069464">
                  <a:moveTo>
                    <a:pt x="0" y="0"/>
                  </a:moveTo>
                  <a:lnTo>
                    <a:pt x="28930" y="0"/>
                  </a:lnTo>
                  <a:lnTo>
                    <a:pt x="28930" y="2069223"/>
                  </a:lnTo>
                  <a:lnTo>
                    <a:pt x="3419805" y="2069223"/>
                  </a:lnTo>
                </a:path>
              </a:pathLst>
            </a:custGeom>
            <a:ln w="38100">
              <a:solidFill>
                <a:srgbClr val="F05A28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129738" y="4315597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386951" y="2303524"/>
              <a:ext cx="1004569" cy="2074545"/>
            </a:xfrm>
            <a:custGeom>
              <a:avLst/>
              <a:gdLst/>
              <a:ahLst/>
              <a:cxnLst/>
              <a:rect l="l" t="t" r="r" b="b"/>
              <a:pathLst>
                <a:path w="1004570" h="2074545">
                  <a:moveTo>
                    <a:pt x="1004049" y="0"/>
                  </a:moveTo>
                  <a:lnTo>
                    <a:pt x="1004049" y="2074278"/>
                  </a:lnTo>
                  <a:lnTo>
                    <a:pt x="0" y="2074278"/>
                  </a:lnTo>
                </a:path>
              </a:pathLst>
            </a:custGeom>
            <a:ln w="38100">
              <a:solidFill>
                <a:srgbClr val="F05A28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291835" y="4321738"/>
              <a:ext cx="117475" cy="114300"/>
            </a:xfrm>
            <a:custGeom>
              <a:avLst/>
              <a:gdLst/>
              <a:ahLst/>
              <a:cxnLst/>
              <a:rect l="l" t="t" r="r" b="b"/>
              <a:pathLst>
                <a:path w="117475" h="114300">
                  <a:moveTo>
                    <a:pt x="117170" y="0"/>
                  </a:moveTo>
                  <a:lnTo>
                    <a:pt x="0" y="51015"/>
                  </a:lnTo>
                  <a:lnTo>
                    <a:pt x="111112" y="114134"/>
                  </a:lnTo>
                  <a:lnTo>
                    <a:pt x="11717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402296" y="2303525"/>
              <a:ext cx="2110740" cy="2482850"/>
            </a:xfrm>
            <a:custGeom>
              <a:avLst/>
              <a:gdLst/>
              <a:ahLst/>
              <a:cxnLst/>
              <a:rect l="l" t="t" r="r" b="b"/>
              <a:pathLst>
                <a:path w="2110740" h="2482850">
                  <a:moveTo>
                    <a:pt x="2110295" y="0"/>
                  </a:moveTo>
                  <a:lnTo>
                    <a:pt x="2110295" y="2482405"/>
                  </a:lnTo>
                  <a:lnTo>
                    <a:pt x="0" y="2482405"/>
                  </a:lnTo>
                </a:path>
              </a:pathLst>
            </a:custGeom>
            <a:ln w="38100">
              <a:solidFill>
                <a:srgbClr val="F05A28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307075" y="4728361"/>
              <a:ext cx="116205" cy="114300"/>
            </a:xfrm>
            <a:custGeom>
              <a:avLst/>
              <a:gdLst/>
              <a:ahLst/>
              <a:cxnLst/>
              <a:rect l="l" t="t" r="r" b="b"/>
              <a:pathLst>
                <a:path w="116204" h="114300">
                  <a:moveTo>
                    <a:pt x="112915" y="0"/>
                  </a:moveTo>
                  <a:lnTo>
                    <a:pt x="0" y="59829"/>
                  </a:lnTo>
                  <a:lnTo>
                    <a:pt x="115620" y="114261"/>
                  </a:lnTo>
                  <a:lnTo>
                    <a:pt x="112915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387078" y="2303525"/>
              <a:ext cx="3435985" cy="2847975"/>
            </a:xfrm>
            <a:custGeom>
              <a:avLst/>
              <a:gdLst/>
              <a:ahLst/>
              <a:cxnLst/>
              <a:rect l="l" t="t" r="r" b="b"/>
              <a:pathLst>
                <a:path w="3435984" h="2847975">
                  <a:moveTo>
                    <a:pt x="3408921" y="0"/>
                  </a:moveTo>
                  <a:lnTo>
                    <a:pt x="3435515" y="0"/>
                  </a:lnTo>
                  <a:lnTo>
                    <a:pt x="3435515" y="2847784"/>
                  </a:lnTo>
                  <a:lnTo>
                    <a:pt x="0" y="2847784"/>
                  </a:lnTo>
                </a:path>
              </a:pathLst>
            </a:custGeom>
            <a:ln w="38100">
              <a:solidFill>
                <a:srgbClr val="F05A28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291830" y="509415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077203" y="2303525"/>
              <a:ext cx="2766695" cy="2104390"/>
            </a:xfrm>
            <a:custGeom>
              <a:avLst/>
              <a:gdLst/>
              <a:ahLst/>
              <a:cxnLst/>
              <a:rect l="l" t="t" r="r" b="b"/>
              <a:pathLst>
                <a:path w="2766695" h="2104390">
                  <a:moveTo>
                    <a:pt x="2766314" y="0"/>
                  </a:moveTo>
                  <a:lnTo>
                    <a:pt x="2738437" y="0"/>
                  </a:lnTo>
                  <a:lnTo>
                    <a:pt x="2738437" y="2104351"/>
                  </a:lnTo>
                  <a:lnTo>
                    <a:pt x="0" y="2104351"/>
                  </a:lnTo>
                </a:path>
              </a:pathLst>
            </a:custGeom>
            <a:ln w="38100">
              <a:solidFill>
                <a:srgbClr val="F05A28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981947" y="435072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57149"/>
                  </a:lnTo>
                  <a:lnTo>
                    <a:pt x="114300" y="114299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80" y="1870964"/>
            <a:ext cx="10374883" cy="34289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811" y="3114146"/>
            <a:ext cx="5186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0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@EnableHystrixDashboard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5241" y="2718906"/>
            <a:ext cx="9537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>
                <a:solidFill>
                  <a:srgbClr val="1A1A1A"/>
                </a:solidFill>
              </a:rPr>
              <a:t>Aggregating</a:t>
            </a:r>
            <a:r>
              <a:rPr spc="-220" dirty="0">
                <a:solidFill>
                  <a:srgbClr val="1A1A1A"/>
                </a:solidFill>
              </a:rPr>
              <a:t> </a:t>
            </a:r>
            <a:r>
              <a:rPr spc="-50" dirty="0">
                <a:solidFill>
                  <a:srgbClr val="1A1A1A"/>
                </a:solidFill>
              </a:rPr>
              <a:t>Hystrix</a:t>
            </a:r>
            <a:r>
              <a:rPr spc="-204" dirty="0">
                <a:solidFill>
                  <a:srgbClr val="1A1A1A"/>
                </a:solidFill>
              </a:rPr>
              <a:t> </a:t>
            </a:r>
            <a:r>
              <a:rPr spc="-80" dirty="0">
                <a:solidFill>
                  <a:srgbClr val="1A1A1A"/>
                </a:solidFill>
              </a:rPr>
              <a:t>Streams</a:t>
            </a:r>
            <a:r>
              <a:rPr spc="-215" dirty="0">
                <a:solidFill>
                  <a:srgbClr val="1A1A1A"/>
                </a:solidFill>
              </a:rPr>
              <a:t> </a:t>
            </a:r>
            <a:r>
              <a:rPr spc="15" dirty="0">
                <a:solidFill>
                  <a:srgbClr val="1A1A1A"/>
                </a:solidFill>
              </a:rPr>
              <a:t>with</a:t>
            </a:r>
            <a:r>
              <a:rPr spc="-190" dirty="0">
                <a:solidFill>
                  <a:srgbClr val="1A1A1A"/>
                </a:solidFill>
              </a:rPr>
              <a:t> </a:t>
            </a:r>
            <a:r>
              <a:rPr spc="-45" dirty="0">
                <a:solidFill>
                  <a:srgbClr val="1A1A1A"/>
                </a:solidFill>
              </a:rPr>
              <a:t>Turbine</a:t>
            </a:r>
            <a:endParaRPr spc="-45" dirty="0">
              <a:solidFill>
                <a:srgbClr val="1A1A1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79230" y="3895561"/>
            <a:ext cx="80232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15315">
              <a:lnSpc>
                <a:spcPct val="100000"/>
              </a:lnSpc>
              <a:spcBef>
                <a:spcPts val="95"/>
              </a:spcBef>
            </a:pPr>
            <a:r>
              <a:rPr sz="2800" spc="20" dirty="0"/>
              <a:t>Viewing </a:t>
            </a:r>
            <a:r>
              <a:rPr sz="2800" spc="-15" dirty="0"/>
              <a:t>multiple </a:t>
            </a:r>
            <a:r>
              <a:rPr sz="2800" spc="-40" dirty="0"/>
              <a:t>Hystrix </a:t>
            </a:r>
            <a:r>
              <a:rPr sz="2800" spc="-55" dirty="0"/>
              <a:t>metrics, </a:t>
            </a:r>
            <a:r>
              <a:rPr sz="2800" spc="5" dirty="0">
                <a:solidFill>
                  <a:srgbClr val="F05A28"/>
                </a:solidFill>
              </a:rPr>
              <a:t>all </a:t>
            </a:r>
            <a:r>
              <a:rPr sz="2800" spc="-5" dirty="0">
                <a:solidFill>
                  <a:srgbClr val="F05A28"/>
                </a:solidFill>
              </a:rPr>
              <a:t>at </a:t>
            </a:r>
            <a:r>
              <a:rPr sz="2800" dirty="0">
                <a:solidFill>
                  <a:srgbClr val="F05A28"/>
                </a:solidFill>
              </a:rPr>
              <a:t> </a:t>
            </a:r>
            <a:r>
              <a:rPr sz="2800" spc="20" dirty="0">
                <a:solidFill>
                  <a:srgbClr val="F05A28"/>
                </a:solidFill>
              </a:rPr>
              <a:t>different</a:t>
            </a:r>
            <a:r>
              <a:rPr sz="2800" spc="-155" dirty="0">
                <a:solidFill>
                  <a:srgbClr val="F05A28"/>
                </a:solidFill>
              </a:rPr>
              <a:t> </a:t>
            </a:r>
            <a:r>
              <a:rPr sz="2800" spc="-25" dirty="0">
                <a:solidFill>
                  <a:srgbClr val="F05A28"/>
                </a:solidFill>
              </a:rPr>
              <a:t>URLs</a:t>
            </a:r>
            <a:r>
              <a:rPr sz="2800" spc="-25" dirty="0"/>
              <a:t>,</a:t>
            </a:r>
            <a:r>
              <a:rPr sz="2800" spc="-125" dirty="0"/>
              <a:t> </a:t>
            </a:r>
            <a:r>
              <a:rPr sz="2800" spc="45" dirty="0"/>
              <a:t>could</a:t>
            </a:r>
            <a:r>
              <a:rPr sz="2800" spc="-140" dirty="0"/>
              <a:t> </a:t>
            </a:r>
            <a:r>
              <a:rPr sz="2800" spc="-70" dirty="0"/>
              <a:t>make</a:t>
            </a:r>
            <a:r>
              <a:rPr sz="2800" spc="-145" dirty="0"/>
              <a:t> </a:t>
            </a:r>
            <a:r>
              <a:rPr sz="2800" spc="-10" dirty="0"/>
              <a:t>you</a:t>
            </a:r>
            <a:r>
              <a:rPr sz="2800" spc="-135" dirty="0"/>
              <a:t> </a:t>
            </a:r>
            <a:r>
              <a:rPr sz="2800" spc="-50" dirty="0"/>
              <a:t>very</a:t>
            </a:r>
            <a:r>
              <a:rPr sz="2800" spc="-145" dirty="0"/>
              <a:t> </a:t>
            </a:r>
            <a:r>
              <a:rPr sz="2800" spc="-55" dirty="0"/>
              <a:t>grumpy!</a:t>
            </a:r>
            <a:endParaRPr sz="28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5232" y="1260348"/>
            <a:ext cx="1612391" cy="223418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413" y="2980244"/>
            <a:ext cx="9345930" cy="1524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“Turbine</a:t>
            </a:r>
            <a:r>
              <a:rPr sz="2600" spc="-1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6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6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tool</a:t>
            </a:r>
            <a:r>
              <a:rPr sz="2600" spc="-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600" spc="-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aggregating</a:t>
            </a:r>
            <a:r>
              <a:rPr sz="26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streams</a:t>
            </a:r>
            <a:r>
              <a:rPr sz="2600" spc="-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6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Server-Sent </a:t>
            </a:r>
            <a:r>
              <a:rPr sz="2600" spc="-9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Event</a:t>
            </a:r>
            <a:r>
              <a:rPr sz="26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(SSE)</a:t>
            </a:r>
            <a:r>
              <a:rPr sz="2600" spc="-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JSON</a:t>
            </a:r>
            <a:r>
              <a:rPr sz="26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600" spc="-1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2600" spc="-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6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single</a:t>
            </a:r>
            <a:r>
              <a:rPr sz="2600" spc="-1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stream</a:t>
            </a:r>
            <a:r>
              <a:rPr sz="26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…”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800" i="1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1800" i="1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i="1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et</a:t>
            </a:r>
            <a:r>
              <a:rPr sz="1800" i="1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800" i="1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i="1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i="1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1800" i="1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-1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i="1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800" i="1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i="1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i="1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i="1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i="1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i="1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i="1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i="1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i="1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i="1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ec</a:t>
            </a:r>
            <a:r>
              <a:rPr sz="1800" i="1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i="1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i="1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i="1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i="1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3744" y="2092811"/>
            <a:ext cx="4199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0" dirty="0">
                <a:solidFill>
                  <a:srgbClr val="9BC850"/>
                </a:solidFill>
              </a:rPr>
              <a:t>N</a:t>
            </a:r>
            <a:r>
              <a:rPr sz="4800" spc="-125" dirty="0">
                <a:solidFill>
                  <a:srgbClr val="9BC850"/>
                </a:solidFill>
              </a:rPr>
              <a:t>et</a:t>
            </a:r>
            <a:r>
              <a:rPr sz="4800" spc="-170" dirty="0">
                <a:solidFill>
                  <a:srgbClr val="9BC850"/>
                </a:solidFill>
              </a:rPr>
              <a:t>fli</a:t>
            </a:r>
            <a:r>
              <a:rPr sz="4800" spc="-120" dirty="0">
                <a:solidFill>
                  <a:srgbClr val="9BC850"/>
                </a:solidFill>
              </a:rPr>
              <a:t>x</a:t>
            </a:r>
            <a:r>
              <a:rPr sz="4800" spc="-515" dirty="0">
                <a:solidFill>
                  <a:srgbClr val="9BC850"/>
                </a:solidFill>
              </a:rPr>
              <a:t> </a:t>
            </a:r>
            <a:r>
              <a:rPr sz="4800" spc="-445" dirty="0">
                <a:solidFill>
                  <a:srgbClr val="9BC850"/>
                </a:solidFill>
              </a:rPr>
              <a:t>T</a:t>
            </a:r>
            <a:r>
              <a:rPr sz="4800" spc="-215" dirty="0">
                <a:solidFill>
                  <a:srgbClr val="9BC850"/>
                </a:solidFill>
              </a:rPr>
              <a:t>u</a:t>
            </a:r>
            <a:r>
              <a:rPr sz="4800" spc="-240" dirty="0">
                <a:solidFill>
                  <a:srgbClr val="9BC850"/>
                </a:solidFill>
              </a:rPr>
              <a:t>r</a:t>
            </a:r>
            <a:r>
              <a:rPr sz="4800" spc="65" dirty="0">
                <a:solidFill>
                  <a:srgbClr val="9BC850"/>
                </a:solidFill>
              </a:rPr>
              <a:t>b</a:t>
            </a:r>
            <a:r>
              <a:rPr sz="4800" spc="-180" dirty="0">
                <a:solidFill>
                  <a:srgbClr val="9BC850"/>
                </a:solidFill>
              </a:rPr>
              <a:t>i</a:t>
            </a:r>
            <a:r>
              <a:rPr sz="4800" spc="-270" dirty="0">
                <a:solidFill>
                  <a:srgbClr val="9BC850"/>
                </a:solidFill>
              </a:rPr>
              <a:t>n</a:t>
            </a:r>
            <a:r>
              <a:rPr sz="4800" spc="-60" dirty="0">
                <a:solidFill>
                  <a:srgbClr val="9BC850"/>
                </a:solidFill>
              </a:rPr>
              <a:t>e</a:t>
            </a:r>
            <a:endParaRPr sz="4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69719" y="2022348"/>
            <a:ext cx="8750935" cy="3127375"/>
            <a:chOff x="1569719" y="2022348"/>
            <a:chExt cx="8750935" cy="31273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67016" y="2097875"/>
              <a:ext cx="8267659" cy="292087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74291" y="2026920"/>
              <a:ext cx="8742045" cy="3118485"/>
            </a:xfrm>
            <a:custGeom>
              <a:avLst/>
              <a:gdLst/>
              <a:ahLst/>
              <a:cxnLst/>
              <a:rect l="l" t="t" r="r" b="b"/>
              <a:pathLst>
                <a:path w="8742045" h="3118485">
                  <a:moveTo>
                    <a:pt x="0" y="0"/>
                  </a:moveTo>
                  <a:lnTo>
                    <a:pt x="8741664" y="0"/>
                  </a:lnTo>
                  <a:lnTo>
                    <a:pt x="8741664" y="3118104"/>
                  </a:lnTo>
                  <a:lnTo>
                    <a:pt x="0" y="3118104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08791" y="519066"/>
            <a:ext cx="9886950" cy="10407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860675" marR="5080" indent="-2848610">
              <a:lnSpc>
                <a:spcPts val="3670"/>
              </a:lnSpc>
              <a:spcBef>
                <a:spcPts val="760"/>
              </a:spcBef>
            </a:pPr>
            <a:r>
              <a:rPr spc="-20" dirty="0">
                <a:solidFill>
                  <a:srgbClr val="3E3E3E"/>
                </a:solidFill>
              </a:rPr>
              <a:t>Multiple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65" dirty="0">
                <a:solidFill>
                  <a:srgbClr val="3E3E3E"/>
                </a:solidFill>
              </a:rPr>
              <a:t>Hystrix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-95" dirty="0">
                <a:solidFill>
                  <a:srgbClr val="3E3E3E"/>
                </a:solidFill>
              </a:rPr>
              <a:t>Streams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-85" dirty="0">
                <a:solidFill>
                  <a:srgbClr val="3E3E3E"/>
                </a:solidFill>
              </a:rPr>
              <a:t>in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35" dirty="0">
                <a:solidFill>
                  <a:srgbClr val="3E3E3E"/>
                </a:solidFill>
              </a:rPr>
              <a:t>One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20" dirty="0">
                <a:solidFill>
                  <a:srgbClr val="3E3E3E"/>
                </a:solidFill>
              </a:rPr>
              <a:t>View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20" dirty="0">
                <a:solidFill>
                  <a:srgbClr val="3E3E3E"/>
                </a:solidFill>
              </a:rPr>
              <a:t>on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the </a:t>
            </a:r>
            <a:r>
              <a:rPr spc="-1250" dirty="0">
                <a:solidFill>
                  <a:srgbClr val="3E3E3E"/>
                </a:solidFill>
              </a:rPr>
              <a:t> </a:t>
            </a:r>
            <a:r>
              <a:rPr spc="-65" dirty="0">
                <a:solidFill>
                  <a:srgbClr val="3E3E3E"/>
                </a:solidFill>
              </a:rPr>
              <a:t>Hystrix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15" dirty="0">
                <a:solidFill>
                  <a:srgbClr val="3E3E3E"/>
                </a:solidFill>
              </a:rPr>
              <a:t>Dashboard</a:t>
            </a:r>
            <a:endParaRPr spc="-15" dirty="0">
              <a:solidFill>
                <a:srgbClr val="3E3E3E"/>
              </a:solidFill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770893" y="5276855"/>
            <a:ext cx="114300" cy="890269"/>
            <a:chOff x="8770893" y="5276855"/>
            <a:chExt cx="114300" cy="890269"/>
          </a:xfrm>
        </p:grpSpPr>
        <p:sp>
          <p:nvSpPr>
            <p:cNvPr id="7" name="object 7"/>
            <p:cNvSpPr/>
            <p:nvPr/>
          </p:nvSpPr>
          <p:spPr>
            <a:xfrm>
              <a:off x="8827770" y="5372099"/>
              <a:ext cx="635" cy="775970"/>
            </a:xfrm>
            <a:custGeom>
              <a:avLst/>
              <a:gdLst/>
              <a:ahLst/>
              <a:cxnLst/>
              <a:rect l="l" t="t" r="r" b="b"/>
              <a:pathLst>
                <a:path w="634" h="775970">
                  <a:moveTo>
                    <a:pt x="0" y="775449"/>
                  </a:moveTo>
                  <a:lnTo>
                    <a:pt x="279" y="0"/>
                  </a:lnTo>
                </a:path>
              </a:pathLst>
            </a:custGeom>
            <a:ln w="38099">
              <a:solidFill>
                <a:srgbClr val="F05A28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770893" y="5276855"/>
              <a:ext cx="114300" cy="114935"/>
            </a:xfrm>
            <a:custGeom>
              <a:avLst/>
              <a:gdLst/>
              <a:ahLst/>
              <a:cxnLst/>
              <a:rect l="l" t="t" r="r" b="b"/>
              <a:pathLst>
                <a:path w="114300" h="114935">
                  <a:moveTo>
                    <a:pt x="57188" y="0"/>
                  </a:moveTo>
                  <a:lnTo>
                    <a:pt x="0" y="114274"/>
                  </a:lnTo>
                  <a:lnTo>
                    <a:pt x="114300" y="114312"/>
                  </a:lnTo>
                  <a:lnTo>
                    <a:pt x="5718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9231045" y="5284339"/>
            <a:ext cx="2160270" cy="939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8145" marR="467995" indent="3175" algn="ctr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Stream 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ed</a:t>
            </a:r>
            <a:r>
              <a:rPr sz="2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ts val="2390"/>
              </a:lnSpc>
            </a:pPr>
            <a:r>
              <a:rPr sz="20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localhost:8181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3321" y="5284593"/>
            <a:ext cx="2160270" cy="939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8145" marR="467995" indent="3175" algn="ctr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Stream 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ed</a:t>
            </a:r>
            <a:r>
              <a:rPr sz="2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ts val="2390"/>
              </a:lnSpc>
            </a:pPr>
            <a:r>
              <a:rPr sz="20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localhost:8080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39941" y="5276855"/>
            <a:ext cx="114300" cy="890269"/>
            <a:chOff x="3439941" y="5276855"/>
            <a:chExt cx="114300" cy="890269"/>
          </a:xfrm>
        </p:grpSpPr>
        <p:sp>
          <p:nvSpPr>
            <p:cNvPr id="12" name="object 12"/>
            <p:cNvSpPr/>
            <p:nvPr/>
          </p:nvSpPr>
          <p:spPr>
            <a:xfrm>
              <a:off x="3496818" y="5372099"/>
              <a:ext cx="635" cy="775970"/>
            </a:xfrm>
            <a:custGeom>
              <a:avLst/>
              <a:gdLst/>
              <a:ahLst/>
              <a:cxnLst/>
              <a:rect l="l" t="t" r="r" b="b"/>
              <a:pathLst>
                <a:path w="635" h="775970">
                  <a:moveTo>
                    <a:pt x="0" y="775449"/>
                  </a:moveTo>
                  <a:lnTo>
                    <a:pt x="279" y="0"/>
                  </a:lnTo>
                </a:path>
              </a:pathLst>
            </a:custGeom>
            <a:ln w="38099">
              <a:solidFill>
                <a:srgbClr val="F05A28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439941" y="5276855"/>
              <a:ext cx="114300" cy="114935"/>
            </a:xfrm>
            <a:custGeom>
              <a:avLst/>
              <a:gdLst/>
              <a:ahLst/>
              <a:cxnLst/>
              <a:rect l="l" t="t" r="r" b="b"/>
              <a:pathLst>
                <a:path w="114300" h="114935">
                  <a:moveTo>
                    <a:pt x="57188" y="0"/>
                  </a:moveTo>
                  <a:lnTo>
                    <a:pt x="0" y="114274"/>
                  </a:lnTo>
                  <a:lnTo>
                    <a:pt x="114300" y="114312"/>
                  </a:lnTo>
                  <a:lnTo>
                    <a:pt x="5718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62711" y="1857755"/>
            <a:ext cx="11466830" cy="3914140"/>
          </a:xfrm>
          <a:custGeom>
            <a:avLst/>
            <a:gdLst/>
            <a:ahLst/>
            <a:cxnLst/>
            <a:rect l="l" t="t" r="r" b="b"/>
            <a:pathLst>
              <a:path w="11466830" h="3914140">
                <a:moveTo>
                  <a:pt x="0" y="0"/>
                </a:moveTo>
                <a:lnTo>
                  <a:pt x="11466576" y="0"/>
                </a:lnTo>
                <a:lnTo>
                  <a:pt x="11466576" y="3913632"/>
                </a:lnTo>
                <a:lnTo>
                  <a:pt x="0" y="39136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31719" y="519066"/>
            <a:ext cx="8240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Usi</a:t>
            </a:r>
            <a:r>
              <a:rPr spc="30" dirty="0"/>
              <a:t>ng</a:t>
            </a:r>
            <a:r>
              <a:rPr spc="-190" dirty="0"/>
              <a:t> </a:t>
            </a:r>
            <a:r>
              <a:rPr spc="-55" dirty="0"/>
              <a:t>Spri</a:t>
            </a:r>
            <a:r>
              <a:rPr spc="30" dirty="0"/>
              <a:t>ng</a:t>
            </a:r>
            <a:r>
              <a:rPr spc="-200" dirty="0"/>
              <a:t> </a:t>
            </a:r>
            <a:r>
              <a:rPr spc="135" dirty="0"/>
              <a:t>C</a:t>
            </a:r>
            <a:r>
              <a:rPr spc="-95" dirty="0"/>
              <a:t>l</a:t>
            </a:r>
            <a:r>
              <a:rPr spc="60" dirty="0"/>
              <a:t>oud</a:t>
            </a:r>
            <a:r>
              <a:rPr spc="-175" dirty="0"/>
              <a:t> </a:t>
            </a:r>
            <a:r>
              <a:rPr spc="-110" dirty="0"/>
              <a:t>&amp;</a:t>
            </a:r>
            <a:r>
              <a:rPr spc="-195" dirty="0"/>
              <a:t> </a:t>
            </a:r>
            <a:r>
              <a:rPr spc="60" dirty="0"/>
              <a:t>N</a:t>
            </a:r>
            <a:r>
              <a:rPr spc="40" dirty="0"/>
              <a:t>e</a:t>
            </a:r>
            <a:r>
              <a:rPr spc="30" dirty="0"/>
              <a:t>tf</a:t>
            </a:r>
            <a:r>
              <a:rPr spc="-95" dirty="0"/>
              <a:t>li</a:t>
            </a:r>
            <a:r>
              <a:rPr spc="-80" dirty="0"/>
              <a:t>x</a:t>
            </a:r>
            <a:r>
              <a:rPr spc="-200" dirty="0"/>
              <a:t> </a:t>
            </a:r>
            <a:r>
              <a:rPr spc="-254" dirty="0"/>
              <a:t>T</a:t>
            </a:r>
            <a:r>
              <a:rPr spc="-35" dirty="0"/>
              <a:t>urbi</a:t>
            </a:r>
            <a:r>
              <a:rPr spc="-60" dirty="0"/>
              <a:t>ne</a:t>
            </a:r>
            <a:endParaRPr spc="-60" dirty="0"/>
          </a:p>
        </p:txBody>
      </p:sp>
      <p:sp>
        <p:nvSpPr>
          <p:cNvPr id="6" name="object 6"/>
          <p:cNvSpPr txBox="1"/>
          <p:nvPr/>
        </p:nvSpPr>
        <p:spPr>
          <a:xfrm>
            <a:off x="410886" y="1421884"/>
            <a:ext cx="10586720" cy="4236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08940">
              <a:lnSpc>
                <a:spcPct val="100000"/>
              </a:lnSpc>
              <a:spcBef>
                <a:spcPts val="1715"/>
              </a:spcBef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8051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spring-cloud-dependencies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&lt;version&gt;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Camden.SR2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&lt;/version&gt;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&lt;type&gt;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&lt;/type&gt;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&lt;scope&gt;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&lt;/scope&gt;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8051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0894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39695" y="2660522"/>
            <a:ext cx="26454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FAILURE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8799" y="3606565"/>
            <a:ext cx="3084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800" spc="3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INEVITABLE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pull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711" y="2487167"/>
            <a:ext cx="11466830" cy="21672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150">
              <a:latin typeface="Times New Roman" panose="02020603050405020304"/>
              <a:cs typeface="Times New Roman" panose="02020603050405020304"/>
            </a:endParaRPr>
          </a:p>
          <a:p>
            <a:pPr marL="457200">
              <a:lnSpc>
                <a:spcPct val="100000"/>
              </a:lnSpc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043305">
              <a:lnSpc>
                <a:spcPct val="100000"/>
              </a:lnSpc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043305">
              <a:lnSpc>
                <a:spcPct val="100000"/>
              </a:lnSpc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spring-cloud-starter-turbine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57200">
              <a:lnSpc>
                <a:spcPct val="100000"/>
              </a:lnSpc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15764" y="490513"/>
            <a:ext cx="8240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Usi</a:t>
            </a:r>
            <a:r>
              <a:rPr spc="30" dirty="0"/>
              <a:t>ng</a:t>
            </a:r>
            <a:r>
              <a:rPr spc="-190" dirty="0"/>
              <a:t> </a:t>
            </a:r>
            <a:r>
              <a:rPr spc="-55" dirty="0"/>
              <a:t>Spri</a:t>
            </a:r>
            <a:r>
              <a:rPr spc="30" dirty="0"/>
              <a:t>ng</a:t>
            </a:r>
            <a:r>
              <a:rPr spc="-200" dirty="0"/>
              <a:t> </a:t>
            </a:r>
            <a:r>
              <a:rPr spc="135" dirty="0"/>
              <a:t>C</a:t>
            </a:r>
            <a:r>
              <a:rPr spc="-95" dirty="0"/>
              <a:t>l</a:t>
            </a:r>
            <a:r>
              <a:rPr spc="60" dirty="0"/>
              <a:t>oud</a:t>
            </a:r>
            <a:r>
              <a:rPr spc="-175" dirty="0"/>
              <a:t> </a:t>
            </a:r>
            <a:r>
              <a:rPr spc="-110" dirty="0"/>
              <a:t>&amp;</a:t>
            </a:r>
            <a:r>
              <a:rPr spc="-195" dirty="0"/>
              <a:t> </a:t>
            </a:r>
            <a:r>
              <a:rPr spc="60" dirty="0"/>
              <a:t>N</a:t>
            </a:r>
            <a:r>
              <a:rPr spc="40" dirty="0"/>
              <a:t>e</a:t>
            </a:r>
            <a:r>
              <a:rPr spc="30" dirty="0"/>
              <a:t>tf</a:t>
            </a:r>
            <a:r>
              <a:rPr spc="-95" dirty="0"/>
              <a:t>li</a:t>
            </a:r>
            <a:r>
              <a:rPr spc="-80" dirty="0"/>
              <a:t>x</a:t>
            </a:r>
            <a:r>
              <a:rPr spc="-200" dirty="0"/>
              <a:t> </a:t>
            </a:r>
            <a:r>
              <a:rPr spc="-254" dirty="0"/>
              <a:t>T</a:t>
            </a:r>
            <a:r>
              <a:rPr spc="-35" dirty="0"/>
              <a:t>urbi</a:t>
            </a:r>
            <a:r>
              <a:rPr spc="-60" dirty="0"/>
              <a:t>ne</a:t>
            </a:r>
            <a:endParaRPr spc="-60" dirty="0"/>
          </a:p>
        </p:txBody>
      </p:sp>
      <p:sp>
        <p:nvSpPr>
          <p:cNvPr id="6" name="object 6"/>
          <p:cNvSpPr txBox="1"/>
          <p:nvPr/>
        </p:nvSpPr>
        <p:spPr>
          <a:xfrm>
            <a:off x="410886" y="2051466"/>
            <a:ext cx="1092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31719" y="519066"/>
            <a:ext cx="8240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Usi</a:t>
            </a:r>
            <a:r>
              <a:rPr spc="30" dirty="0"/>
              <a:t>ng</a:t>
            </a:r>
            <a:r>
              <a:rPr spc="-190" dirty="0"/>
              <a:t> </a:t>
            </a:r>
            <a:r>
              <a:rPr spc="-55" dirty="0"/>
              <a:t>Spri</a:t>
            </a:r>
            <a:r>
              <a:rPr spc="30" dirty="0"/>
              <a:t>ng</a:t>
            </a:r>
            <a:r>
              <a:rPr spc="-200" dirty="0"/>
              <a:t> </a:t>
            </a:r>
            <a:r>
              <a:rPr spc="135" dirty="0"/>
              <a:t>C</a:t>
            </a:r>
            <a:r>
              <a:rPr spc="-95" dirty="0"/>
              <a:t>l</a:t>
            </a:r>
            <a:r>
              <a:rPr spc="60" dirty="0"/>
              <a:t>oud</a:t>
            </a:r>
            <a:r>
              <a:rPr spc="-175" dirty="0"/>
              <a:t> </a:t>
            </a:r>
            <a:r>
              <a:rPr spc="-110" dirty="0"/>
              <a:t>&amp;</a:t>
            </a:r>
            <a:r>
              <a:rPr spc="-195" dirty="0"/>
              <a:t> </a:t>
            </a:r>
            <a:r>
              <a:rPr spc="60" dirty="0"/>
              <a:t>N</a:t>
            </a:r>
            <a:r>
              <a:rPr spc="40" dirty="0"/>
              <a:t>e</a:t>
            </a:r>
            <a:r>
              <a:rPr spc="30" dirty="0"/>
              <a:t>tf</a:t>
            </a:r>
            <a:r>
              <a:rPr spc="-95" dirty="0"/>
              <a:t>li</a:t>
            </a:r>
            <a:r>
              <a:rPr spc="-80" dirty="0"/>
              <a:t>x</a:t>
            </a:r>
            <a:r>
              <a:rPr spc="-200" dirty="0"/>
              <a:t> </a:t>
            </a:r>
            <a:r>
              <a:rPr spc="-254" dirty="0"/>
              <a:t>T</a:t>
            </a:r>
            <a:r>
              <a:rPr spc="-35" dirty="0"/>
              <a:t>urbi</a:t>
            </a:r>
            <a:r>
              <a:rPr spc="-60" dirty="0"/>
              <a:t>ne</a:t>
            </a:r>
            <a:endParaRPr spc="-60" dirty="0"/>
          </a:p>
        </p:txBody>
      </p:sp>
      <p:sp>
        <p:nvSpPr>
          <p:cNvPr id="5" name="object 5"/>
          <p:cNvSpPr/>
          <p:nvPr/>
        </p:nvSpPr>
        <p:spPr>
          <a:xfrm>
            <a:off x="332231" y="1981200"/>
            <a:ext cx="11634470" cy="4124325"/>
          </a:xfrm>
          <a:custGeom>
            <a:avLst/>
            <a:gdLst/>
            <a:ahLst/>
            <a:cxnLst/>
            <a:rect l="l" t="t" r="r" b="b"/>
            <a:pathLst>
              <a:path w="11634470" h="4124325">
                <a:moveTo>
                  <a:pt x="0" y="0"/>
                </a:moveTo>
                <a:lnTo>
                  <a:pt x="11634216" y="0"/>
                </a:lnTo>
                <a:lnTo>
                  <a:pt x="11634216" y="4123944"/>
                </a:lnTo>
                <a:lnTo>
                  <a:pt x="0" y="412394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10886" y="1601374"/>
            <a:ext cx="11104880" cy="400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Application.java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5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6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@SpringBootApplication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600" b="1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@EnableTurbine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 class</a:t>
            </a:r>
            <a:r>
              <a:rPr sz="2600" spc="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r>
              <a:rPr sz="2600" spc="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750">
              <a:latin typeface="Courier New" panose="02070309020205020404"/>
              <a:cs typeface="Courier New" panose="02070309020205020404"/>
            </a:endParaRPr>
          </a:p>
          <a:p>
            <a:pPr marL="1766570" marR="5080" indent="-792480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600" spc="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600" spc="2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600" spc="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main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600" spc="3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600" spc="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600" spc="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SpringApplication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run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.class,</a:t>
            </a:r>
            <a:r>
              <a:rPr sz="2600" spc="114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97345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31719" y="281322"/>
            <a:ext cx="8240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Usi</a:t>
            </a:r>
            <a:r>
              <a:rPr spc="30" dirty="0"/>
              <a:t>ng</a:t>
            </a:r>
            <a:r>
              <a:rPr spc="-190" dirty="0"/>
              <a:t> </a:t>
            </a:r>
            <a:r>
              <a:rPr spc="-55" dirty="0"/>
              <a:t>Spri</a:t>
            </a:r>
            <a:r>
              <a:rPr spc="30" dirty="0"/>
              <a:t>ng</a:t>
            </a:r>
            <a:r>
              <a:rPr spc="-200" dirty="0"/>
              <a:t> </a:t>
            </a:r>
            <a:r>
              <a:rPr spc="135" dirty="0"/>
              <a:t>C</a:t>
            </a:r>
            <a:r>
              <a:rPr spc="-95" dirty="0"/>
              <a:t>l</a:t>
            </a:r>
            <a:r>
              <a:rPr spc="60" dirty="0"/>
              <a:t>oud</a:t>
            </a:r>
            <a:r>
              <a:rPr spc="-175" dirty="0"/>
              <a:t> </a:t>
            </a:r>
            <a:r>
              <a:rPr spc="-110" dirty="0"/>
              <a:t>&amp;</a:t>
            </a:r>
            <a:r>
              <a:rPr spc="-195" dirty="0"/>
              <a:t> </a:t>
            </a:r>
            <a:r>
              <a:rPr spc="60" dirty="0"/>
              <a:t>N</a:t>
            </a:r>
            <a:r>
              <a:rPr spc="40" dirty="0"/>
              <a:t>e</a:t>
            </a:r>
            <a:r>
              <a:rPr spc="30" dirty="0"/>
              <a:t>tf</a:t>
            </a:r>
            <a:r>
              <a:rPr spc="-95" dirty="0"/>
              <a:t>li</a:t>
            </a:r>
            <a:r>
              <a:rPr spc="-80" dirty="0"/>
              <a:t>x</a:t>
            </a:r>
            <a:r>
              <a:rPr spc="-200" dirty="0"/>
              <a:t> </a:t>
            </a:r>
            <a:r>
              <a:rPr spc="-254" dirty="0"/>
              <a:t>T</a:t>
            </a:r>
            <a:r>
              <a:rPr spc="-35" dirty="0"/>
              <a:t>urbi</a:t>
            </a:r>
            <a:r>
              <a:rPr spc="-60" dirty="0"/>
              <a:t>ne</a:t>
            </a:r>
            <a:endParaRPr spc="-60" dirty="0"/>
          </a:p>
        </p:txBody>
      </p:sp>
      <p:sp>
        <p:nvSpPr>
          <p:cNvPr id="5" name="object 5"/>
          <p:cNvSpPr txBox="1"/>
          <p:nvPr/>
        </p:nvSpPr>
        <p:spPr>
          <a:xfrm>
            <a:off x="528144" y="3584678"/>
            <a:ext cx="2078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application.yml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580" y="3939540"/>
            <a:ext cx="11389360" cy="166116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56565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turbine: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729615" marR="6004560">
              <a:lnSpc>
                <a:spcPct val="100000"/>
              </a:lnSpc>
            </a:pP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appConfig: 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&lt;list_of_service_ids&gt; </a:t>
            </a:r>
            <a:r>
              <a:rPr sz="18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clusterNameExpression:</a:t>
            </a:r>
            <a:r>
              <a:rPr sz="1800" spc="-4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”’default’”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25384" y="3359016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8144" y="1187575"/>
            <a:ext cx="3034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application.properties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580" y="1598675"/>
            <a:ext cx="11389360" cy="167640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56565" marR="5323840">
              <a:lnSpc>
                <a:spcPct val="100000"/>
              </a:lnSpc>
            </a:pP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turbine.app-config=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&lt;list_of_service_ids&gt; </a:t>
            </a:r>
            <a:r>
              <a:rPr sz="18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turbine.cluster-name-expression=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’default’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147" y="6416435"/>
            <a:ext cx="1054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*</a:t>
            </a:r>
            <a:r>
              <a:rPr sz="1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8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addition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standard</a:t>
            </a:r>
            <a:r>
              <a:rPr sz="1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1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1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discovery</a:t>
            </a:r>
            <a:r>
              <a:rPr sz="18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server</a:t>
            </a:r>
            <a:r>
              <a:rPr sz="18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location</a:t>
            </a:r>
            <a:r>
              <a:rPr sz="1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properties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167" y="519066"/>
            <a:ext cx="9454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3E3E3E"/>
                </a:solidFill>
              </a:rPr>
              <a:t>Netflix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-70" dirty="0">
                <a:solidFill>
                  <a:srgbClr val="3E3E3E"/>
                </a:solidFill>
              </a:rPr>
              <a:t>Turbine</a:t>
            </a:r>
            <a:r>
              <a:rPr spc="-185" dirty="0">
                <a:solidFill>
                  <a:srgbClr val="3E3E3E"/>
                </a:solidFill>
              </a:rPr>
              <a:t> </a:t>
            </a:r>
            <a:r>
              <a:rPr spc="-15" dirty="0">
                <a:solidFill>
                  <a:srgbClr val="3E3E3E"/>
                </a:solidFill>
              </a:rPr>
              <a:t>and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the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65" dirty="0">
                <a:solidFill>
                  <a:srgbClr val="3E3E3E"/>
                </a:solidFill>
              </a:rPr>
              <a:t>Hystrix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15" dirty="0">
                <a:solidFill>
                  <a:srgbClr val="3E3E3E"/>
                </a:solidFill>
              </a:rPr>
              <a:t>Dashboard</a:t>
            </a:r>
            <a:endParaRPr spc="-15" dirty="0">
              <a:solidFill>
                <a:srgbClr val="3E3E3E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75236" y="1585976"/>
            <a:ext cx="5282808" cy="44703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811" y="3114146"/>
            <a:ext cx="3541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@EnableTurbine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810" y="1675490"/>
            <a:ext cx="493268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F05A28"/>
                </a:solidFill>
              </a:rPr>
              <a:t>Fault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tolerance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is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35" dirty="0">
                <a:solidFill>
                  <a:srgbClr val="F05A28"/>
                </a:solidFill>
              </a:rPr>
              <a:t>a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requirement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35" dirty="0">
                <a:solidFill>
                  <a:srgbClr val="F05A28"/>
                </a:solidFill>
              </a:rPr>
              <a:t>Netflix</a:t>
            </a:r>
            <a:r>
              <a:rPr sz="2400" spc="-155" dirty="0">
                <a:solidFill>
                  <a:srgbClr val="F05A28"/>
                </a:solidFill>
              </a:rPr>
              <a:t> </a:t>
            </a:r>
            <a:r>
              <a:rPr sz="2400" spc="-5" dirty="0">
                <a:solidFill>
                  <a:srgbClr val="F05A28"/>
                </a:solidFill>
              </a:rPr>
              <a:t>Hystrix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541020" indent="-290195">
              <a:lnSpc>
                <a:spcPct val="100000"/>
              </a:lnSpc>
              <a:spcBef>
                <a:spcPts val="685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dirty="0"/>
              <a:t>Circuit</a:t>
            </a:r>
            <a:r>
              <a:rPr spc="-145" dirty="0"/>
              <a:t> </a:t>
            </a:r>
            <a:r>
              <a:rPr spc="-40" dirty="0"/>
              <a:t>breaker</a:t>
            </a:r>
            <a:r>
              <a:rPr spc="-125" dirty="0"/>
              <a:t> </a:t>
            </a:r>
            <a:r>
              <a:rPr spc="-10" dirty="0"/>
              <a:t>pattern</a:t>
            </a:r>
            <a:endParaRPr spc="-10" dirty="0"/>
          </a:p>
          <a:p>
            <a:pPr marL="541020" indent="-290195">
              <a:lnSpc>
                <a:spcPct val="100000"/>
              </a:lnSpc>
              <a:spcBef>
                <a:spcPts val="59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pc="-5" dirty="0">
                <a:latin typeface="Courier New" panose="02070309020205020404"/>
                <a:cs typeface="Courier New" panose="02070309020205020404"/>
              </a:rPr>
              <a:t>@HystrixCommand</a:t>
            </a:r>
            <a:r>
              <a:rPr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pc="-75" dirty="0"/>
              <a:t>&amp;</a:t>
            </a:r>
            <a:endParaRPr spc="-75" dirty="0"/>
          </a:p>
          <a:p>
            <a:pPr marL="541020">
              <a:lnSpc>
                <a:spcPct val="100000"/>
              </a:lnSpc>
            </a:pPr>
            <a:r>
              <a:rPr spc="-10" dirty="0">
                <a:latin typeface="Courier New" panose="02070309020205020404"/>
                <a:cs typeface="Courier New" panose="02070309020205020404"/>
              </a:rPr>
              <a:t>@EnableCircuitBreaker</a:t>
            </a:r>
            <a:endParaRPr spc="-1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pc="35" dirty="0"/>
              <a:t>Netflix</a:t>
            </a:r>
            <a:r>
              <a:rPr spc="-135" dirty="0"/>
              <a:t> </a:t>
            </a:r>
            <a:r>
              <a:rPr spc="-5" dirty="0"/>
              <a:t>Hystrix</a:t>
            </a:r>
            <a:r>
              <a:rPr spc="-130" dirty="0"/>
              <a:t> </a:t>
            </a:r>
            <a:r>
              <a:rPr spc="20" dirty="0"/>
              <a:t>Dashboard</a:t>
            </a:r>
            <a:r>
              <a:rPr spc="-130" dirty="0"/>
              <a:t> </a:t>
            </a:r>
            <a:r>
              <a:rPr spc="-75" dirty="0"/>
              <a:t>&amp;</a:t>
            </a:r>
            <a:r>
              <a:rPr spc="-130" dirty="0"/>
              <a:t> </a:t>
            </a:r>
            <a:r>
              <a:rPr spc="20" dirty="0"/>
              <a:t>Turbine</a:t>
            </a:r>
            <a:endParaRPr spc="20" dirty="0"/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pc="10" dirty="0"/>
              <a:t>Monitor</a:t>
            </a:r>
            <a:r>
              <a:rPr spc="-130" dirty="0"/>
              <a:t> </a:t>
            </a:r>
            <a:r>
              <a:rPr spc="10" dirty="0"/>
              <a:t>one</a:t>
            </a:r>
            <a:r>
              <a:rPr spc="-125" dirty="0"/>
              <a:t> </a:t>
            </a:r>
            <a:r>
              <a:rPr spc="15" dirty="0"/>
              <a:t>or</a:t>
            </a:r>
            <a:r>
              <a:rPr spc="-114" dirty="0"/>
              <a:t> </a:t>
            </a:r>
            <a:r>
              <a:rPr spc="-65" dirty="0"/>
              <a:t>several</a:t>
            </a:r>
            <a:r>
              <a:rPr spc="-100" dirty="0"/>
              <a:t> </a:t>
            </a:r>
            <a:r>
              <a:rPr spc="-50" dirty="0"/>
              <a:t>streams</a:t>
            </a:r>
            <a:endParaRPr spc="-50" dirty="0"/>
          </a:p>
        </p:txBody>
      </p:sp>
      <p:sp>
        <p:nvSpPr>
          <p:cNvPr id="5" name="object 5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95532" y="2971355"/>
            <a:ext cx="27330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65" dirty="0"/>
              <a:t>B</a:t>
            </a:r>
            <a:r>
              <a:rPr sz="4800" spc="-160" dirty="0"/>
              <a:t>u</a:t>
            </a:r>
            <a:r>
              <a:rPr sz="4800" spc="-30" dirty="0"/>
              <a:t>t</a:t>
            </a:r>
            <a:r>
              <a:rPr sz="4800" spc="-490" dirty="0"/>
              <a:t> </a:t>
            </a:r>
            <a:r>
              <a:rPr sz="4800" spc="85" dirty="0"/>
              <a:t>w</a:t>
            </a:r>
            <a:r>
              <a:rPr sz="4800" spc="-285" dirty="0"/>
              <a:t>h</a:t>
            </a:r>
            <a:r>
              <a:rPr sz="4800" spc="-180" dirty="0"/>
              <a:t>y</a:t>
            </a:r>
            <a:r>
              <a:rPr sz="4800" spc="-55" dirty="0"/>
              <a:t>?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24584" y="2161032"/>
            <a:ext cx="1464563" cy="17785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7696" y="2159507"/>
            <a:ext cx="1816607" cy="178003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935211" y="2170176"/>
            <a:ext cx="1790700" cy="2338070"/>
            <a:chOff x="8935211" y="2170176"/>
            <a:chExt cx="1790700" cy="23380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35211" y="2170176"/>
              <a:ext cx="1790699" cy="17586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9287" y="3398030"/>
              <a:ext cx="1061272" cy="106127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267460" y="3366470"/>
              <a:ext cx="1125220" cy="1125220"/>
            </a:xfrm>
            <a:custGeom>
              <a:avLst/>
              <a:gdLst/>
              <a:ahLst/>
              <a:cxnLst/>
              <a:rect l="l" t="t" r="r" b="b"/>
              <a:pathLst>
                <a:path w="1125220" h="1125220">
                  <a:moveTo>
                    <a:pt x="960145" y="164490"/>
                  </a:moveTo>
                  <a:lnTo>
                    <a:pt x="998760" y="207263"/>
                  </a:lnTo>
                  <a:lnTo>
                    <a:pt x="1032371" y="252772"/>
                  </a:lnTo>
                  <a:lnTo>
                    <a:pt x="1060658" y="300711"/>
                  </a:lnTo>
                  <a:lnTo>
                    <a:pt x="1083846" y="350654"/>
                  </a:lnTo>
                  <a:lnTo>
                    <a:pt x="1102001" y="402145"/>
                  </a:lnTo>
                  <a:lnTo>
                    <a:pt x="1114802" y="454836"/>
                  </a:lnTo>
                  <a:lnTo>
                    <a:pt x="1122540" y="508407"/>
                  </a:lnTo>
                  <a:lnTo>
                    <a:pt x="1124920" y="562547"/>
                  </a:lnTo>
                  <a:lnTo>
                    <a:pt x="1122246" y="616315"/>
                  </a:lnTo>
                  <a:lnTo>
                    <a:pt x="1114536" y="669691"/>
                  </a:lnTo>
                  <a:lnTo>
                    <a:pt x="1102036" y="722667"/>
                  </a:lnTo>
                  <a:lnTo>
                    <a:pt x="1083845" y="774257"/>
                  </a:lnTo>
                  <a:lnTo>
                    <a:pt x="1060658" y="824200"/>
                  </a:lnTo>
                  <a:lnTo>
                    <a:pt x="1032380" y="872124"/>
                  </a:lnTo>
                  <a:lnTo>
                    <a:pt x="999052" y="917354"/>
                  </a:lnTo>
                  <a:lnTo>
                    <a:pt x="960425" y="960141"/>
                  </a:lnTo>
                  <a:lnTo>
                    <a:pt x="917652" y="998756"/>
                  </a:lnTo>
                  <a:lnTo>
                    <a:pt x="872143" y="1032367"/>
                  </a:lnTo>
                  <a:lnTo>
                    <a:pt x="824204" y="1060654"/>
                  </a:lnTo>
                  <a:lnTo>
                    <a:pt x="774261" y="1083842"/>
                  </a:lnTo>
                  <a:lnTo>
                    <a:pt x="722770" y="1101998"/>
                  </a:lnTo>
                  <a:lnTo>
                    <a:pt x="669983" y="1114821"/>
                  </a:lnTo>
                  <a:lnTo>
                    <a:pt x="616220" y="1122247"/>
                  </a:lnTo>
                  <a:lnTo>
                    <a:pt x="562460" y="1124920"/>
                  </a:lnTo>
                  <a:lnTo>
                    <a:pt x="508601" y="1122242"/>
                  </a:lnTo>
                  <a:lnTo>
                    <a:pt x="455225" y="1114532"/>
                  </a:lnTo>
                  <a:lnTo>
                    <a:pt x="402248" y="1102032"/>
                  </a:lnTo>
                  <a:lnTo>
                    <a:pt x="350658" y="1083842"/>
                  </a:lnTo>
                  <a:lnTo>
                    <a:pt x="300715" y="1060654"/>
                  </a:lnTo>
                  <a:lnTo>
                    <a:pt x="252776" y="1032367"/>
                  </a:lnTo>
                  <a:lnTo>
                    <a:pt x="207267" y="998756"/>
                  </a:lnTo>
                  <a:lnTo>
                    <a:pt x="164494" y="960141"/>
                  </a:lnTo>
                  <a:lnTo>
                    <a:pt x="125867" y="917354"/>
                  </a:lnTo>
                  <a:lnTo>
                    <a:pt x="92539" y="872124"/>
                  </a:lnTo>
                  <a:lnTo>
                    <a:pt x="64262" y="824200"/>
                  </a:lnTo>
                  <a:lnTo>
                    <a:pt x="41074" y="774257"/>
                  </a:lnTo>
                  <a:lnTo>
                    <a:pt x="22918" y="722766"/>
                  </a:lnTo>
                  <a:lnTo>
                    <a:pt x="10094" y="669979"/>
                  </a:lnTo>
                  <a:lnTo>
                    <a:pt x="2668" y="616216"/>
                  </a:lnTo>
                  <a:lnTo>
                    <a:pt x="0" y="562547"/>
                  </a:lnTo>
                  <a:lnTo>
                    <a:pt x="2379" y="508407"/>
                  </a:lnTo>
                  <a:lnTo>
                    <a:pt x="10117" y="454836"/>
                  </a:lnTo>
                  <a:lnTo>
                    <a:pt x="22918" y="402145"/>
                  </a:lnTo>
                  <a:lnTo>
                    <a:pt x="41074" y="350654"/>
                  </a:lnTo>
                  <a:lnTo>
                    <a:pt x="64262" y="300711"/>
                  </a:lnTo>
                  <a:lnTo>
                    <a:pt x="92548" y="252772"/>
                  </a:lnTo>
                  <a:lnTo>
                    <a:pt x="126160" y="207263"/>
                  </a:lnTo>
                  <a:lnTo>
                    <a:pt x="164774" y="164490"/>
                  </a:lnTo>
                  <a:lnTo>
                    <a:pt x="207561" y="125863"/>
                  </a:lnTo>
                  <a:lnTo>
                    <a:pt x="252791" y="92535"/>
                  </a:lnTo>
                  <a:lnTo>
                    <a:pt x="300715" y="64258"/>
                  </a:lnTo>
                  <a:lnTo>
                    <a:pt x="350658" y="41070"/>
                  </a:lnTo>
                  <a:lnTo>
                    <a:pt x="402149" y="22914"/>
                  </a:lnTo>
                  <a:lnTo>
                    <a:pt x="454840" y="10113"/>
                  </a:lnTo>
                  <a:lnTo>
                    <a:pt x="508411" y="2375"/>
                  </a:lnTo>
                  <a:lnTo>
                    <a:pt x="562460" y="0"/>
                  </a:lnTo>
                  <a:lnTo>
                    <a:pt x="616509" y="2375"/>
                  </a:lnTo>
                  <a:lnTo>
                    <a:pt x="670079" y="10113"/>
                  </a:lnTo>
                  <a:lnTo>
                    <a:pt x="722770" y="22914"/>
                  </a:lnTo>
                  <a:lnTo>
                    <a:pt x="774261" y="41070"/>
                  </a:lnTo>
                  <a:lnTo>
                    <a:pt x="824204" y="64258"/>
                  </a:lnTo>
                  <a:lnTo>
                    <a:pt x="872128" y="92535"/>
                  </a:lnTo>
                  <a:lnTo>
                    <a:pt x="917358" y="125863"/>
                  </a:lnTo>
                  <a:lnTo>
                    <a:pt x="960145" y="164490"/>
                  </a:lnTo>
                  <a:close/>
                </a:path>
              </a:pathLst>
            </a:custGeom>
            <a:ln w="327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428556" y="4545143"/>
            <a:ext cx="18491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ils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867455" y="519066"/>
            <a:ext cx="6367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0" dirty="0">
                <a:solidFill>
                  <a:srgbClr val="3E3E3E"/>
                </a:solidFill>
              </a:rPr>
              <a:t>A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85" dirty="0">
                <a:solidFill>
                  <a:srgbClr val="3E3E3E"/>
                </a:solidFill>
              </a:rPr>
              <a:t>Few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10" dirty="0">
                <a:solidFill>
                  <a:srgbClr val="3E3E3E"/>
                </a:solidFill>
              </a:rPr>
              <a:t>Areas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That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15" dirty="0">
                <a:solidFill>
                  <a:srgbClr val="3E3E3E"/>
                </a:solidFill>
              </a:rPr>
              <a:t>Might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-20" dirty="0">
                <a:solidFill>
                  <a:srgbClr val="3E3E3E"/>
                </a:solidFill>
              </a:rPr>
              <a:t>Fail</a:t>
            </a:r>
            <a:endParaRPr spc="-20" dirty="0">
              <a:solidFill>
                <a:srgbClr val="3E3E3E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8970" y="4545143"/>
            <a:ext cx="170751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Ne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ai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47268" y="4545143"/>
            <a:ext cx="1764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So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ils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75161" y="3304782"/>
            <a:ext cx="1158240" cy="1158240"/>
            <a:chOff x="1775161" y="3304782"/>
            <a:chExt cx="1158240" cy="115824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3371" y="3352723"/>
              <a:ext cx="1061269" cy="106127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91544" y="3321166"/>
              <a:ext cx="1125220" cy="1125220"/>
            </a:xfrm>
            <a:custGeom>
              <a:avLst/>
              <a:gdLst/>
              <a:ahLst/>
              <a:cxnLst/>
              <a:rect l="l" t="t" r="r" b="b"/>
              <a:pathLst>
                <a:path w="1125220" h="1125220">
                  <a:moveTo>
                    <a:pt x="960145" y="164490"/>
                  </a:moveTo>
                  <a:lnTo>
                    <a:pt x="998760" y="207263"/>
                  </a:lnTo>
                  <a:lnTo>
                    <a:pt x="1032371" y="252772"/>
                  </a:lnTo>
                  <a:lnTo>
                    <a:pt x="1060658" y="300711"/>
                  </a:lnTo>
                  <a:lnTo>
                    <a:pt x="1083846" y="350654"/>
                  </a:lnTo>
                  <a:lnTo>
                    <a:pt x="1102001" y="402145"/>
                  </a:lnTo>
                  <a:lnTo>
                    <a:pt x="1114802" y="454836"/>
                  </a:lnTo>
                  <a:lnTo>
                    <a:pt x="1122540" y="508407"/>
                  </a:lnTo>
                  <a:lnTo>
                    <a:pt x="1124920" y="562547"/>
                  </a:lnTo>
                  <a:lnTo>
                    <a:pt x="1122246" y="616315"/>
                  </a:lnTo>
                  <a:lnTo>
                    <a:pt x="1114536" y="669691"/>
                  </a:lnTo>
                  <a:lnTo>
                    <a:pt x="1102036" y="722667"/>
                  </a:lnTo>
                  <a:lnTo>
                    <a:pt x="1083845" y="774257"/>
                  </a:lnTo>
                  <a:lnTo>
                    <a:pt x="1060658" y="824200"/>
                  </a:lnTo>
                  <a:lnTo>
                    <a:pt x="1032380" y="872124"/>
                  </a:lnTo>
                  <a:lnTo>
                    <a:pt x="999052" y="917354"/>
                  </a:lnTo>
                  <a:lnTo>
                    <a:pt x="960425" y="960141"/>
                  </a:lnTo>
                  <a:lnTo>
                    <a:pt x="917652" y="998756"/>
                  </a:lnTo>
                  <a:lnTo>
                    <a:pt x="872143" y="1032367"/>
                  </a:lnTo>
                  <a:lnTo>
                    <a:pt x="824204" y="1060654"/>
                  </a:lnTo>
                  <a:lnTo>
                    <a:pt x="774261" y="1083842"/>
                  </a:lnTo>
                  <a:lnTo>
                    <a:pt x="722770" y="1101998"/>
                  </a:lnTo>
                  <a:lnTo>
                    <a:pt x="669983" y="1114821"/>
                  </a:lnTo>
                  <a:lnTo>
                    <a:pt x="616220" y="1122247"/>
                  </a:lnTo>
                  <a:lnTo>
                    <a:pt x="562460" y="1124920"/>
                  </a:lnTo>
                  <a:lnTo>
                    <a:pt x="508601" y="1122242"/>
                  </a:lnTo>
                  <a:lnTo>
                    <a:pt x="455225" y="1114532"/>
                  </a:lnTo>
                  <a:lnTo>
                    <a:pt x="402248" y="1102032"/>
                  </a:lnTo>
                  <a:lnTo>
                    <a:pt x="350658" y="1083842"/>
                  </a:lnTo>
                  <a:lnTo>
                    <a:pt x="300715" y="1060654"/>
                  </a:lnTo>
                  <a:lnTo>
                    <a:pt x="252776" y="1032367"/>
                  </a:lnTo>
                  <a:lnTo>
                    <a:pt x="207267" y="998756"/>
                  </a:lnTo>
                  <a:lnTo>
                    <a:pt x="164494" y="960141"/>
                  </a:lnTo>
                  <a:lnTo>
                    <a:pt x="125867" y="917354"/>
                  </a:lnTo>
                  <a:lnTo>
                    <a:pt x="92539" y="872124"/>
                  </a:lnTo>
                  <a:lnTo>
                    <a:pt x="64262" y="824200"/>
                  </a:lnTo>
                  <a:lnTo>
                    <a:pt x="41074" y="774257"/>
                  </a:lnTo>
                  <a:lnTo>
                    <a:pt x="22918" y="722766"/>
                  </a:lnTo>
                  <a:lnTo>
                    <a:pt x="10094" y="669979"/>
                  </a:lnTo>
                  <a:lnTo>
                    <a:pt x="2668" y="616216"/>
                  </a:lnTo>
                  <a:lnTo>
                    <a:pt x="0" y="562547"/>
                  </a:lnTo>
                  <a:lnTo>
                    <a:pt x="2379" y="508407"/>
                  </a:lnTo>
                  <a:lnTo>
                    <a:pt x="10117" y="454836"/>
                  </a:lnTo>
                  <a:lnTo>
                    <a:pt x="22918" y="402145"/>
                  </a:lnTo>
                  <a:lnTo>
                    <a:pt x="41074" y="350654"/>
                  </a:lnTo>
                  <a:lnTo>
                    <a:pt x="64262" y="300711"/>
                  </a:lnTo>
                  <a:lnTo>
                    <a:pt x="92548" y="252772"/>
                  </a:lnTo>
                  <a:lnTo>
                    <a:pt x="126160" y="207263"/>
                  </a:lnTo>
                  <a:lnTo>
                    <a:pt x="164774" y="164490"/>
                  </a:lnTo>
                  <a:lnTo>
                    <a:pt x="207561" y="125863"/>
                  </a:lnTo>
                  <a:lnTo>
                    <a:pt x="252791" y="92535"/>
                  </a:lnTo>
                  <a:lnTo>
                    <a:pt x="300715" y="64258"/>
                  </a:lnTo>
                  <a:lnTo>
                    <a:pt x="350658" y="41070"/>
                  </a:lnTo>
                  <a:lnTo>
                    <a:pt x="402149" y="22914"/>
                  </a:lnTo>
                  <a:lnTo>
                    <a:pt x="454840" y="10113"/>
                  </a:lnTo>
                  <a:lnTo>
                    <a:pt x="508411" y="2375"/>
                  </a:lnTo>
                  <a:lnTo>
                    <a:pt x="562460" y="0"/>
                  </a:lnTo>
                  <a:lnTo>
                    <a:pt x="616509" y="2375"/>
                  </a:lnTo>
                  <a:lnTo>
                    <a:pt x="670079" y="10113"/>
                  </a:lnTo>
                  <a:lnTo>
                    <a:pt x="722770" y="22914"/>
                  </a:lnTo>
                  <a:lnTo>
                    <a:pt x="774261" y="41070"/>
                  </a:lnTo>
                  <a:lnTo>
                    <a:pt x="824204" y="64258"/>
                  </a:lnTo>
                  <a:lnTo>
                    <a:pt x="872128" y="92535"/>
                  </a:lnTo>
                  <a:lnTo>
                    <a:pt x="917358" y="125863"/>
                  </a:lnTo>
                  <a:lnTo>
                    <a:pt x="960145" y="164490"/>
                  </a:lnTo>
                  <a:close/>
                </a:path>
              </a:pathLst>
            </a:custGeom>
            <a:ln w="327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5525878" y="3350085"/>
            <a:ext cx="1158240" cy="1158240"/>
            <a:chOff x="5525878" y="3350085"/>
            <a:chExt cx="1158240" cy="115824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74083" y="3398028"/>
              <a:ext cx="1061278" cy="106127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542262" y="3366469"/>
              <a:ext cx="1125220" cy="1125220"/>
            </a:xfrm>
            <a:custGeom>
              <a:avLst/>
              <a:gdLst/>
              <a:ahLst/>
              <a:cxnLst/>
              <a:rect l="l" t="t" r="r" b="b"/>
              <a:pathLst>
                <a:path w="1125220" h="1125220">
                  <a:moveTo>
                    <a:pt x="960145" y="164490"/>
                  </a:moveTo>
                  <a:lnTo>
                    <a:pt x="998760" y="207263"/>
                  </a:lnTo>
                  <a:lnTo>
                    <a:pt x="1032371" y="252772"/>
                  </a:lnTo>
                  <a:lnTo>
                    <a:pt x="1060658" y="300711"/>
                  </a:lnTo>
                  <a:lnTo>
                    <a:pt x="1083846" y="350654"/>
                  </a:lnTo>
                  <a:lnTo>
                    <a:pt x="1102001" y="402145"/>
                  </a:lnTo>
                  <a:lnTo>
                    <a:pt x="1114802" y="454836"/>
                  </a:lnTo>
                  <a:lnTo>
                    <a:pt x="1122540" y="508407"/>
                  </a:lnTo>
                  <a:lnTo>
                    <a:pt x="1124920" y="562547"/>
                  </a:lnTo>
                  <a:lnTo>
                    <a:pt x="1122246" y="616315"/>
                  </a:lnTo>
                  <a:lnTo>
                    <a:pt x="1114536" y="669691"/>
                  </a:lnTo>
                  <a:lnTo>
                    <a:pt x="1102036" y="722667"/>
                  </a:lnTo>
                  <a:lnTo>
                    <a:pt x="1083845" y="774257"/>
                  </a:lnTo>
                  <a:lnTo>
                    <a:pt x="1060658" y="824200"/>
                  </a:lnTo>
                  <a:lnTo>
                    <a:pt x="1032380" y="872124"/>
                  </a:lnTo>
                  <a:lnTo>
                    <a:pt x="999052" y="917354"/>
                  </a:lnTo>
                  <a:lnTo>
                    <a:pt x="960425" y="960141"/>
                  </a:lnTo>
                  <a:lnTo>
                    <a:pt x="917652" y="998756"/>
                  </a:lnTo>
                  <a:lnTo>
                    <a:pt x="872143" y="1032367"/>
                  </a:lnTo>
                  <a:lnTo>
                    <a:pt x="824204" y="1060654"/>
                  </a:lnTo>
                  <a:lnTo>
                    <a:pt x="774261" y="1083842"/>
                  </a:lnTo>
                  <a:lnTo>
                    <a:pt x="722770" y="1101998"/>
                  </a:lnTo>
                  <a:lnTo>
                    <a:pt x="669983" y="1114821"/>
                  </a:lnTo>
                  <a:lnTo>
                    <a:pt x="616220" y="1122247"/>
                  </a:lnTo>
                  <a:lnTo>
                    <a:pt x="562460" y="1124920"/>
                  </a:lnTo>
                  <a:lnTo>
                    <a:pt x="508601" y="1122242"/>
                  </a:lnTo>
                  <a:lnTo>
                    <a:pt x="455225" y="1114532"/>
                  </a:lnTo>
                  <a:lnTo>
                    <a:pt x="402248" y="1102032"/>
                  </a:lnTo>
                  <a:lnTo>
                    <a:pt x="350658" y="1083842"/>
                  </a:lnTo>
                  <a:lnTo>
                    <a:pt x="300715" y="1060654"/>
                  </a:lnTo>
                  <a:lnTo>
                    <a:pt x="252776" y="1032367"/>
                  </a:lnTo>
                  <a:lnTo>
                    <a:pt x="207267" y="998756"/>
                  </a:lnTo>
                  <a:lnTo>
                    <a:pt x="164494" y="960141"/>
                  </a:lnTo>
                  <a:lnTo>
                    <a:pt x="125867" y="917354"/>
                  </a:lnTo>
                  <a:lnTo>
                    <a:pt x="92539" y="872124"/>
                  </a:lnTo>
                  <a:lnTo>
                    <a:pt x="64262" y="824200"/>
                  </a:lnTo>
                  <a:lnTo>
                    <a:pt x="41074" y="774257"/>
                  </a:lnTo>
                  <a:lnTo>
                    <a:pt x="22918" y="722766"/>
                  </a:lnTo>
                  <a:lnTo>
                    <a:pt x="10094" y="669979"/>
                  </a:lnTo>
                  <a:lnTo>
                    <a:pt x="2668" y="616216"/>
                  </a:lnTo>
                  <a:lnTo>
                    <a:pt x="0" y="562547"/>
                  </a:lnTo>
                  <a:lnTo>
                    <a:pt x="2379" y="508407"/>
                  </a:lnTo>
                  <a:lnTo>
                    <a:pt x="10117" y="454836"/>
                  </a:lnTo>
                  <a:lnTo>
                    <a:pt x="22918" y="402145"/>
                  </a:lnTo>
                  <a:lnTo>
                    <a:pt x="41074" y="350654"/>
                  </a:lnTo>
                  <a:lnTo>
                    <a:pt x="64262" y="300711"/>
                  </a:lnTo>
                  <a:lnTo>
                    <a:pt x="92548" y="252772"/>
                  </a:lnTo>
                  <a:lnTo>
                    <a:pt x="126160" y="207263"/>
                  </a:lnTo>
                  <a:lnTo>
                    <a:pt x="164774" y="164490"/>
                  </a:lnTo>
                  <a:lnTo>
                    <a:pt x="207561" y="125863"/>
                  </a:lnTo>
                  <a:lnTo>
                    <a:pt x="252791" y="92535"/>
                  </a:lnTo>
                  <a:lnTo>
                    <a:pt x="300715" y="64258"/>
                  </a:lnTo>
                  <a:lnTo>
                    <a:pt x="350658" y="41070"/>
                  </a:lnTo>
                  <a:lnTo>
                    <a:pt x="402149" y="22914"/>
                  </a:lnTo>
                  <a:lnTo>
                    <a:pt x="454840" y="10113"/>
                  </a:lnTo>
                  <a:lnTo>
                    <a:pt x="508411" y="2375"/>
                  </a:lnTo>
                  <a:lnTo>
                    <a:pt x="562460" y="0"/>
                  </a:lnTo>
                  <a:lnTo>
                    <a:pt x="616509" y="2375"/>
                  </a:lnTo>
                  <a:lnTo>
                    <a:pt x="670079" y="10113"/>
                  </a:lnTo>
                  <a:lnTo>
                    <a:pt x="722770" y="22914"/>
                  </a:lnTo>
                  <a:lnTo>
                    <a:pt x="774261" y="41070"/>
                  </a:lnTo>
                  <a:lnTo>
                    <a:pt x="824204" y="64258"/>
                  </a:lnTo>
                  <a:lnTo>
                    <a:pt x="872128" y="92535"/>
                  </a:lnTo>
                  <a:lnTo>
                    <a:pt x="917358" y="125863"/>
                  </a:lnTo>
                  <a:lnTo>
                    <a:pt x="960145" y="164490"/>
                  </a:lnTo>
                  <a:close/>
                </a:path>
              </a:pathLst>
            </a:custGeom>
            <a:ln w="327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59215" y="2349690"/>
            <a:ext cx="7794625" cy="200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330"/>
              </a:lnSpc>
              <a:spcBef>
                <a:spcPts val="100"/>
              </a:spcBef>
            </a:pP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4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8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50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ts val="4895"/>
              </a:lnSpc>
            </a:pPr>
            <a:r>
              <a:rPr sz="48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ai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-2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4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4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om</a:t>
            </a:r>
            <a:r>
              <a:rPr sz="48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5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4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ed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12065" algn="ctr">
              <a:lnSpc>
                <a:spcPts val="5330"/>
              </a:lnSpc>
            </a:pPr>
            <a:r>
              <a:rPr sz="48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48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48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-5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8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9189" y="5833118"/>
            <a:ext cx="24263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38785" marR="5080" indent="-426720">
              <a:lnSpc>
                <a:spcPts val="3670"/>
              </a:lnSpc>
              <a:spcBef>
                <a:spcPts val="760"/>
              </a:spcBef>
            </a:pPr>
            <a:r>
              <a:rPr dirty="0">
                <a:solidFill>
                  <a:srgbClr val="3E3E3E"/>
                </a:solidFill>
              </a:rPr>
              <a:t>Process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-15" dirty="0">
                <a:solidFill>
                  <a:srgbClr val="3E3E3E"/>
                </a:solidFill>
              </a:rPr>
              <a:t>Communication</a:t>
            </a:r>
            <a:r>
              <a:rPr spc="-180" dirty="0">
                <a:solidFill>
                  <a:srgbClr val="3E3E3E"/>
                </a:solidFill>
              </a:rPr>
              <a:t> </a:t>
            </a:r>
            <a:r>
              <a:rPr spc="-315" dirty="0">
                <a:solidFill>
                  <a:srgbClr val="3E3E3E"/>
                </a:solidFill>
              </a:rPr>
              <a:t>Is </a:t>
            </a:r>
            <a:r>
              <a:rPr spc="-1250" dirty="0">
                <a:solidFill>
                  <a:srgbClr val="3E3E3E"/>
                </a:solidFill>
              </a:rPr>
              <a:t> </a:t>
            </a:r>
            <a:r>
              <a:rPr spc="80" dirty="0">
                <a:solidFill>
                  <a:srgbClr val="3E3E3E"/>
                </a:solidFill>
              </a:rPr>
              <a:t>Also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5" dirty="0">
                <a:solidFill>
                  <a:srgbClr val="3E3E3E"/>
                </a:solidFill>
              </a:rPr>
              <a:t>More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40" dirty="0">
                <a:solidFill>
                  <a:srgbClr val="3E3E3E"/>
                </a:solidFill>
              </a:rPr>
              <a:t>Likely</a:t>
            </a:r>
            <a:r>
              <a:rPr spc="-229" dirty="0">
                <a:solidFill>
                  <a:srgbClr val="3E3E3E"/>
                </a:solidFill>
              </a:rPr>
              <a:t> </a:t>
            </a:r>
            <a:r>
              <a:rPr spc="45" dirty="0">
                <a:solidFill>
                  <a:srgbClr val="3E3E3E"/>
                </a:solidFill>
              </a:rPr>
              <a:t>to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-20" dirty="0">
                <a:solidFill>
                  <a:srgbClr val="3E3E3E"/>
                </a:solidFill>
              </a:rPr>
              <a:t>Fail</a:t>
            </a:r>
            <a:endParaRPr spc="-20" dirty="0">
              <a:solidFill>
                <a:srgbClr val="3E3E3E"/>
              </a:solidFill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89019" y="1684643"/>
            <a:ext cx="4529455" cy="4382135"/>
            <a:chOff x="989019" y="1684643"/>
            <a:chExt cx="4529455" cy="4382135"/>
          </a:xfrm>
        </p:grpSpPr>
        <p:sp>
          <p:nvSpPr>
            <p:cNvPr id="5" name="object 5"/>
            <p:cNvSpPr/>
            <p:nvPr/>
          </p:nvSpPr>
          <p:spPr>
            <a:xfrm>
              <a:off x="3079782" y="3568542"/>
              <a:ext cx="347980" cy="614045"/>
            </a:xfrm>
            <a:custGeom>
              <a:avLst/>
              <a:gdLst/>
              <a:ahLst/>
              <a:cxnLst/>
              <a:rect l="l" t="t" r="r" b="b"/>
              <a:pathLst>
                <a:path w="347979" h="614045">
                  <a:moveTo>
                    <a:pt x="347751" y="613714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01518" y="3430422"/>
              <a:ext cx="504825" cy="890269"/>
            </a:xfrm>
            <a:custGeom>
              <a:avLst/>
              <a:gdLst/>
              <a:ahLst/>
              <a:cxnLst/>
              <a:rect l="l" t="t" r="r" b="b"/>
              <a:pathLst>
                <a:path w="504825" h="890270">
                  <a:moveTo>
                    <a:pt x="176784" y="118795"/>
                  </a:moveTo>
                  <a:lnTo>
                    <a:pt x="0" y="0"/>
                  </a:lnTo>
                  <a:lnTo>
                    <a:pt x="11036" y="212699"/>
                  </a:lnTo>
                  <a:lnTo>
                    <a:pt x="176784" y="118795"/>
                  </a:lnTo>
                  <a:close/>
                </a:path>
                <a:path w="504825" h="890270">
                  <a:moveTo>
                    <a:pt x="504266" y="889965"/>
                  </a:moveTo>
                  <a:lnTo>
                    <a:pt x="493217" y="677265"/>
                  </a:lnTo>
                  <a:lnTo>
                    <a:pt x="327482" y="771182"/>
                  </a:lnTo>
                  <a:lnTo>
                    <a:pt x="504266" y="889965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52711" y="4120311"/>
              <a:ext cx="1105278" cy="110449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9019" y="1684643"/>
              <a:ext cx="4529278" cy="438151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249335" y="2525993"/>
              <a:ext cx="1105268" cy="110449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690673" y="5833118"/>
            <a:ext cx="25012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Across</a:t>
            </a:r>
            <a:r>
              <a:rPr sz="20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network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095743" y="2203704"/>
            <a:ext cx="3767454" cy="3357879"/>
            <a:chOff x="7095743" y="2203704"/>
            <a:chExt cx="3767454" cy="3357879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5743" y="2203704"/>
              <a:ext cx="3767327" cy="335737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85760" y="2400300"/>
              <a:ext cx="568451" cy="5699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92412" y="4791455"/>
              <a:ext cx="568451" cy="5699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58911" y="2558796"/>
              <a:ext cx="1857755" cy="263347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86344" y="2586228"/>
              <a:ext cx="1802891" cy="257860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901898" y="3405664"/>
            <a:ext cx="5715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…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1768"/>
            <a:ext cx="9438005" cy="146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29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…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failure</a:t>
            </a:r>
            <a:r>
              <a:rPr sz="24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system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interconnected</a:t>
            </a:r>
            <a:r>
              <a:rPr sz="24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parts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which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failure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part</a:t>
            </a:r>
            <a:r>
              <a:rPr sz="24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trigger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failure</a:t>
            </a:r>
            <a:r>
              <a:rPr sz="24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successive</a:t>
            </a:r>
            <a:r>
              <a:rPr sz="24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parts.”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800" i="1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1800" i="1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i="1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i="1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800" i="1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i="1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i="1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i="1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i="1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3744" y="2092811"/>
            <a:ext cx="51092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75" dirty="0">
                <a:solidFill>
                  <a:srgbClr val="9BC850"/>
                </a:solidFill>
              </a:rPr>
              <a:t>C</a:t>
            </a:r>
            <a:r>
              <a:rPr sz="4800" spc="-235" dirty="0">
                <a:solidFill>
                  <a:srgbClr val="9BC850"/>
                </a:solidFill>
              </a:rPr>
              <a:t>a</a:t>
            </a:r>
            <a:r>
              <a:rPr sz="4800" spc="-229" dirty="0">
                <a:solidFill>
                  <a:srgbClr val="9BC850"/>
                </a:solidFill>
              </a:rPr>
              <a:t>s</a:t>
            </a:r>
            <a:r>
              <a:rPr sz="4800" spc="125" dirty="0">
                <a:solidFill>
                  <a:srgbClr val="9BC850"/>
                </a:solidFill>
              </a:rPr>
              <a:t>c</a:t>
            </a:r>
            <a:r>
              <a:rPr sz="4800" spc="-235" dirty="0">
                <a:solidFill>
                  <a:srgbClr val="9BC850"/>
                </a:solidFill>
              </a:rPr>
              <a:t>a</a:t>
            </a:r>
            <a:r>
              <a:rPr sz="4800" spc="55" dirty="0">
                <a:solidFill>
                  <a:srgbClr val="9BC850"/>
                </a:solidFill>
              </a:rPr>
              <a:t>d</a:t>
            </a:r>
            <a:r>
              <a:rPr sz="4800" spc="-245" dirty="0">
                <a:solidFill>
                  <a:srgbClr val="9BC850"/>
                </a:solidFill>
              </a:rPr>
              <a:t>i</a:t>
            </a:r>
            <a:r>
              <a:rPr sz="4800" spc="-215" dirty="0">
                <a:solidFill>
                  <a:srgbClr val="9BC850"/>
                </a:solidFill>
              </a:rPr>
              <a:t>n</a:t>
            </a:r>
            <a:r>
              <a:rPr sz="4800" spc="175" dirty="0">
                <a:solidFill>
                  <a:srgbClr val="9BC850"/>
                </a:solidFill>
              </a:rPr>
              <a:t>g</a:t>
            </a:r>
            <a:r>
              <a:rPr sz="4800" spc="-515" dirty="0">
                <a:solidFill>
                  <a:srgbClr val="9BC850"/>
                </a:solidFill>
              </a:rPr>
              <a:t> </a:t>
            </a:r>
            <a:r>
              <a:rPr sz="4800" spc="155" dirty="0">
                <a:solidFill>
                  <a:srgbClr val="9BC850"/>
                </a:solidFill>
              </a:rPr>
              <a:t>F</a:t>
            </a:r>
            <a:r>
              <a:rPr sz="4800" spc="-235" dirty="0">
                <a:solidFill>
                  <a:srgbClr val="9BC850"/>
                </a:solidFill>
              </a:rPr>
              <a:t>a</a:t>
            </a:r>
            <a:r>
              <a:rPr sz="4800" spc="-229" dirty="0">
                <a:solidFill>
                  <a:srgbClr val="9BC850"/>
                </a:solidFill>
              </a:rPr>
              <a:t>il</a:t>
            </a:r>
            <a:r>
              <a:rPr sz="4800" spc="-215" dirty="0">
                <a:solidFill>
                  <a:srgbClr val="9BC850"/>
                </a:solidFill>
              </a:rPr>
              <a:t>u</a:t>
            </a:r>
            <a:r>
              <a:rPr sz="4800" spc="-360" dirty="0">
                <a:solidFill>
                  <a:srgbClr val="9BC850"/>
                </a:solidFill>
              </a:rPr>
              <a:t>r</a:t>
            </a:r>
            <a:r>
              <a:rPr sz="4800" spc="-60" dirty="0">
                <a:solidFill>
                  <a:srgbClr val="9BC850"/>
                </a:solidFill>
              </a:rPr>
              <a:t>e</a:t>
            </a:r>
            <a:endParaRPr sz="4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A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6066</Words>
  <Application>WPS Presentation</Application>
  <PresentationFormat>Custom</PresentationFormat>
  <Paragraphs>417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Arial</vt:lpstr>
      <vt:lpstr>SimSun</vt:lpstr>
      <vt:lpstr>Wingdings</vt:lpstr>
      <vt:lpstr>Verdana</vt:lpstr>
      <vt:lpstr>Arial MT</vt:lpstr>
      <vt:lpstr>Courier New</vt:lpstr>
      <vt:lpstr>Calibri</vt:lpstr>
      <vt:lpstr>Microsoft YaHei</vt:lpstr>
      <vt:lpstr>Arial Unicode MS</vt:lpstr>
      <vt:lpstr>Times New Roman</vt:lpstr>
      <vt:lpstr>Office Theme</vt:lpstr>
      <vt:lpstr>Creating Self-healing Services with  Circuit Breaker</vt:lpstr>
      <vt:lpstr>Failures in a distributed system</vt:lpstr>
      <vt:lpstr>…</vt:lpstr>
      <vt:lpstr>PowerPoint 演示文稿</vt:lpstr>
      <vt:lpstr>But why?</vt:lpstr>
      <vt:lpstr>A Few Areas That Might Fail</vt:lpstr>
      <vt:lpstr>PowerPoint 演示文稿</vt:lpstr>
      <vt:lpstr>Process Communication Is  Also More Likely to Fail</vt:lpstr>
      <vt:lpstr>Cascading Failure</vt:lpstr>
      <vt:lpstr>Bad Side Effects: Cascading Failures</vt:lpstr>
      <vt:lpstr>PowerPoint 演示文稿</vt:lpstr>
      <vt:lpstr>How can we solve this?</vt:lpstr>
      <vt:lpstr>Learn to embrace failure</vt:lpstr>
      <vt:lpstr>Circuit Breaker Pattern</vt:lpstr>
      <vt:lpstr>Circuit Breaker</vt:lpstr>
      <vt:lpstr>Fault Tolerance with  Netflix Hystrix and Spring Cloud</vt:lpstr>
      <vt:lpstr>Netflix Hystrix</vt:lpstr>
      <vt:lpstr>PowerPoint 演示文稿</vt:lpstr>
      <vt:lpstr>Using Spring Cloud &amp; Netflix Hystrix</vt:lpstr>
      <vt:lpstr>Using Spring Cloud &amp; Netflix Hystrix</vt:lpstr>
      <vt:lpstr>Using Spring Cloud &amp; Netflix Hystrix</vt:lpstr>
      <vt:lpstr>Using the @HystrixCommand Annotation</vt:lpstr>
      <vt:lpstr>Be careful with Hystrix timeouts</vt:lpstr>
      <vt:lpstr>Demo</vt:lpstr>
      <vt:lpstr>Monitor Hystrix Metrics in Real Time  with the Hystrix Dashboard</vt:lpstr>
      <vt:lpstr>What Is the Hystrix Dashboard?</vt:lpstr>
      <vt:lpstr>Tracks metrics such as</vt:lpstr>
      <vt:lpstr>Using Spring Cloud &amp;  Netflix Hystrix Dashboard</vt:lpstr>
      <vt:lpstr>Using Spring Cloud &amp;  Netflix Hystrix Dashboard</vt:lpstr>
      <vt:lpstr>Using Spring Cloud &amp;  Netflix Hystrix Dashboard</vt:lpstr>
      <vt:lpstr>PowerPoint 演示文稿</vt:lpstr>
      <vt:lpstr>How to Read the Hystrix Dashboard</vt:lpstr>
      <vt:lpstr>How to Read the Hystrix Dashboard</vt:lpstr>
      <vt:lpstr>PowerPoint 演示文稿</vt:lpstr>
      <vt:lpstr>Aggregating Hystrix Streams with Turbine</vt:lpstr>
      <vt:lpstr>Viewing multiple Hystrix metrics, all at  different URLs, could make you very grumpy!</vt:lpstr>
      <vt:lpstr>Netflix Turbine</vt:lpstr>
      <vt:lpstr>Multiple Hystrix Streams in One View on the  Hystrix Dashboard</vt:lpstr>
      <vt:lpstr>Using Spring Cloud &amp; Netflix Turbine</vt:lpstr>
      <vt:lpstr>Using Spring Cloud &amp; Netflix Turbine</vt:lpstr>
      <vt:lpstr>Using Spring Cloud &amp; Netflix Turbine</vt:lpstr>
      <vt:lpstr>Using Spring Cloud &amp; Netflix Turbine</vt:lpstr>
      <vt:lpstr>Netflix Turbine and the Hystrix Dashboard</vt:lpstr>
      <vt:lpstr>PowerPoint 演示文稿</vt:lpstr>
      <vt:lpstr>Netflix Hystrix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Schultz</dc:creator>
  <cp:lastModifiedBy>Steve Sam</cp:lastModifiedBy>
  <cp:revision>12</cp:revision>
  <dcterms:created xsi:type="dcterms:W3CDTF">2021-06-30T06:29:00Z</dcterms:created>
  <dcterms:modified xsi:type="dcterms:W3CDTF">2021-10-31T16:22:43Z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2017-06-05T11:00:00Z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2021-06-30T11:00:00Z</vt:filetime>
  </property>
  <property fmtid="{D5CDD505-2E9C-101B-9397-08002B2CF9AE}" pid="5" name="ICV">
    <vt:lpwstr>AECA190179DD4CF295537682A0EF5A37</vt:lpwstr>
  </property>
  <property fmtid="{D5CDD505-2E9C-101B-9397-08002B2CF9AE}" pid="6" name="KSOProductBuildVer">
    <vt:lpwstr>1033-11.2.0.10351</vt:lpwstr>
  </property>
</Properties>
</file>