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6" r:id="rId21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27500" y="3086100"/>
            <a:ext cx="8001000" cy="2087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27900" y="2260600"/>
            <a:ext cx="3011804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06600" y="3479800"/>
            <a:ext cx="12242800" cy="287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52724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10" dirty="0">
                <a:solidFill>
                  <a:srgbClr val="171717"/>
                </a:solidFill>
              </a:rPr>
              <a:t>Er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95" dirty="0">
                <a:solidFill>
                  <a:srgbClr val="171717"/>
                </a:solidFill>
              </a:rPr>
              <a:t>o</a:t>
            </a:r>
            <a:r>
              <a:rPr sz="6000" spc="40" dirty="0">
                <a:solidFill>
                  <a:srgbClr val="171717"/>
                </a:solidFill>
              </a:rPr>
              <a:t>r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50" dirty="0">
                <a:solidFill>
                  <a:srgbClr val="171717"/>
                </a:solidFill>
              </a:rPr>
              <a:t>Handling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0900" y="647700"/>
            <a:ext cx="4392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</a:rPr>
              <a:t>Error</a:t>
            </a:r>
            <a:r>
              <a:rPr sz="4800" spc="-305" dirty="0">
                <a:solidFill>
                  <a:srgbClr val="404040"/>
                </a:solidFill>
              </a:rPr>
              <a:t> </a:t>
            </a:r>
            <a:r>
              <a:rPr sz="4800" spc="-25" dirty="0">
                <a:solidFill>
                  <a:srgbClr val="404040"/>
                </a:solidFill>
              </a:rPr>
              <a:t>Handling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6382983" y="2142725"/>
            <a:ext cx="3465829" cy="4027804"/>
            <a:chOff x="6382983" y="2142725"/>
            <a:chExt cx="3465829" cy="4027804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382983" y="2142725"/>
              <a:ext cx="3465578" cy="40275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33783" y="2180825"/>
              <a:ext cx="3364229" cy="3926204"/>
            </a:xfrm>
            <a:custGeom>
              <a:avLst/>
              <a:gdLst/>
              <a:ahLst/>
              <a:cxnLst/>
              <a:rect l="l" t="t" r="r" b="b"/>
              <a:pathLst>
                <a:path w="3364229" h="3926204">
                  <a:moveTo>
                    <a:pt x="3363976" y="0"/>
                  </a:moveTo>
                  <a:lnTo>
                    <a:pt x="0" y="0"/>
                  </a:lnTo>
                  <a:lnTo>
                    <a:pt x="0" y="3925989"/>
                  </a:lnTo>
                  <a:lnTo>
                    <a:pt x="3363976" y="3925989"/>
                  </a:lnTo>
                  <a:lnTo>
                    <a:pt x="3363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433783" y="2180825"/>
              <a:ext cx="3364229" cy="3926204"/>
            </a:xfrm>
            <a:custGeom>
              <a:avLst/>
              <a:gdLst/>
              <a:ahLst/>
              <a:cxnLst/>
              <a:rect l="l" t="t" r="r" b="b"/>
              <a:pathLst>
                <a:path w="3364229" h="3926204">
                  <a:moveTo>
                    <a:pt x="0" y="0"/>
                  </a:moveTo>
                  <a:lnTo>
                    <a:pt x="3363976" y="0"/>
                  </a:lnTo>
                  <a:lnTo>
                    <a:pt x="3363976" y="3926001"/>
                  </a:lnTo>
                  <a:lnTo>
                    <a:pt x="0" y="3926001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404100" y="2336800"/>
            <a:ext cx="15246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1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300" b="1" spc="10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ont</a:t>
            </a:r>
            <a:r>
              <a:rPr sz="23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oller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24405" y="2915121"/>
            <a:ext cx="3829050" cy="2726055"/>
            <a:chOff x="5724405" y="2915121"/>
            <a:chExt cx="3829050" cy="272605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2276" y="2915121"/>
              <a:ext cx="2831398" cy="11098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743076" y="2953221"/>
              <a:ext cx="2729865" cy="1008380"/>
            </a:xfrm>
            <a:custGeom>
              <a:avLst/>
              <a:gdLst/>
              <a:ahLst/>
              <a:cxnLst/>
              <a:rect l="l" t="t" r="r" b="b"/>
              <a:pathLst>
                <a:path w="2729865" h="1008379">
                  <a:moveTo>
                    <a:pt x="2729801" y="0"/>
                  </a:moveTo>
                  <a:lnTo>
                    <a:pt x="0" y="0"/>
                  </a:lnTo>
                  <a:lnTo>
                    <a:pt x="0" y="1008240"/>
                  </a:lnTo>
                  <a:lnTo>
                    <a:pt x="2729801" y="1008240"/>
                  </a:lnTo>
                  <a:lnTo>
                    <a:pt x="27298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750758" y="3153602"/>
              <a:ext cx="786765" cy="1905"/>
            </a:xfrm>
            <a:custGeom>
              <a:avLst/>
              <a:gdLst/>
              <a:ahLst/>
              <a:cxnLst/>
              <a:rect l="l" t="t" r="r" b="b"/>
              <a:pathLst>
                <a:path w="786765" h="1905">
                  <a:moveTo>
                    <a:pt x="-25400" y="939"/>
                  </a:moveTo>
                  <a:lnTo>
                    <a:pt x="811987" y="939"/>
                  </a:lnTo>
                </a:path>
              </a:pathLst>
            </a:custGeom>
            <a:ln w="5267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511688" y="3046981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5" h="213360">
                  <a:moveTo>
                    <a:pt x="0" y="0"/>
                  </a:moveTo>
                  <a:lnTo>
                    <a:pt x="507" y="213360"/>
                  </a:lnTo>
                  <a:lnTo>
                    <a:pt x="213613" y="106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1810" y="4531168"/>
              <a:ext cx="2831398" cy="11098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772610" y="4569268"/>
              <a:ext cx="2729865" cy="1008380"/>
            </a:xfrm>
            <a:custGeom>
              <a:avLst/>
              <a:gdLst/>
              <a:ahLst/>
              <a:cxnLst/>
              <a:rect l="l" t="t" r="r" b="b"/>
              <a:pathLst>
                <a:path w="2729865" h="1008379">
                  <a:moveTo>
                    <a:pt x="2729801" y="0"/>
                  </a:moveTo>
                  <a:lnTo>
                    <a:pt x="0" y="0"/>
                  </a:lnTo>
                  <a:lnTo>
                    <a:pt x="0" y="1008240"/>
                  </a:lnTo>
                  <a:lnTo>
                    <a:pt x="2729801" y="1008240"/>
                  </a:lnTo>
                  <a:lnTo>
                    <a:pt x="27298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772610" y="4569268"/>
              <a:ext cx="2729865" cy="1008380"/>
            </a:xfrm>
            <a:custGeom>
              <a:avLst/>
              <a:gdLst/>
              <a:ahLst/>
              <a:cxnLst/>
              <a:rect l="l" t="t" r="r" b="b"/>
              <a:pathLst>
                <a:path w="2729865" h="1008379">
                  <a:moveTo>
                    <a:pt x="0" y="0"/>
                  </a:moveTo>
                  <a:lnTo>
                    <a:pt x="2729801" y="0"/>
                  </a:lnTo>
                  <a:lnTo>
                    <a:pt x="2729801" y="1008240"/>
                  </a:lnTo>
                  <a:lnTo>
                    <a:pt x="0" y="1008240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819900" y="4635500"/>
            <a:ext cx="2573020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@E</a:t>
            </a:r>
            <a:r>
              <a:rPr sz="2000" b="1" spc="-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20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spc="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eptionHandler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1600">
              <a:lnSpc>
                <a:spcPct val="100000"/>
              </a:lnSpc>
              <a:spcBef>
                <a:spcPts val="1600"/>
              </a:spcBef>
            </a:pPr>
            <a:r>
              <a:rPr sz="2000" b="1" spc="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ErrorMessage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708994" y="3429124"/>
            <a:ext cx="4273550" cy="2014220"/>
            <a:chOff x="5708994" y="3429124"/>
            <a:chExt cx="4273550" cy="2014220"/>
          </a:xfrm>
        </p:grpSpPr>
        <p:sp>
          <p:nvSpPr>
            <p:cNvPr id="18" name="object 18"/>
            <p:cNvSpPr/>
            <p:nvPr/>
          </p:nvSpPr>
          <p:spPr>
            <a:xfrm>
              <a:off x="5934422" y="5333906"/>
              <a:ext cx="854710" cy="2540"/>
            </a:xfrm>
            <a:custGeom>
              <a:avLst/>
              <a:gdLst/>
              <a:ahLst/>
              <a:cxnLst/>
              <a:rect l="l" t="t" r="r" b="b"/>
              <a:pathLst>
                <a:path w="854709" h="2539">
                  <a:moveTo>
                    <a:pt x="-25399" y="1181"/>
                  </a:moveTo>
                  <a:lnTo>
                    <a:pt x="879513" y="1181"/>
                  </a:lnTo>
                </a:path>
              </a:pathLst>
            </a:custGeom>
            <a:ln w="53162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746455" y="5229515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5" h="213360">
                  <a:moveTo>
                    <a:pt x="213067" y="0"/>
                  </a:moveTo>
                  <a:lnTo>
                    <a:pt x="0" y="107264"/>
                  </a:lnTo>
                  <a:lnTo>
                    <a:pt x="213652" y="213360"/>
                  </a:lnTo>
                  <a:lnTo>
                    <a:pt x="21306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896951" y="3623567"/>
              <a:ext cx="862330" cy="5715"/>
            </a:xfrm>
            <a:custGeom>
              <a:avLst/>
              <a:gdLst/>
              <a:ahLst/>
              <a:cxnLst/>
              <a:rect l="l" t="t" r="r" b="b"/>
              <a:pathLst>
                <a:path w="862329" h="5714">
                  <a:moveTo>
                    <a:pt x="-25400" y="2730"/>
                  </a:moveTo>
                  <a:lnTo>
                    <a:pt x="887361" y="2730"/>
                  </a:lnTo>
                </a:path>
              </a:pathLst>
            </a:custGeom>
            <a:ln w="56261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708994" y="3517054"/>
              <a:ext cx="214629" cy="213360"/>
            </a:xfrm>
            <a:custGeom>
              <a:avLst/>
              <a:gdLst/>
              <a:ahLst/>
              <a:cxnLst/>
              <a:rect l="l" t="t" r="r" b="b"/>
              <a:pathLst>
                <a:path w="214629" h="213360">
                  <a:moveTo>
                    <a:pt x="214033" y="0"/>
                  </a:moveTo>
                  <a:lnTo>
                    <a:pt x="0" y="105321"/>
                  </a:lnTo>
                  <a:lnTo>
                    <a:pt x="212686" y="213360"/>
                  </a:lnTo>
                  <a:lnTo>
                    <a:pt x="214033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510769" y="3454524"/>
              <a:ext cx="446405" cy="1549400"/>
            </a:xfrm>
            <a:custGeom>
              <a:avLst/>
              <a:gdLst/>
              <a:ahLst/>
              <a:cxnLst/>
              <a:rect l="l" t="t" r="r" b="b"/>
              <a:pathLst>
                <a:path w="446404" h="1549400">
                  <a:moveTo>
                    <a:pt x="0" y="0"/>
                  </a:moveTo>
                  <a:lnTo>
                    <a:pt x="42354" y="39816"/>
                  </a:lnTo>
                  <a:lnTo>
                    <a:pt x="82598" y="79658"/>
                  </a:lnTo>
                  <a:lnTo>
                    <a:pt x="120732" y="119525"/>
                  </a:lnTo>
                  <a:lnTo>
                    <a:pt x="156756" y="159418"/>
                  </a:lnTo>
                  <a:lnTo>
                    <a:pt x="190671" y="199336"/>
                  </a:lnTo>
                  <a:lnTo>
                    <a:pt x="222476" y="239280"/>
                  </a:lnTo>
                  <a:lnTo>
                    <a:pt x="252171" y="279249"/>
                  </a:lnTo>
                  <a:lnTo>
                    <a:pt x="279756" y="319244"/>
                  </a:lnTo>
                  <a:lnTo>
                    <a:pt x="305231" y="359265"/>
                  </a:lnTo>
                  <a:lnTo>
                    <a:pt x="328596" y="399311"/>
                  </a:lnTo>
                  <a:lnTo>
                    <a:pt x="349852" y="439382"/>
                  </a:lnTo>
                  <a:lnTo>
                    <a:pt x="368998" y="479479"/>
                  </a:lnTo>
                  <a:lnTo>
                    <a:pt x="386034" y="519602"/>
                  </a:lnTo>
                  <a:lnTo>
                    <a:pt x="400960" y="559750"/>
                  </a:lnTo>
                  <a:lnTo>
                    <a:pt x="413776" y="599923"/>
                  </a:lnTo>
                  <a:lnTo>
                    <a:pt x="424482" y="640122"/>
                  </a:lnTo>
                  <a:lnTo>
                    <a:pt x="433079" y="680347"/>
                  </a:lnTo>
                  <a:lnTo>
                    <a:pt x="439565" y="720597"/>
                  </a:lnTo>
                  <a:lnTo>
                    <a:pt x="443942" y="760872"/>
                  </a:lnTo>
                  <a:lnTo>
                    <a:pt x="446209" y="801173"/>
                  </a:lnTo>
                  <a:lnTo>
                    <a:pt x="446367" y="841500"/>
                  </a:lnTo>
                  <a:lnTo>
                    <a:pt x="444414" y="881852"/>
                  </a:lnTo>
                  <a:lnTo>
                    <a:pt x="440352" y="922229"/>
                  </a:lnTo>
                  <a:lnTo>
                    <a:pt x="434179" y="962632"/>
                  </a:lnTo>
                  <a:lnTo>
                    <a:pt x="425897" y="1003061"/>
                  </a:lnTo>
                  <a:lnTo>
                    <a:pt x="415505" y="1043514"/>
                  </a:lnTo>
                  <a:lnTo>
                    <a:pt x="403004" y="1083994"/>
                  </a:lnTo>
                  <a:lnTo>
                    <a:pt x="388392" y="1124498"/>
                  </a:lnTo>
                  <a:lnTo>
                    <a:pt x="371671" y="1165029"/>
                  </a:lnTo>
                  <a:lnTo>
                    <a:pt x="352840" y="1205584"/>
                  </a:lnTo>
                  <a:lnTo>
                    <a:pt x="331899" y="1246166"/>
                  </a:lnTo>
                  <a:lnTo>
                    <a:pt x="308848" y="1286772"/>
                  </a:lnTo>
                  <a:lnTo>
                    <a:pt x="283687" y="1327404"/>
                  </a:lnTo>
                  <a:lnTo>
                    <a:pt x="256417" y="1368062"/>
                  </a:lnTo>
                  <a:lnTo>
                    <a:pt x="227037" y="1408745"/>
                  </a:lnTo>
                  <a:lnTo>
                    <a:pt x="195547" y="1449453"/>
                  </a:lnTo>
                  <a:lnTo>
                    <a:pt x="161947" y="1490187"/>
                  </a:lnTo>
                  <a:lnTo>
                    <a:pt x="126238" y="1530946"/>
                  </a:lnTo>
                  <a:lnTo>
                    <a:pt x="108305" y="1548955"/>
                  </a:lnTo>
                </a:path>
              </a:pathLst>
            </a:custGeom>
            <a:ln w="508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486414" y="4910184"/>
              <a:ext cx="226695" cy="226695"/>
            </a:xfrm>
            <a:custGeom>
              <a:avLst/>
              <a:gdLst/>
              <a:ahLst/>
              <a:cxnLst/>
              <a:rect l="l" t="t" r="r" b="b"/>
              <a:pathLst>
                <a:path w="226695" h="226695">
                  <a:moveTo>
                    <a:pt x="75018" y="0"/>
                  </a:moveTo>
                  <a:lnTo>
                    <a:pt x="0" y="226440"/>
                  </a:lnTo>
                  <a:lnTo>
                    <a:pt x="226161" y="150596"/>
                  </a:lnTo>
                  <a:lnTo>
                    <a:pt x="7501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9970339" y="3302165"/>
            <a:ext cx="365125" cy="2114550"/>
          </a:xfrm>
          <a:prstGeom prst="rect">
            <a:avLst/>
          </a:prstGeom>
        </p:spPr>
        <p:txBody>
          <a:bodyPr vert="vert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000" b="1" spc="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throw</a:t>
            </a:r>
            <a:r>
              <a:rPr sz="20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exc</a:t>
            </a:r>
            <a:r>
              <a:rPr sz="3000" b="1" spc="97" baseline="10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eption</a:t>
            </a:r>
            <a:endParaRPr sz="3000" baseline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57843" y="2953221"/>
            <a:ext cx="2729865" cy="1008380"/>
          </a:xfrm>
          <a:prstGeom prst="rect">
            <a:avLst/>
          </a:prstGeom>
          <a:ln w="50800">
            <a:solidFill>
              <a:srgbClr val="2A9FBC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0895">
              <a:lnSpc>
                <a:spcPct val="100000"/>
              </a:lnSpc>
              <a:spcBef>
                <a:spcPts val="145"/>
              </a:spcBef>
            </a:pPr>
            <a:r>
              <a:rPr sz="2000" b="1" spc="10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method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5095">
              <a:lnSpc>
                <a:spcPct val="100000"/>
              </a:lnSpc>
              <a:spcBef>
                <a:spcPts val="1300"/>
              </a:spcBef>
            </a:pPr>
            <a:r>
              <a:rPr sz="2000" b="1" spc="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Friend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07300" y="7696200"/>
            <a:ext cx="1059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latin typeface="Verdana" panose="020B0604030504040204"/>
                <a:cs typeface="Verdana" panose="020B0604030504040204"/>
              </a:rPr>
              <a:t>Cla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-80" dirty="0">
                <a:latin typeface="Verdana" panose="020B0604030504040204"/>
                <a:cs typeface="Verdana" panose="020B0604030504040204"/>
              </a:rPr>
              <a:t>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466366" y="2181064"/>
            <a:ext cx="3411220" cy="2929890"/>
            <a:chOff x="1466366" y="2181064"/>
            <a:chExt cx="3411220" cy="2929890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366" y="2181064"/>
              <a:ext cx="3410922" cy="292955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517166" y="2219164"/>
              <a:ext cx="3309620" cy="2828290"/>
            </a:xfrm>
            <a:custGeom>
              <a:avLst/>
              <a:gdLst/>
              <a:ahLst/>
              <a:cxnLst/>
              <a:rect l="l" t="t" r="r" b="b"/>
              <a:pathLst>
                <a:path w="3309620" h="2828290">
                  <a:moveTo>
                    <a:pt x="3309327" y="0"/>
                  </a:moveTo>
                  <a:lnTo>
                    <a:pt x="0" y="0"/>
                  </a:lnTo>
                  <a:lnTo>
                    <a:pt x="0" y="2827959"/>
                  </a:lnTo>
                  <a:lnTo>
                    <a:pt x="3309327" y="2827959"/>
                  </a:lnTo>
                  <a:lnTo>
                    <a:pt x="33093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517166" y="2219164"/>
              <a:ext cx="3309620" cy="2828290"/>
            </a:xfrm>
            <a:custGeom>
              <a:avLst/>
              <a:gdLst/>
              <a:ahLst/>
              <a:cxnLst/>
              <a:rect l="l" t="t" r="r" b="b"/>
              <a:pathLst>
                <a:path w="3309620" h="2828290">
                  <a:moveTo>
                    <a:pt x="0" y="0"/>
                  </a:moveTo>
                  <a:lnTo>
                    <a:pt x="3309327" y="0"/>
                  </a:lnTo>
                  <a:lnTo>
                    <a:pt x="3309327" y="2827959"/>
                  </a:lnTo>
                  <a:lnTo>
                    <a:pt x="0" y="2827959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2514600" y="2324100"/>
            <a:ext cx="15246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1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300" b="1" spc="10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ont</a:t>
            </a:r>
            <a:r>
              <a:rPr sz="23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oller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55660" y="2876092"/>
            <a:ext cx="3845560" cy="1405255"/>
            <a:chOff x="755660" y="2876092"/>
            <a:chExt cx="3845560" cy="1405255"/>
          </a:xfrm>
        </p:grpSpPr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9353" y="2876092"/>
              <a:ext cx="2831398" cy="140478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820153" y="2914192"/>
              <a:ext cx="2729865" cy="1303655"/>
            </a:xfrm>
            <a:custGeom>
              <a:avLst/>
              <a:gdLst/>
              <a:ahLst/>
              <a:cxnLst/>
              <a:rect l="l" t="t" r="r" b="b"/>
              <a:pathLst>
                <a:path w="2729865" h="1303654">
                  <a:moveTo>
                    <a:pt x="2729801" y="0"/>
                  </a:moveTo>
                  <a:lnTo>
                    <a:pt x="0" y="0"/>
                  </a:lnTo>
                  <a:lnTo>
                    <a:pt x="0" y="1303185"/>
                  </a:lnTo>
                  <a:lnTo>
                    <a:pt x="2729801" y="1303185"/>
                  </a:lnTo>
                  <a:lnTo>
                    <a:pt x="27298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93459" y="3095287"/>
              <a:ext cx="786765" cy="1905"/>
            </a:xfrm>
            <a:custGeom>
              <a:avLst/>
              <a:gdLst/>
              <a:ahLst/>
              <a:cxnLst/>
              <a:rect l="l" t="t" r="r" b="b"/>
              <a:pathLst>
                <a:path w="786765" h="1905">
                  <a:moveTo>
                    <a:pt x="-25400" y="939"/>
                  </a:moveTo>
                  <a:lnTo>
                    <a:pt x="811987" y="939"/>
                  </a:lnTo>
                </a:path>
              </a:pathLst>
            </a:custGeom>
            <a:ln w="5267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554389" y="2988665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4" h="213360">
                  <a:moveTo>
                    <a:pt x="0" y="0"/>
                  </a:moveTo>
                  <a:lnTo>
                    <a:pt x="508" y="213360"/>
                  </a:lnTo>
                  <a:lnTo>
                    <a:pt x="213614" y="106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47591" y="3902495"/>
              <a:ext cx="854710" cy="2540"/>
            </a:xfrm>
            <a:custGeom>
              <a:avLst/>
              <a:gdLst/>
              <a:ahLst/>
              <a:cxnLst/>
              <a:rect l="l" t="t" r="r" b="b"/>
              <a:pathLst>
                <a:path w="854710" h="2539">
                  <a:moveTo>
                    <a:pt x="-25399" y="1181"/>
                  </a:moveTo>
                  <a:lnTo>
                    <a:pt x="879513" y="1181"/>
                  </a:lnTo>
                </a:path>
              </a:pathLst>
            </a:custGeom>
            <a:ln w="53162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59623" y="3798103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4" h="213360">
                  <a:moveTo>
                    <a:pt x="213067" y="0"/>
                  </a:moveTo>
                  <a:lnTo>
                    <a:pt x="0" y="107264"/>
                  </a:lnTo>
                  <a:lnTo>
                    <a:pt x="213652" y="213360"/>
                  </a:lnTo>
                  <a:lnTo>
                    <a:pt x="21306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43616" y="3499900"/>
              <a:ext cx="862330" cy="5715"/>
            </a:xfrm>
            <a:custGeom>
              <a:avLst/>
              <a:gdLst/>
              <a:ahLst/>
              <a:cxnLst/>
              <a:rect l="l" t="t" r="r" b="b"/>
              <a:pathLst>
                <a:path w="862330" h="5714">
                  <a:moveTo>
                    <a:pt x="-25399" y="2730"/>
                  </a:moveTo>
                  <a:lnTo>
                    <a:pt x="887361" y="2730"/>
                  </a:lnTo>
                </a:path>
              </a:pathLst>
            </a:custGeom>
            <a:ln w="56261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55660" y="3393386"/>
              <a:ext cx="214629" cy="213360"/>
            </a:xfrm>
            <a:custGeom>
              <a:avLst/>
              <a:gdLst/>
              <a:ahLst/>
              <a:cxnLst/>
              <a:rect l="l" t="t" r="r" b="b"/>
              <a:pathLst>
                <a:path w="214630" h="213360">
                  <a:moveTo>
                    <a:pt x="214033" y="0"/>
                  </a:moveTo>
                  <a:lnTo>
                    <a:pt x="0" y="105321"/>
                  </a:lnTo>
                  <a:lnTo>
                    <a:pt x="212686" y="213360"/>
                  </a:lnTo>
                  <a:lnTo>
                    <a:pt x="214033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820153" y="2914192"/>
            <a:ext cx="2729865" cy="1303655"/>
          </a:xfrm>
          <a:prstGeom prst="rect">
            <a:avLst/>
          </a:prstGeom>
          <a:ln w="50800">
            <a:solidFill>
              <a:srgbClr val="2A9FB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6455">
              <a:lnSpc>
                <a:spcPts val="2355"/>
              </a:lnSpc>
            </a:pPr>
            <a:r>
              <a:rPr sz="2000" b="1" spc="10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method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84455" marR="610235" indent="12700">
              <a:lnSpc>
                <a:spcPct val="133000"/>
              </a:lnSpc>
            </a:pPr>
            <a:r>
              <a:rPr sz="20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esponseEntity  </a:t>
            </a:r>
            <a:r>
              <a:rPr sz="20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ResponseEntity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13000" y="7696200"/>
            <a:ext cx="10998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60" dirty="0">
                <a:latin typeface="Verdana" panose="020B0604030504040204"/>
                <a:cs typeface="Verdana" panose="020B0604030504040204"/>
              </a:rPr>
              <a:t>L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ocal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1413303" y="2198229"/>
            <a:ext cx="3467735" cy="4990465"/>
            <a:chOff x="11413303" y="2198229"/>
            <a:chExt cx="3467735" cy="4990465"/>
          </a:xfrm>
        </p:grpSpPr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13303" y="4892259"/>
              <a:ext cx="3465578" cy="229612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1464103" y="4930359"/>
              <a:ext cx="3364229" cy="2194560"/>
            </a:xfrm>
            <a:custGeom>
              <a:avLst/>
              <a:gdLst/>
              <a:ahLst/>
              <a:cxnLst/>
              <a:rect l="l" t="t" r="r" b="b"/>
              <a:pathLst>
                <a:path w="3364230" h="2194559">
                  <a:moveTo>
                    <a:pt x="3363988" y="0"/>
                  </a:moveTo>
                  <a:lnTo>
                    <a:pt x="0" y="0"/>
                  </a:lnTo>
                  <a:lnTo>
                    <a:pt x="0" y="2194534"/>
                  </a:lnTo>
                  <a:lnTo>
                    <a:pt x="3363988" y="2194534"/>
                  </a:lnTo>
                  <a:lnTo>
                    <a:pt x="3363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1464103" y="4930359"/>
              <a:ext cx="3364229" cy="2194560"/>
            </a:xfrm>
            <a:custGeom>
              <a:avLst/>
              <a:gdLst/>
              <a:ahLst/>
              <a:cxnLst/>
              <a:rect l="l" t="t" r="r" b="b"/>
              <a:pathLst>
                <a:path w="3364230" h="2194559">
                  <a:moveTo>
                    <a:pt x="0" y="0"/>
                  </a:moveTo>
                  <a:lnTo>
                    <a:pt x="3363976" y="0"/>
                  </a:lnTo>
                  <a:lnTo>
                    <a:pt x="3363976" y="2194534"/>
                  </a:lnTo>
                  <a:lnTo>
                    <a:pt x="0" y="219453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15387" y="2198229"/>
              <a:ext cx="3465578" cy="234672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1466187" y="2236329"/>
              <a:ext cx="3364229" cy="2245360"/>
            </a:xfrm>
            <a:custGeom>
              <a:avLst/>
              <a:gdLst/>
              <a:ahLst/>
              <a:cxnLst/>
              <a:rect l="l" t="t" r="r" b="b"/>
              <a:pathLst>
                <a:path w="3364230" h="2245360">
                  <a:moveTo>
                    <a:pt x="3363988" y="0"/>
                  </a:moveTo>
                  <a:lnTo>
                    <a:pt x="0" y="0"/>
                  </a:lnTo>
                  <a:lnTo>
                    <a:pt x="0" y="2245118"/>
                  </a:lnTo>
                  <a:lnTo>
                    <a:pt x="3363988" y="2245118"/>
                  </a:lnTo>
                  <a:lnTo>
                    <a:pt x="3363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1466187" y="2236329"/>
              <a:ext cx="3364229" cy="2245360"/>
            </a:xfrm>
            <a:custGeom>
              <a:avLst/>
              <a:gdLst/>
              <a:ahLst/>
              <a:cxnLst/>
              <a:rect l="l" t="t" r="r" b="b"/>
              <a:pathLst>
                <a:path w="3364230" h="2245360">
                  <a:moveTo>
                    <a:pt x="0" y="0"/>
                  </a:moveTo>
                  <a:lnTo>
                    <a:pt x="3363976" y="0"/>
                  </a:lnTo>
                  <a:lnTo>
                    <a:pt x="3363976" y="2245118"/>
                  </a:lnTo>
                  <a:lnTo>
                    <a:pt x="0" y="2245118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12458700" y="2349500"/>
            <a:ext cx="15246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1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300" b="1" spc="10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ont</a:t>
            </a:r>
            <a:r>
              <a:rPr sz="23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oller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0781503" y="2876092"/>
            <a:ext cx="3810000" cy="3963670"/>
            <a:chOff x="10781503" y="2876092"/>
            <a:chExt cx="3810000" cy="3963670"/>
          </a:xfrm>
        </p:grpSpPr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9991" y="5729673"/>
              <a:ext cx="2831398" cy="1109844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1810791" y="5767772"/>
              <a:ext cx="2729865" cy="1008380"/>
            </a:xfrm>
            <a:custGeom>
              <a:avLst/>
              <a:gdLst/>
              <a:ahLst/>
              <a:cxnLst/>
              <a:rect l="l" t="t" r="r" b="b"/>
              <a:pathLst>
                <a:path w="2729865" h="1008379">
                  <a:moveTo>
                    <a:pt x="2729788" y="0"/>
                  </a:moveTo>
                  <a:lnTo>
                    <a:pt x="0" y="0"/>
                  </a:lnTo>
                  <a:lnTo>
                    <a:pt x="0" y="1008240"/>
                  </a:lnTo>
                  <a:lnTo>
                    <a:pt x="2729788" y="1008240"/>
                  </a:lnTo>
                  <a:lnTo>
                    <a:pt x="27297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9374" y="2876092"/>
              <a:ext cx="2831398" cy="110984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1800174" y="2914192"/>
              <a:ext cx="2729865" cy="1008380"/>
            </a:xfrm>
            <a:custGeom>
              <a:avLst/>
              <a:gdLst/>
              <a:ahLst/>
              <a:cxnLst/>
              <a:rect l="l" t="t" r="r" b="b"/>
              <a:pathLst>
                <a:path w="2729865" h="1008379">
                  <a:moveTo>
                    <a:pt x="2729788" y="0"/>
                  </a:moveTo>
                  <a:lnTo>
                    <a:pt x="0" y="0"/>
                  </a:lnTo>
                  <a:lnTo>
                    <a:pt x="0" y="1008240"/>
                  </a:lnTo>
                  <a:lnTo>
                    <a:pt x="2729788" y="1008240"/>
                  </a:lnTo>
                  <a:lnTo>
                    <a:pt x="27297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1800174" y="2914192"/>
              <a:ext cx="2729865" cy="1008380"/>
            </a:xfrm>
            <a:custGeom>
              <a:avLst/>
              <a:gdLst/>
              <a:ahLst/>
              <a:cxnLst/>
              <a:rect l="l" t="t" r="r" b="b"/>
              <a:pathLst>
                <a:path w="2729865" h="1008379">
                  <a:moveTo>
                    <a:pt x="0" y="0"/>
                  </a:moveTo>
                  <a:lnTo>
                    <a:pt x="2729801" y="0"/>
                  </a:lnTo>
                  <a:lnTo>
                    <a:pt x="2729801" y="1008240"/>
                  </a:lnTo>
                  <a:lnTo>
                    <a:pt x="0" y="1008240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0807856" y="3114574"/>
              <a:ext cx="786765" cy="1905"/>
            </a:xfrm>
            <a:custGeom>
              <a:avLst/>
              <a:gdLst/>
              <a:ahLst/>
              <a:cxnLst/>
              <a:rect l="l" t="t" r="r" b="b"/>
              <a:pathLst>
                <a:path w="786765" h="1905">
                  <a:moveTo>
                    <a:pt x="-25400" y="939"/>
                  </a:moveTo>
                  <a:lnTo>
                    <a:pt x="811987" y="939"/>
                  </a:lnTo>
                </a:path>
              </a:pathLst>
            </a:custGeom>
            <a:ln w="5267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1568787" y="3007951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5" h="213360">
                  <a:moveTo>
                    <a:pt x="0" y="0"/>
                  </a:moveTo>
                  <a:lnTo>
                    <a:pt x="507" y="213360"/>
                  </a:lnTo>
                  <a:lnTo>
                    <a:pt x="213613" y="106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11810791" y="5767772"/>
            <a:ext cx="2729865" cy="1008380"/>
          </a:xfrm>
          <a:prstGeom prst="rect">
            <a:avLst/>
          </a:prstGeom>
          <a:ln w="50800">
            <a:solidFill>
              <a:srgbClr val="2A9FBC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85"/>
              </a:spcBef>
            </a:pPr>
            <a:r>
              <a:rPr sz="2000" b="1" spc="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@ExceptionHandler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39700">
              <a:lnSpc>
                <a:spcPct val="100000"/>
              </a:lnSpc>
              <a:spcBef>
                <a:spcPts val="1600"/>
              </a:spcBef>
            </a:pPr>
            <a:r>
              <a:rPr sz="2000" b="1" spc="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ErrorMessage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0735919" y="3410108"/>
            <a:ext cx="4467860" cy="3231515"/>
            <a:chOff x="10735919" y="3410108"/>
            <a:chExt cx="4467860" cy="3231515"/>
          </a:xfrm>
        </p:grpSpPr>
        <p:sp>
          <p:nvSpPr>
            <p:cNvPr id="61" name="object 61"/>
            <p:cNvSpPr/>
            <p:nvPr/>
          </p:nvSpPr>
          <p:spPr>
            <a:xfrm>
              <a:off x="10923888" y="6532411"/>
              <a:ext cx="854710" cy="2540"/>
            </a:xfrm>
            <a:custGeom>
              <a:avLst/>
              <a:gdLst/>
              <a:ahLst/>
              <a:cxnLst/>
              <a:rect l="l" t="t" r="r" b="b"/>
              <a:pathLst>
                <a:path w="854709" h="2540">
                  <a:moveTo>
                    <a:pt x="-25400" y="1181"/>
                  </a:moveTo>
                  <a:lnTo>
                    <a:pt x="879513" y="1181"/>
                  </a:lnTo>
                </a:path>
              </a:pathLst>
            </a:custGeom>
            <a:ln w="53162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0735919" y="6428020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5" h="213359">
                  <a:moveTo>
                    <a:pt x="213067" y="0"/>
                  </a:moveTo>
                  <a:lnTo>
                    <a:pt x="0" y="107264"/>
                  </a:lnTo>
                  <a:lnTo>
                    <a:pt x="213652" y="213360"/>
                  </a:lnTo>
                  <a:lnTo>
                    <a:pt x="21306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0954048" y="3584539"/>
              <a:ext cx="862330" cy="5715"/>
            </a:xfrm>
            <a:custGeom>
              <a:avLst/>
              <a:gdLst/>
              <a:ahLst/>
              <a:cxnLst/>
              <a:rect l="l" t="t" r="r" b="b"/>
              <a:pathLst>
                <a:path w="862329" h="5714">
                  <a:moveTo>
                    <a:pt x="-25400" y="2730"/>
                  </a:moveTo>
                  <a:lnTo>
                    <a:pt x="887361" y="2730"/>
                  </a:lnTo>
                </a:path>
              </a:pathLst>
            </a:custGeom>
            <a:ln w="56261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0766092" y="3478025"/>
              <a:ext cx="214629" cy="213360"/>
            </a:xfrm>
            <a:custGeom>
              <a:avLst/>
              <a:gdLst/>
              <a:ahLst/>
              <a:cxnLst/>
              <a:rect l="l" t="t" r="r" b="b"/>
              <a:pathLst>
                <a:path w="214629" h="213360">
                  <a:moveTo>
                    <a:pt x="214033" y="0"/>
                  </a:moveTo>
                  <a:lnTo>
                    <a:pt x="0" y="105333"/>
                  </a:lnTo>
                  <a:lnTo>
                    <a:pt x="212686" y="213360"/>
                  </a:lnTo>
                  <a:lnTo>
                    <a:pt x="214033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4567484" y="3435508"/>
              <a:ext cx="610870" cy="2706370"/>
            </a:xfrm>
            <a:custGeom>
              <a:avLst/>
              <a:gdLst/>
              <a:ahLst/>
              <a:cxnLst/>
              <a:rect l="l" t="t" r="r" b="b"/>
              <a:pathLst>
                <a:path w="610869" h="2706370">
                  <a:moveTo>
                    <a:pt x="0" y="0"/>
                  </a:moveTo>
                  <a:lnTo>
                    <a:pt x="35973" y="40966"/>
                  </a:lnTo>
                  <a:lnTo>
                    <a:pt x="70855" y="81987"/>
                  </a:lnTo>
                  <a:lnTo>
                    <a:pt x="104645" y="123062"/>
                  </a:lnTo>
                  <a:lnTo>
                    <a:pt x="137342" y="164191"/>
                  </a:lnTo>
                  <a:lnTo>
                    <a:pt x="168948" y="205373"/>
                  </a:lnTo>
                  <a:lnTo>
                    <a:pt x="199462" y="246610"/>
                  </a:lnTo>
                  <a:lnTo>
                    <a:pt x="228883" y="287900"/>
                  </a:lnTo>
                  <a:lnTo>
                    <a:pt x="257213" y="329244"/>
                  </a:lnTo>
                  <a:lnTo>
                    <a:pt x="284450" y="370642"/>
                  </a:lnTo>
                  <a:lnTo>
                    <a:pt x="310596" y="412095"/>
                  </a:lnTo>
                  <a:lnTo>
                    <a:pt x="335649" y="453601"/>
                  </a:lnTo>
                  <a:lnTo>
                    <a:pt x="359610" y="495160"/>
                  </a:lnTo>
                  <a:lnTo>
                    <a:pt x="382480" y="536774"/>
                  </a:lnTo>
                  <a:lnTo>
                    <a:pt x="404257" y="578442"/>
                  </a:lnTo>
                  <a:lnTo>
                    <a:pt x="424942" y="620164"/>
                  </a:lnTo>
                  <a:lnTo>
                    <a:pt x="444536" y="661939"/>
                  </a:lnTo>
                  <a:lnTo>
                    <a:pt x="463037" y="703769"/>
                  </a:lnTo>
                  <a:lnTo>
                    <a:pt x="480446" y="745652"/>
                  </a:lnTo>
                  <a:lnTo>
                    <a:pt x="496763" y="787589"/>
                  </a:lnTo>
                  <a:lnTo>
                    <a:pt x="511988" y="829580"/>
                  </a:lnTo>
                  <a:lnTo>
                    <a:pt x="526121" y="871625"/>
                  </a:lnTo>
                  <a:lnTo>
                    <a:pt x="539162" y="913724"/>
                  </a:lnTo>
                  <a:lnTo>
                    <a:pt x="551111" y="955877"/>
                  </a:lnTo>
                  <a:lnTo>
                    <a:pt x="561968" y="998084"/>
                  </a:lnTo>
                  <a:lnTo>
                    <a:pt x="571733" y="1040345"/>
                  </a:lnTo>
                  <a:lnTo>
                    <a:pt x="580406" y="1082659"/>
                  </a:lnTo>
                  <a:lnTo>
                    <a:pt x="587987" y="1125028"/>
                  </a:lnTo>
                  <a:lnTo>
                    <a:pt x="594476" y="1167450"/>
                  </a:lnTo>
                  <a:lnTo>
                    <a:pt x="599873" y="1209926"/>
                  </a:lnTo>
                  <a:lnTo>
                    <a:pt x="604177" y="1252457"/>
                  </a:lnTo>
                  <a:lnTo>
                    <a:pt x="607390" y="1295041"/>
                  </a:lnTo>
                  <a:lnTo>
                    <a:pt x="609510" y="1337679"/>
                  </a:lnTo>
                  <a:lnTo>
                    <a:pt x="610539" y="1380371"/>
                  </a:lnTo>
                  <a:lnTo>
                    <a:pt x="610476" y="1423116"/>
                  </a:lnTo>
                  <a:lnTo>
                    <a:pt x="609320" y="1465916"/>
                  </a:lnTo>
                  <a:lnTo>
                    <a:pt x="607072" y="1508770"/>
                  </a:lnTo>
                  <a:lnTo>
                    <a:pt x="603733" y="1551677"/>
                  </a:lnTo>
                  <a:lnTo>
                    <a:pt x="599301" y="1594638"/>
                  </a:lnTo>
                  <a:lnTo>
                    <a:pt x="593777" y="1637654"/>
                  </a:lnTo>
                  <a:lnTo>
                    <a:pt x="587162" y="1680723"/>
                  </a:lnTo>
                  <a:lnTo>
                    <a:pt x="579454" y="1723846"/>
                  </a:lnTo>
                  <a:lnTo>
                    <a:pt x="570654" y="1767023"/>
                  </a:lnTo>
                  <a:lnTo>
                    <a:pt x="560762" y="1810254"/>
                  </a:lnTo>
                  <a:lnTo>
                    <a:pt x="549778" y="1853539"/>
                  </a:lnTo>
                  <a:lnTo>
                    <a:pt x="537702" y="1896877"/>
                  </a:lnTo>
                  <a:lnTo>
                    <a:pt x="524534" y="1940270"/>
                  </a:lnTo>
                  <a:lnTo>
                    <a:pt x="510273" y="1983716"/>
                  </a:lnTo>
                  <a:lnTo>
                    <a:pt x="494921" y="2027217"/>
                  </a:lnTo>
                  <a:lnTo>
                    <a:pt x="478477" y="2070771"/>
                  </a:lnTo>
                  <a:lnTo>
                    <a:pt x="460941" y="2114379"/>
                  </a:lnTo>
                  <a:lnTo>
                    <a:pt x="442312" y="2158041"/>
                  </a:lnTo>
                  <a:lnTo>
                    <a:pt x="422592" y="2201757"/>
                  </a:lnTo>
                  <a:lnTo>
                    <a:pt x="401779" y="2245527"/>
                  </a:lnTo>
                  <a:lnTo>
                    <a:pt x="379875" y="2289351"/>
                  </a:lnTo>
                  <a:lnTo>
                    <a:pt x="356878" y="2333228"/>
                  </a:lnTo>
                  <a:lnTo>
                    <a:pt x="332789" y="2377160"/>
                  </a:lnTo>
                  <a:lnTo>
                    <a:pt x="307609" y="2421145"/>
                  </a:lnTo>
                  <a:lnTo>
                    <a:pt x="281336" y="2465184"/>
                  </a:lnTo>
                  <a:lnTo>
                    <a:pt x="253971" y="2509278"/>
                  </a:lnTo>
                  <a:lnTo>
                    <a:pt x="225514" y="2553425"/>
                  </a:lnTo>
                  <a:lnTo>
                    <a:pt x="195965" y="2597626"/>
                  </a:lnTo>
                  <a:lnTo>
                    <a:pt x="165324" y="2641880"/>
                  </a:lnTo>
                  <a:lnTo>
                    <a:pt x="133591" y="2686189"/>
                  </a:lnTo>
                  <a:lnTo>
                    <a:pt x="118033" y="2706306"/>
                  </a:lnTo>
                </a:path>
              </a:pathLst>
            </a:custGeom>
            <a:ln w="50799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4570557" y="6056476"/>
              <a:ext cx="215265" cy="234315"/>
            </a:xfrm>
            <a:custGeom>
              <a:avLst/>
              <a:gdLst/>
              <a:ahLst/>
              <a:cxnLst/>
              <a:rect l="l" t="t" r="r" b="b"/>
              <a:pathLst>
                <a:path w="215265" h="234314">
                  <a:moveTo>
                    <a:pt x="46101" y="0"/>
                  </a:moveTo>
                  <a:lnTo>
                    <a:pt x="0" y="234048"/>
                  </a:lnTo>
                  <a:lnTo>
                    <a:pt x="214896" y="130492"/>
                  </a:lnTo>
                  <a:lnTo>
                    <a:pt x="46101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11734800" y="5062207"/>
            <a:ext cx="28555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@ControllerAdvice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1800174" y="2914192"/>
            <a:ext cx="2729865" cy="1008380"/>
          </a:xfrm>
          <a:prstGeom prst="rect">
            <a:avLst/>
          </a:prstGeom>
          <a:ln w="50800">
            <a:solidFill>
              <a:srgbClr val="2A9FBC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760095">
              <a:lnSpc>
                <a:spcPct val="100000"/>
              </a:lnSpc>
              <a:spcBef>
                <a:spcPts val="450"/>
              </a:spcBef>
            </a:pPr>
            <a:r>
              <a:rPr sz="2000" b="1" spc="10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method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37795">
              <a:lnSpc>
                <a:spcPct val="100000"/>
              </a:lnSpc>
              <a:spcBef>
                <a:spcPts val="1000"/>
              </a:spcBef>
            </a:pPr>
            <a:r>
              <a:rPr sz="2000" b="1" spc="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Friend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2611100" y="7696200"/>
            <a:ext cx="1308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Verdana" panose="020B0604030504040204"/>
                <a:cs typeface="Verdana" panose="020B0604030504040204"/>
              </a:rPr>
              <a:t>Global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5203081" y="3848882"/>
            <a:ext cx="365125" cy="2114550"/>
          </a:xfrm>
          <a:prstGeom prst="rect">
            <a:avLst/>
          </a:prstGeom>
        </p:spPr>
        <p:txBody>
          <a:bodyPr vert="vert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000" b="1" spc="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throw</a:t>
            </a:r>
            <a:r>
              <a:rPr sz="20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exc</a:t>
            </a:r>
            <a:r>
              <a:rPr sz="3000" b="1" spc="97" baseline="10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eption</a:t>
            </a:r>
            <a:endParaRPr sz="3000" baseline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</a:rPr>
              <a:t>Demo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251700" y="2692400"/>
            <a:ext cx="776287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3200" spc="185" dirty="0">
                <a:latin typeface="Verdana" panose="020B0604030504040204"/>
                <a:cs typeface="Verdana" panose="020B0604030504040204"/>
              </a:rPr>
              <a:t>Add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Error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Handling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Method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75" dirty="0">
                <a:latin typeface="Verdana" panose="020B0604030504040204"/>
                <a:cs typeface="Verdana" panose="020B0604030504040204"/>
              </a:rPr>
              <a:t>POST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Demo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problem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@ErrorHandler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method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ErrorMessage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class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</a:rPr>
              <a:t>Demo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327900" y="3479800"/>
            <a:ext cx="665734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85" dirty="0">
                <a:latin typeface="Verdana" panose="020B0604030504040204"/>
                <a:cs typeface="Verdana" panose="020B0604030504040204"/>
              </a:rPr>
              <a:t>Add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@ControllerAdvice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620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762000" algn="l"/>
              </a:tabLst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Move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@ErrorHandler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method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620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762000" algn="l"/>
              </a:tabLst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ErrorMessage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class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581" y="3757374"/>
            <a:ext cx="4547235" cy="14954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954405" marR="5080" indent="-942340">
              <a:lnSpc>
                <a:spcPct val="101000"/>
              </a:lnSpc>
              <a:spcBef>
                <a:spcPts val="45"/>
              </a:spcBef>
            </a:pP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4800" spc="-3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Validation </a:t>
            </a:r>
            <a:r>
              <a:rPr sz="4800" spc="-16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JSR-380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Validation</a:t>
            </a:r>
            <a:r>
              <a:rPr spc="-190" dirty="0"/>
              <a:t> </a:t>
            </a:r>
            <a:r>
              <a:rPr spc="-5" dirty="0"/>
              <a:t>in</a:t>
            </a:r>
            <a:r>
              <a:rPr spc="-190" dirty="0"/>
              <a:t> </a:t>
            </a:r>
            <a:r>
              <a:rPr spc="90" dirty="0"/>
              <a:t>Model</a:t>
            </a:r>
            <a:endParaRPr spc="90" dirty="0"/>
          </a:p>
          <a:p>
            <a:pPr marL="2794000" marR="5080">
              <a:lnSpc>
                <a:spcPts val="6200"/>
              </a:lnSpc>
              <a:spcBef>
                <a:spcPts val="400"/>
              </a:spcBef>
            </a:pPr>
            <a:r>
              <a:rPr spc="-5" dirty="0"/>
              <a:t>Constraints</a:t>
            </a:r>
            <a:r>
              <a:rPr spc="-175" dirty="0"/>
              <a:t> </a:t>
            </a:r>
            <a:r>
              <a:rPr spc="55" dirty="0"/>
              <a:t>on</a:t>
            </a:r>
            <a:r>
              <a:rPr spc="-175" dirty="0"/>
              <a:t> </a:t>
            </a:r>
            <a:r>
              <a:rPr spc="40" dirty="0"/>
              <a:t>Properties </a:t>
            </a:r>
            <a:r>
              <a:rPr spc="-1110" dirty="0"/>
              <a:t> </a:t>
            </a:r>
            <a:r>
              <a:rPr spc="185" dirty="0"/>
              <a:t>Add</a:t>
            </a:r>
            <a:r>
              <a:rPr spc="-175" dirty="0"/>
              <a:t> </a:t>
            </a:r>
            <a:r>
              <a:rPr spc="15" dirty="0"/>
              <a:t>@Valid</a:t>
            </a:r>
            <a:r>
              <a:rPr spc="-170" dirty="0"/>
              <a:t> </a:t>
            </a:r>
            <a:r>
              <a:rPr spc="80" dirty="0"/>
              <a:t>to</a:t>
            </a:r>
            <a:r>
              <a:rPr spc="-170" dirty="0"/>
              <a:t> </a:t>
            </a:r>
            <a:r>
              <a:rPr spc="-45" dirty="0"/>
              <a:t>Input</a:t>
            </a:r>
            <a:endParaRPr spc="-45" dirty="0"/>
          </a:p>
        </p:txBody>
      </p:sp>
      <p:sp>
        <p:nvSpPr>
          <p:cNvPr id="4" name="object 4"/>
          <p:cNvSpPr txBox="1"/>
          <p:nvPr/>
        </p:nvSpPr>
        <p:spPr>
          <a:xfrm>
            <a:off x="6908800" y="5448300"/>
            <a:ext cx="745235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0" dirty="0">
                <a:latin typeface="Verdana" panose="020B0604030504040204"/>
                <a:cs typeface="Verdana" panose="020B0604030504040204"/>
              </a:rPr>
              <a:t>MethodA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gumentNot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alidE</a:t>
            </a:r>
            <a:r>
              <a:rPr sz="3200" spc="-155" dirty="0">
                <a:latin typeface="Verdana" panose="020B0604030504040204"/>
                <a:cs typeface="Verdana" panose="020B0604030504040204"/>
              </a:rPr>
              <a:t>x</a:t>
            </a:r>
            <a:r>
              <a:rPr sz="3200" spc="11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eption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4855" y="3757374"/>
            <a:ext cx="3424554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422275">
              <a:lnSpc>
                <a:spcPct val="101000"/>
              </a:lnSpc>
              <a:spcBef>
                <a:spcPts val="60"/>
              </a:spcBef>
            </a:pP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alid</a:t>
            </a:r>
            <a:r>
              <a:rPr sz="4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tion  </a:t>
            </a:r>
            <a:r>
              <a:rPr sz="4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aints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35800" y="2463800"/>
            <a:ext cx="2301240" cy="413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5" dirty="0">
                <a:latin typeface="Verdana" panose="020B0604030504040204"/>
                <a:cs typeface="Verdana" panose="020B0604030504040204"/>
              </a:rPr>
              <a:t>@NotNull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73000"/>
              </a:lnSpc>
              <a:tabLst>
                <a:tab pos="1205230" algn="l"/>
              </a:tabLst>
            </a:pPr>
            <a:r>
              <a:rPr sz="2800" spc="65" dirty="0">
                <a:latin typeface="Verdana" panose="020B0604030504040204"/>
                <a:cs typeface="Verdana" panose="020B0604030504040204"/>
              </a:rPr>
              <a:t>@A</a:t>
            </a:r>
            <a:r>
              <a:rPr sz="2800" spc="10" dirty="0">
                <a:latin typeface="Verdana" panose="020B0604030504040204"/>
                <a:cs typeface="Verdana" panose="020B0604030504040204"/>
              </a:rPr>
              <a:t>s</a:t>
            </a:r>
            <a:r>
              <a:rPr sz="2800" spc="-10" dirty="0">
                <a:latin typeface="Verdana" panose="020B0604030504040204"/>
                <a:cs typeface="Verdana" panose="020B0604030504040204"/>
              </a:rPr>
              <a:t>sert</a:t>
            </a:r>
            <a:r>
              <a:rPr sz="2800" spc="-120" dirty="0">
                <a:latin typeface="Verdana" panose="020B0604030504040204"/>
                <a:cs typeface="Verdana" panose="020B0604030504040204"/>
              </a:rPr>
              <a:t>T</a:t>
            </a:r>
            <a:r>
              <a:rPr sz="2800" spc="-15" dirty="0">
                <a:latin typeface="Verdana" panose="020B0604030504040204"/>
                <a:cs typeface="Verdana" panose="020B0604030504040204"/>
              </a:rPr>
              <a:t>rue  </a:t>
            </a:r>
            <a:r>
              <a:rPr sz="2800" dirty="0">
                <a:latin typeface="Verdana" panose="020B0604030504040204"/>
                <a:cs typeface="Verdana" panose="020B0604030504040204"/>
              </a:rPr>
              <a:t>@Min</a:t>
            </a:r>
            <a:r>
              <a:rPr sz="2800" dirty="0">
                <a:latin typeface="Verdana" panose="020B0604030504040204"/>
                <a:cs typeface="Verdana" panose="020B0604030504040204"/>
              </a:rPr>
              <a:t>	</a:t>
            </a:r>
            <a:r>
              <a:rPr sz="2800" spc="-15" dirty="0">
                <a:latin typeface="Verdana" panose="020B0604030504040204"/>
                <a:cs typeface="Verdana" panose="020B0604030504040204"/>
              </a:rPr>
              <a:t>@Max  </a:t>
            </a:r>
            <a:r>
              <a:rPr sz="2800" spc="-15" dirty="0">
                <a:latin typeface="Verdana" panose="020B0604030504040204"/>
                <a:cs typeface="Verdana" panose="020B0604030504040204"/>
              </a:rPr>
              <a:t>@Size </a:t>
            </a:r>
            <a:r>
              <a:rPr sz="280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latin typeface="Verdana" panose="020B0604030504040204"/>
                <a:cs typeface="Verdana" panose="020B0604030504040204"/>
              </a:rPr>
              <a:t>@Digits </a:t>
            </a:r>
            <a:r>
              <a:rPr sz="2800" spc="2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latin typeface="Verdana" panose="020B0604030504040204"/>
                <a:cs typeface="Verdana" panose="020B0604030504040204"/>
              </a:rPr>
              <a:t>@Pattern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7400" y="2463800"/>
            <a:ext cx="2206625" cy="413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0" dirty="0">
                <a:latin typeface="Verdana" panose="020B0604030504040204"/>
                <a:cs typeface="Verdana" panose="020B0604030504040204"/>
              </a:rPr>
              <a:t>@NotBlank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73000"/>
              </a:lnSpc>
            </a:pPr>
            <a:r>
              <a:rPr sz="2800" spc="45" dirty="0">
                <a:latin typeface="Verdana" panose="020B0604030504040204"/>
                <a:cs typeface="Verdana" panose="020B0604030504040204"/>
              </a:rPr>
              <a:t>@NotEmpty  </a:t>
            </a:r>
            <a:r>
              <a:rPr sz="2800" spc="25" dirty="0">
                <a:latin typeface="Verdana" panose="020B0604030504040204"/>
                <a:cs typeface="Verdana" panose="020B0604030504040204"/>
              </a:rPr>
              <a:t>@Positive </a:t>
            </a:r>
            <a:r>
              <a:rPr sz="2800" spc="3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latin typeface="Verdana" panose="020B0604030504040204"/>
                <a:cs typeface="Verdana" panose="020B0604030504040204"/>
              </a:rPr>
              <a:t>@Email </a:t>
            </a:r>
            <a:r>
              <a:rPr sz="28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latin typeface="Verdana" panose="020B0604030504040204"/>
                <a:cs typeface="Verdana" panose="020B0604030504040204"/>
              </a:rPr>
              <a:t>@Past </a:t>
            </a:r>
            <a:r>
              <a:rPr sz="28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latin typeface="Verdana" panose="020B0604030504040204"/>
                <a:cs typeface="Verdana" panose="020B0604030504040204"/>
              </a:rPr>
              <a:t>@Future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451100"/>
            <a:ext cx="61639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Add</a:t>
            </a:r>
            <a:r>
              <a:rPr spc="-180" dirty="0"/>
              <a:t> </a:t>
            </a:r>
            <a:r>
              <a:rPr spc="30" dirty="0"/>
              <a:t>Validation</a:t>
            </a:r>
            <a:r>
              <a:rPr spc="-175" dirty="0"/>
              <a:t> </a:t>
            </a:r>
            <a:r>
              <a:rPr spc="80" dirty="0"/>
              <a:t>to</a:t>
            </a:r>
            <a:r>
              <a:rPr spc="-175" dirty="0"/>
              <a:t> </a:t>
            </a:r>
            <a:r>
              <a:rPr spc="60" dirty="0"/>
              <a:t>Friend</a:t>
            </a:r>
            <a:r>
              <a:rPr spc="-175" dirty="0"/>
              <a:t> </a:t>
            </a:r>
            <a:r>
              <a:rPr spc="-5" dirty="0"/>
              <a:t>class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7251700" y="3238500"/>
            <a:ext cx="7804150" cy="3357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7500" algn="l"/>
              </a:tabLst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@NotBlank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-190" dirty="0">
                <a:latin typeface="Verdana" panose="020B0604030504040204"/>
                <a:cs typeface="Verdana" panose="020B0604030504040204"/>
              </a:rPr>
              <a:t>In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ont</a:t>
            </a:r>
            <a:r>
              <a:rPr sz="3200" spc="-3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oller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60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150" dirty="0">
                <a:latin typeface="Verdana" panose="020B0604030504040204"/>
                <a:cs typeface="Verdana" panose="020B0604030504040204"/>
              </a:rPr>
              <a:t>dd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57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457200" algn="l"/>
              </a:tabLst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@Valid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57200" marR="5080" lvl="1" indent="-304800">
              <a:lnSpc>
                <a:spcPts val="3800"/>
              </a:lnSpc>
              <a:spcBef>
                <a:spcPts val="2500"/>
              </a:spcBef>
              <a:buChar char="-"/>
              <a:tabLst>
                <a:tab pos="457200" algn="l"/>
              </a:tabLst>
            </a:pPr>
            <a:r>
              <a:rPr sz="3200" spc="5" dirty="0">
                <a:latin typeface="Verdana" panose="020B0604030504040204"/>
                <a:cs typeface="Verdana" panose="020B0604030504040204"/>
              </a:rPr>
              <a:t>@ExceptionHandler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MethodA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gumentNot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alidE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x</a:t>
            </a:r>
            <a:r>
              <a:rPr sz="3200" spc="11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eption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72100" y="3200400"/>
            <a:ext cx="55181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65" dirty="0">
                <a:solidFill>
                  <a:srgbClr val="FFFFFF"/>
                </a:solidFill>
              </a:rPr>
              <a:t>Er</a:t>
            </a:r>
            <a:r>
              <a:rPr sz="6400" spc="-530" dirty="0">
                <a:solidFill>
                  <a:srgbClr val="FFFFFF"/>
                </a:solidFill>
              </a:rPr>
              <a:t>r</a:t>
            </a:r>
            <a:r>
              <a:rPr sz="6400" spc="-175" dirty="0">
                <a:solidFill>
                  <a:srgbClr val="FFFFFF"/>
                </a:solidFill>
              </a:rPr>
              <a:t>o</a:t>
            </a:r>
            <a:r>
              <a:rPr sz="6400" spc="15" dirty="0">
                <a:solidFill>
                  <a:srgbClr val="FFFFFF"/>
                </a:solidFill>
              </a:rPr>
              <a:t>r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225" dirty="0">
                <a:solidFill>
                  <a:srgbClr val="FFFFFF"/>
                </a:solidFill>
              </a:rPr>
              <a:t>Handling</a:t>
            </a:r>
            <a:endParaRPr sz="6400"/>
          </a:p>
        </p:txBody>
      </p:sp>
      <p:sp>
        <p:nvSpPr>
          <p:cNvPr id="4" name="object 4"/>
          <p:cNvSpPr txBox="1"/>
          <p:nvPr/>
        </p:nvSpPr>
        <p:spPr>
          <a:xfrm>
            <a:off x="3898900" y="4229100"/>
            <a:ext cx="8491855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955" algn="ctr">
              <a:lnSpc>
                <a:spcPts val="4600"/>
              </a:lnSpc>
              <a:spcBef>
                <a:spcPts val="100"/>
              </a:spcBef>
            </a:pPr>
            <a:r>
              <a:rPr sz="4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000" spc="-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par</a:t>
            </a:r>
            <a:r>
              <a:rPr sz="4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000" spc="-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0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000" spc="-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endParaRPr sz="4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7480"/>
              </a:lnSpc>
            </a:pPr>
            <a:r>
              <a:rPr sz="64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Soft</a:t>
            </a:r>
            <a:r>
              <a:rPr sz="6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64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5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7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48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5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chi</a:t>
            </a:r>
            <a:r>
              <a:rPr sz="6400" spc="-2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ectu</a:t>
            </a:r>
            <a:r>
              <a:rPr sz="6400" spc="-5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3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8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6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3634" y="3757374"/>
            <a:ext cx="3896360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028700" marR="5080" indent="-1016635">
              <a:lnSpc>
                <a:spcPct val="101000"/>
              </a:lnSpc>
              <a:spcBef>
                <a:spcPts val="60"/>
              </a:spcBef>
            </a:pPr>
            <a:r>
              <a:rPr sz="4800" spc="50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chi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ectu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 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Decisions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2692400"/>
            <a:ext cx="2489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Consistency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7137400" y="3479800"/>
            <a:ext cx="566864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Name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of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Exceptions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Shape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of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Error </a:t>
            </a:r>
            <a:r>
              <a:rPr sz="3200" dirty="0">
                <a:latin typeface="Verdana" panose="020B0604030504040204"/>
                <a:cs typeface="Verdana" panose="020B0604030504040204"/>
              </a:rPr>
              <a:t>Messages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25" dirty="0">
                <a:latin typeface="Verdana" panose="020B0604030504040204"/>
                <a:cs typeface="Verdana" panose="020B0604030504040204"/>
              </a:rPr>
              <a:t>Flow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of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Exception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Handling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5" dirty="0">
                <a:latin typeface="Verdana" panose="020B0604030504040204"/>
                <a:cs typeface="Verdana" panose="020B0604030504040204"/>
              </a:rPr>
              <a:t>Local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vs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Global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Error</a:t>
            </a:r>
            <a:r>
              <a:rPr spc="-210" dirty="0"/>
              <a:t> </a:t>
            </a:r>
            <a:r>
              <a:rPr spc="30" dirty="0"/>
              <a:t>Handling</a:t>
            </a:r>
            <a:endParaRPr spc="30" dirty="0"/>
          </a:p>
        </p:txBody>
      </p:sp>
      <p:sp>
        <p:nvSpPr>
          <p:cNvPr id="5" name="object 5"/>
          <p:cNvSpPr txBox="1"/>
          <p:nvPr/>
        </p:nvSpPr>
        <p:spPr>
          <a:xfrm>
            <a:off x="7251700" y="2748279"/>
            <a:ext cx="7931150" cy="40386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60"/>
              </a:spcBef>
              <a:buChar char="-"/>
              <a:tabLst>
                <a:tab pos="317500" algn="l"/>
              </a:tabLst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Happy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Path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960"/>
              </a:spcBef>
              <a:buChar char="-"/>
              <a:tabLst>
                <a:tab pos="317500" algn="l"/>
              </a:tabLst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Exception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Paths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Classes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960"/>
              </a:spcBef>
              <a:buChar char="-"/>
              <a:tabLst>
                <a:tab pos="317500" algn="l"/>
              </a:tabLst>
            </a:pPr>
            <a:r>
              <a:rPr sz="3200" spc="-25" dirty="0">
                <a:latin typeface="Verdana" panose="020B0604030504040204"/>
                <a:cs typeface="Verdana" panose="020B0604030504040204"/>
              </a:rPr>
              <a:t>Many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Helper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Classes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Annotations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70" dirty="0">
                <a:latin typeface="Verdana" panose="020B0604030504040204"/>
                <a:cs typeface="Verdana" panose="020B0604030504040204"/>
              </a:rPr>
              <a:t>Be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Consistent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960"/>
              </a:spcBef>
              <a:buChar char="-"/>
              <a:tabLst>
                <a:tab pos="317500" algn="l"/>
              </a:tabLst>
            </a:pPr>
            <a:r>
              <a:rPr sz="3200" spc="-35" dirty="0">
                <a:latin typeface="Verdana" panose="020B0604030504040204"/>
                <a:cs typeface="Verdana" panose="020B0604030504040204"/>
              </a:rPr>
              <a:t>Think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like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an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Architect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</a:rPr>
              <a:t>Demo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251700" y="2692400"/>
            <a:ext cx="7909559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3200" spc="185" dirty="0">
                <a:latin typeface="Verdana" panose="020B0604030504040204"/>
                <a:cs typeface="Verdana" panose="020B0604030504040204"/>
              </a:rPr>
              <a:t>Add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Error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Handling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Update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Method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130" dirty="0">
                <a:latin typeface="Verdana" panose="020B0604030504040204"/>
                <a:cs typeface="Verdana" panose="020B0604030504040204"/>
              </a:rPr>
              <a:t>PUT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Demo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Problem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105" dirty="0">
                <a:latin typeface="Verdana" panose="020B0604030504040204"/>
                <a:cs typeface="Verdana" panose="020B0604030504040204"/>
              </a:rPr>
              <a:t>HTTP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Status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Codes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Using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Response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Entity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31900" y="2667000"/>
            <a:ext cx="3712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1422400"/>
            <a:ext cx="1744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P</a:t>
            </a:r>
            <a:r>
              <a:rPr spc="5" dirty="0"/>
              <a:t>r</a:t>
            </a:r>
            <a:r>
              <a:rPr spc="60" dirty="0"/>
              <a:t>oblem</a:t>
            </a:r>
            <a:endParaRPr spc="60" dirty="0"/>
          </a:p>
        </p:txBody>
      </p:sp>
      <p:sp>
        <p:nvSpPr>
          <p:cNvPr id="5" name="object 5"/>
          <p:cNvSpPr txBox="1"/>
          <p:nvPr/>
        </p:nvSpPr>
        <p:spPr>
          <a:xfrm>
            <a:off x="7327900" y="2209800"/>
            <a:ext cx="4671695" cy="541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17500">
              <a:lnSpc>
                <a:spcPct val="100000"/>
              </a:lnSpc>
              <a:spcBef>
                <a:spcPts val="100"/>
              </a:spcBef>
              <a:buChar char="•"/>
              <a:tabLst>
                <a:tab pos="393700" algn="l"/>
              </a:tabLst>
            </a:pPr>
            <a:r>
              <a:rPr sz="3200" spc="95" dirty="0">
                <a:latin typeface="Verdana" panose="020B0604030504040204"/>
                <a:cs typeface="Verdana" panose="020B0604030504040204"/>
              </a:rPr>
              <a:t>Why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Error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Handling?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Solution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393700" algn="l"/>
              </a:tabLst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Happy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Path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760"/>
              </a:spcBef>
              <a:buChar char="•"/>
              <a:tabLst>
                <a:tab pos="393700" algn="l"/>
              </a:tabLst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Exception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Paths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35" dirty="0">
                <a:latin typeface="Verdana" panose="020B0604030504040204"/>
                <a:cs typeface="Verdana" panose="020B0604030504040204"/>
              </a:rPr>
              <a:t>Demo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393700" algn="l"/>
              </a:tabLst>
            </a:pPr>
            <a:r>
              <a:rPr sz="3200" spc="130" dirty="0">
                <a:latin typeface="Verdana" panose="020B0604030504040204"/>
                <a:cs typeface="Verdana" panose="020B0604030504040204"/>
              </a:rPr>
              <a:t>PUT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860"/>
              </a:spcBef>
              <a:buChar char="•"/>
              <a:tabLst>
                <a:tab pos="393700" algn="l"/>
              </a:tabLst>
            </a:pPr>
            <a:r>
              <a:rPr sz="3200" spc="75" dirty="0">
                <a:latin typeface="Verdana" panose="020B0604030504040204"/>
                <a:cs typeface="Verdana" panose="020B0604030504040204"/>
              </a:rPr>
              <a:t>POST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660"/>
              </a:spcBef>
              <a:buChar char="•"/>
              <a:tabLst>
                <a:tab pos="393700" algn="l"/>
              </a:tabLst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Validation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8165" y="4125674"/>
            <a:ext cx="2541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oblem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37400" y="3479800"/>
            <a:ext cx="481393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Why</a:t>
            </a:r>
            <a:r>
              <a:rPr spc="-180" dirty="0"/>
              <a:t> </a:t>
            </a:r>
            <a:r>
              <a:rPr spc="15" dirty="0"/>
              <a:t>Error</a:t>
            </a:r>
            <a:r>
              <a:rPr spc="-180" dirty="0"/>
              <a:t> </a:t>
            </a:r>
            <a:r>
              <a:rPr spc="25" dirty="0"/>
              <a:t>Handling?</a:t>
            </a:r>
            <a:endParaRPr spc="25" dirty="0"/>
          </a:p>
          <a:p>
            <a:pPr marL="469900" marR="5080">
              <a:lnSpc>
                <a:spcPts val="6200"/>
              </a:lnSpc>
              <a:spcBef>
                <a:spcPts val="400"/>
              </a:spcBef>
            </a:pPr>
            <a:r>
              <a:rPr spc="5" dirty="0"/>
              <a:t>Database </a:t>
            </a:r>
            <a:r>
              <a:rPr spc="60" dirty="0"/>
              <a:t>pollution </a:t>
            </a:r>
            <a:r>
              <a:rPr spc="65" dirty="0"/>
              <a:t> </a:t>
            </a:r>
            <a:r>
              <a:rPr spc="35" dirty="0"/>
              <a:t>Client</a:t>
            </a:r>
            <a:r>
              <a:rPr spc="-185" dirty="0"/>
              <a:t> </a:t>
            </a:r>
            <a:r>
              <a:rPr spc="65" dirty="0"/>
              <a:t>does</a:t>
            </a:r>
            <a:r>
              <a:rPr spc="-180" dirty="0"/>
              <a:t> </a:t>
            </a:r>
            <a:r>
              <a:rPr spc="55" dirty="0"/>
              <a:t>not</a:t>
            </a:r>
            <a:r>
              <a:rPr spc="-185" dirty="0"/>
              <a:t> </a:t>
            </a:r>
            <a:r>
              <a:rPr spc="35" dirty="0"/>
              <a:t>know</a:t>
            </a:r>
            <a:endParaRPr spc="3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28762" y="4125674"/>
            <a:ext cx="2491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Solution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26300" y="2692400"/>
            <a:ext cx="364807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Happy</a:t>
            </a:r>
            <a:r>
              <a:rPr spc="-195" dirty="0"/>
              <a:t> </a:t>
            </a:r>
            <a:r>
              <a:rPr spc="25" dirty="0"/>
              <a:t>Path</a:t>
            </a:r>
            <a:endParaRPr spc="25" dirty="0"/>
          </a:p>
          <a:p>
            <a:pPr marL="256540">
              <a:lnSpc>
                <a:spcPct val="100000"/>
              </a:lnSpc>
              <a:spcBef>
                <a:spcPts val="2360"/>
              </a:spcBef>
            </a:pPr>
            <a:r>
              <a:rPr spc="10" dirty="0"/>
              <a:t>Default</a:t>
            </a:r>
            <a:r>
              <a:rPr spc="-210" dirty="0"/>
              <a:t> </a:t>
            </a:r>
            <a:r>
              <a:rPr spc="5" dirty="0"/>
              <a:t>Scenario</a:t>
            </a:r>
            <a:endParaRPr spc="5" dirty="0"/>
          </a:p>
        </p:txBody>
      </p:sp>
      <p:sp>
        <p:nvSpPr>
          <p:cNvPr id="5" name="object 5"/>
          <p:cNvSpPr txBox="1"/>
          <p:nvPr/>
        </p:nvSpPr>
        <p:spPr>
          <a:xfrm>
            <a:off x="7226300" y="4267200"/>
            <a:ext cx="486537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Exception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Paths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67640" marR="5080" indent="88900">
              <a:lnSpc>
                <a:spcPts val="6200"/>
              </a:lnSpc>
              <a:spcBef>
                <a:spcPts val="400"/>
              </a:spcBef>
            </a:pPr>
            <a:r>
              <a:rPr sz="3200" spc="85" dirty="0">
                <a:latin typeface="Verdana" panose="020B0604030504040204"/>
                <a:cs typeface="Verdana" panose="020B0604030504040204"/>
              </a:rPr>
              <a:t>Block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write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actions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Send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an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error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message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28455" y="4125674"/>
            <a:ext cx="1290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37400" y="2692400"/>
            <a:ext cx="1744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P</a:t>
            </a:r>
            <a:r>
              <a:rPr spc="5" dirty="0"/>
              <a:t>r</a:t>
            </a:r>
            <a:r>
              <a:rPr spc="60" dirty="0"/>
              <a:t>oblem</a:t>
            </a:r>
            <a:endParaRPr spc="60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8734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PUT</a:t>
            </a:r>
            <a:r>
              <a:rPr spc="-170" dirty="0"/>
              <a:t> </a:t>
            </a:r>
            <a:r>
              <a:rPr dirty="0"/>
              <a:t>(update)</a:t>
            </a:r>
            <a:r>
              <a:rPr spc="-170" dirty="0"/>
              <a:t> </a:t>
            </a:r>
            <a:r>
              <a:rPr spc="45" dirty="0"/>
              <a:t>adds</a:t>
            </a:r>
            <a:r>
              <a:rPr spc="-165" dirty="0"/>
              <a:t> </a:t>
            </a:r>
            <a:r>
              <a:rPr spc="-45" dirty="0"/>
              <a:t>a</a:t>
            </a:r>
            <a:r>
              <a:rPr spc="-170" dirty="0"/>
              <a:t> </a:t>
            </a:r>
            <a:r>
              <a:rPr spc="10" dirty="0"/>
              <a:t>new</a:t>
            </a:r>
            <a:r>
              <a:rPr spc="-165" dirty="0"/>
              <a:t> </a:t>
            </a:r>
            <a:r>
              <a:rPr spc="30" dirty="0"/>
              <a:t>friend</a:t>
            </a:r>
            <a:endParaRPr spc="30" dirty="0"/>
          </a:p>
          <a:p>
            <a:pPr marL="5143500">
              <a:lnSpc>
                <a:spcPct val="100000"/>
              </a:lnSpc>
              <a:spcBef>
                <a:spcPts val="2360"/>
              </a:spcBef>
            </a:pPr>
            <a:r>
              <a:rPr spc="25" dirty="0"/>
              <a:t>Solution</a:t>
            </a:r>
            <a:endParaRPr spc="25" dirty="0"/>
          </a:p>
          <a:p>
            <a:pPr marL="5387340" marR="5080">
              <a:lnSpc>
                <a:spcPts val="6200"/>
              </a:lnSpc>
              <a:spcBef>
                <a:spcPts val="400"/>
              </a:spcBef>
            </a:pPr>
            <a:r>
              <a:rPr spc="50" dirty="0"/>
              <a:t>Only </a:t>
            </a:r>
            <a:r>
              <a:rPr spc="35" dirty="0"/>
              <a:t>update </a:t>
            </a:r>
            <a:r>
              <a:rPr spc="-45" dirty="0"/>
              <a:t>an </a:t>
            </a:r>
            <a:r>
              <a:rPr dirty="0"/>
              <a:t>existing </a:t>
            </a:r>
            <a:r>
              <a:rPr spc="30" dirty="0"/>
              <a:t>friend </a:t>
            </a:r>
            <a:r>
              <a:rPr spc="35" dirty="0"/>
              <a:t> Otherwise</a:t>
            </a:r>
            <a:r>
              <a:rPr spc="-175" dirty="0"/>
              <a:t> </a:t>
            </a:r>
            <a:r>
              <a:rPr spc="15" dirty="0"/>
              <a:t>send</a:t>
            </a:r>
            <a:r>
              <a:rPr spc="-175" dirty="0"/>
              <a:t> </a:t>
            </a:r>
            <a:r>
              <a:rPr spc="-45" dirty="0"/>
              <a:t>an</a:t>
            </a:r>
            <a:r>
              <a:rPr spc="-170" dirty="0"/>
              <a:t> </a:t>
            </a:r>
            <a:r>
              <a:rPr spc="-5" dirty="0"/>
              <a:t>error</a:t>
            </a:r>
            <a:r>
              <a:rPr spc="-175" dirty="0"/>
              <a:t> </a:t>
            </a:r>
            <a:r>
              <a:rPr spc="-15" dirty="0"/>
              <a:t>message</a:t>
            </a:r>
            <a:endParaRPr spc="-1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95639" y="4125674"/>
            <a:ext cx="1724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37400" y="2692400"/>
            <a:ext cx="1744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P</a:t>
            </a:r>
            <a:r>
              <a:rPr spc="5" dirty="0"/>
              <a:t>r</a:t>
            </a:r>
            <a:r>
              <a:rPr spc="60" dirty="0"/>
              <a:t>oblem</a:t>
            </a:r>
            <a:endParaRPr spc="60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8734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POST</a:t>
            </a:r>
            <a:r>
              <a:rPr spc="-180" dirty="0"/>
              <a:t> </a:t>
            </a:r>
            <a:r>
              <a:rPr spc="45" dirty="0"/>
              <a:t>adds</a:t>
            </a:r>
            <a:r>
              <a:rPr spc="-175" dirty="0"/>
              <a:t> </a:t>
            </a:r>
            <a:r>
              <a:rPr spc="30" dirty="0"/>
              <a:t>empty</a:t>
            </a:r>
            <a:r>
              <a:rPr spc="-175" dirty="0"/>
              <a:t> </a:t>
            </a:r>
            <a:r>
              <a:rPr spc="30" dirty="0"/>
              <a:t>friend</a:t>
            </a:r>
            <a:endParaRPr spc="30" dirty="0"/>
          </a:p>
          <a:p>
            <a:pPr marL="5143500">
              <a:lnSpc>
                <a:spcPct val="100000"/>
              </a:lnSpc>
              <a:spcBef>
                <a:spcPts val="2360"/>
              </a:spcBef>
            </a:pPr>
            <a:r>
              <a:rPr spc="25" dirty="0"/>
              <a:t>Solution</a:t>
            </a:r>
            <a:endParaRPr spc="25" dirty="0"/>
          </a:p>
          <a:p>
            <a:pPr marL="5387340" marR="5080">
              <a:lnSpc>
                <a:spcPts val="6200"/>
              </a:lnSpc>
              <a:spcBef>
                <a:spcPts val="400"/>
              </a:spcBef>
            </a:pPr>
            <a:r>
              <a:rPr spc="50" dirty="0"/>
              <a:t>Only </a:t>
            </a:r>
            <a:r>
              <a:rPr spc="85" dirty="0"/>
              <a:t>add </a:t>
            </a:r>
            <a:r>
              <a:rPr spc="-45" dirty="0"/>
              <a:t>a </a:t>
            </a:r>
            <a:r>
              <a:rPr spc="50" dirty="0"/>
              <a:t>complete </a:t>
            </a:r>
            <a:r>
              <a:rPr spc="30" dirty="0"/>
              <a:t>friend </a:t>
            </a:r>
            <a:r>
              <a:rPr spc="35" dirty="0"/>
              <a:t> Otherwise</a:t>
            </a:r>
            <a:r>
              <a:rPr spc="-175" dirty="0"/>
              <a:t> </a:t>
            </a:r>
            <a:r>
              <a:rPr spc="15" dirty="0"/>
              <a:t>send</a:t>
            </a:r>
            <a:r>
              <a:rPr spc="-175" dirty="0"/>
              <a:t> </a:t>
            </a:r>
            <a:r>
              <a:rPr spc="-45" dirty="0"/>
              <a:t>an</a:t>
            </a:r>
            <a:r>
              <a:rPr spc="-170" dirty="0"/>
              <a:t> </a:t>
            </a:r>
            <a:r>
              <a:rPr spc="-5" dirty="0"/>
              <a:t>error</a:t>
            </a:r>
            <a:r>
              <a:rPr spc="-175" dirty="0"/>
              <a:t> </a:t>
            </a:r>
            <a:r>
              <a:rPr spc="-15" dirty="0"/>
              <a:t>message</a:t>
            </a:r>
            <a:endParaRPr spc="-1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7775" y="3757374"/>
            <a:ext cx="2921635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1381125">
              <a:lnSpc>
                <a:spcPct val="101000"/>
              </a:lnSpc>
              <a:spcBef>
                <a:spcPts val="60"/>
              </a:spcBef>
            </a:pP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 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sages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37400" y="3086100"/>
            <a:ext cx="394335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5" dirty="0">
                <a:latin typeface="Verdana" panose="020B0604030504040204"/>
                <a:cs typeface="Verdana" panose="020B0604030504040204"/>
              </a:rPr>
              <a:t>HTTP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Status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Codes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686435">
              <a:lnSpc>
                <a:spcPts val="6200"/>
              </a:lnSpc>
              <a:spcBef>
                <a:spcPts val="400"/>
              </a:spcBef>
            </a:pPr>
            <a:r>
              <a:rPr sz="3200" spc="-85" dirty="0">
                <a:latin typeface="Verdana" panose="020B0604030504040204"/>
                <a:cs typeface="Verdana" panose="020B0604030504040204"/>
              </a:rPr>
              <a:t>Text </a:t>
            </a:r>
            <a:r>
              <a:rPr sz="3200" dirty="0">
                <a:latin typeface="Verdana" panose="020B0604030504040204"/>
                <a:cs typeface="Verdana" panose="020B0604030504040204"/>
              </a:rPr>
              <a:t>Messages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30" dirty="0">
                <a:latin typeface="Verdana" panose="020B0604030504040204"/>
                <a:cs typeface="Verdana" panose="020B0604030504040204"/>
              </a:rPr>
              <a:t>JSON</a:t>
            </a:r>
            <a:r>
              <a:rPr sz="3200" spc="-25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Messages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66000" y="5448300"/>
            <a:ext cx="28181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ErrorMessage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52259" y="4125674"/>
            <a:ext cx="37674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480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Status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37400" y="2844800"/>
            <a:ext cx="1625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200</a:t>
            </a:r>
            <a:r>
              <a:rPr spc="-245" dirty="0"/>
              <a:t> </a:t>
            </a:r>
            <a:r>
              <a:rPr spc="150" dirty="0"/>
              <a:t>OK</a:t>
            </a:r>
            <a:endParaRPr spc="150" dirty="0"/>
          </a:p>
        </p:txBody>
      </p:sp>
      <p:sp>
        <p:nvSpPr>
          <p:cNvPr id="5" name="object 5"/>
          <p:cNvSpPr txBox="1"/>
          <p:nvPr/>
        </p:nvSpPr>
        <p:spPr>
          <a:xfrm>
            <a:off x="7137400" y="3632200"/>
            <a:ext cx="5146040" cy="257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 panose="020B0604030504040204"/>
                <a:cs typeface="Verdana" panose="020B0604030504040204"/>
              </a:rPr>
              <a:t>304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Not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Modified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3820"/>
              </a:lnSpc>
              <a:spcBef>
                <a:spcPts val="2360"/>
              </a:spcBef>
            </a:pPr>
            <a:r>
              <a:rPr sz="3200" spc="235" dirty="0">
                <a:latin typeface="Verdana" panose="020B0604030504040204"/>
                <a:cs typeface="Verdana" panose="020B0604030504040204"/>
              </a:rPr>
              <a:t>400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Bad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Request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3820"/>
              </a:lnSpc>
            </a:pPr>
            <a:r>
              <a:rPr sz="3200" spc="190" dirty="0">
                <a:latin typeface="Verdana" panose="020B0604030504040204"/>
                <a:cs typeface="Verdana" panose="020B0604030504040204"/>
              </a:rPr>
              <a:t>404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Not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Found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170" dirty="0">
                <a:latin typeface="Verdana" panose="020B0604030504040204"/>
                <a:cs typeface="Verdana" panose="020B0604030504040204"/>
              </a:rPr>
              <a:t>500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Internal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Server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Error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29853" y="4125674"/>
            <a:ext cx="199008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2692400"/>
            <a:ext cx="406463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ResponseEntity</a:t>
            </a:r>
            <a:endParaRPr spc="30" dirty="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pc="-5" dirty="0"/>
              <a:t>@ResponseStatus </a:t>
            </a:r>
            <a:r>
              <a:rPr dirty="0"/>
              <a:t> </a:t>
            </a:r>
            <a:r>
              <a:rPr spc="25" dirty="0"/>
              <a:t>@E</a:t>
            </a:r>
            <a:r>
              <a:rPr spc="-155" dirty="0"/>
              <a:t>x</a:t>
            </a:r>
            <a:r>
              <a:rPr spc="110" dirty="0"/>
              <a:t>c</a:t>
            </a:r>
            <a:r>
              <a:rPr spc="35" dirty="0"/>
              <a:t>eptionHandler  </a:t>
            </a:r>
            <a:r>
              <a:rPr spc="50" dirty="0"/>
              <a:t>@ControllerAdvice </a:t>
            </a:r>
            <a:r>
              <a:rPr spc="55" dirty="0"/>
              <a:t> </a:t>
            </a:r>
            <a:r>
              <a:rPr spc="10" dirty="0"/>
              <a:t>ErrorMessage</a:t>
            </a:r>
            <a:endParaRPr spc="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1898</Words>
  <Application>WPS Presentation</Application>
  <PresentationFormat>On-screen Show (4:3)</PresentationFormat>
  <Paragraphs>207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SimSun</vt:lpstr>
      <vt:lpstr>Wingdings</vt:lpstr>
      <vt:lpstr>Verdana</vt:lpstr>
      <vt:lpstr>Arial</vt:lpstr>
      <vt:lpstr>Microsoft YaHei</vt:lpstr>
      <vt:lpstr>Arial Unicode MS</vt:lpstr>
      <vt:lpstr>Calibri</vt:lpstr>
      <vt:lpstr>Office Theme</vt:lpstr>
      <vt:lpstr>Error Handling</vt:lpstr>
      <vt:lpstr>Problem</vt:lpstr>
      <vt:lpstr>Database pollution  Client does not know</vt:lpstr>
      <vt:lpstr>Default Scenario</vt:lpstr>
      <vt:lpstr>Problem</vt:lpstr>
      <vt:lpstr>Problem</vt:lpstr>
      <vt:lpstr>PowerPoint 演示文稿</vt:lpstr>
      <vt:lpstr>200 OK</vt:lpstr>
      <vt:lpstr>@ResponseStatus  @ExceptionHandler  @ControllerAdvice  ErrorMessage</vt:lpstr>
      <vt:lpstr>Error Handling</vt:lpstr>
      <vt:lpstr>Demo</vt:lpstr>
      <vt:lpstr>Demo</vt:lpstr>
      <vt:lpstr>Constraints on Properties  Add @Valid to Input</vt:lpstr>
      <vt:lpstr>PowerPoint 演示文稿</vt:lpstr>
      <vt:lpstr>Add Validation to Friend class</vt:lpstr>
      <vt:lpstr>Error Handling</vt:lpstr>
      <vt:lpstr>Consistency</vt:lpstr>
      <vt:lpstr>Error Handling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</dc:title>
  <dc:creator/>
  <cp:lastModifiedBy>Steve Sam</cp:lastModifiedBy>
  <cp:revision>2</cp:revision>
  <dcterms:created xsi:type="dcterms:W3CDTF">2022-01-05T08:23:23Z</dcterms:created>
  <dcterms:modified xsi:type="dcterms:W3CDTF">2022-01-05T09:33:51Z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2018-10-08T05:30:00Z</vt:filetime>
  </property>
  <property fmtid="{D5CDD505-2E9C-101B-9397-08002B2CF9AE}" pid="3" name="Creator">
    <vt:lpwstr>Keynote</vt:lpwstr>
  </property>
  <property fmtid="{D5CDD505-2E9C-101B-9397-08002B2CF9AE}" pid="4" name="LastSaved">
    <vt:filetime>2022-01-04T05:30:00Z</vt:filetime>
  </property>
  <property fmtid="{D5CDD505-2E9C-101B-9397-08002B2CF9AE}" pid="5" name="ICV">
    <vt:lpwstr>08F3D8E5C115497A8A92A0873E79E1B3</vt:lpwstr>
  </property>
  <property fmtid="{D5CDD505-2E9C-101B-9397-08002B2CF9AE}" pid="6" name="KSOProductBuildVer">
    <vt:lpwstr>1033-11.2.0.10426</vt:lpwstr>
  </property>
</Properties>
</file>