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6697521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1826303" y="0"/>
            <a:ext cx="16697521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52317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53274" y="4400550"/>
            <a:ext cx="30826193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16697521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1826303" y="8685213"/>
            <a:ext cx="16697521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02609" y="2527300"/>
            <a:ext cx="10050780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26300" y="1066800"/>
            <a:ext cx="1095375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50100" y="1574800"/>
            <a:ext cx="6722744" cy="6126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3975458"/>
            <a:ext cx="14373017" cy="50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33500" y="2667000"/>
            <a:ext cx="26123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830" dirty="0">
                <a:solidFill>
                  <a:srgbClr val="171717"/>
                </a:solidFill>
              </a:rPr>
              <a:t>T</a:t>
            </a:r>
            <a:r>
              <a:rPr sz="6000" spc="-75" dirty="0">
                <a:solidFill>
                  <a:srgbClr val="171717"/>
                </a:solidFill>
              </a:rPr>
              <a:t>e</a:t>
            </a:r>
            <a:r>
              <a:rPr sz="6000" spc="-355" dirty="0">
                <a:solidFill>
                  <a:srgbClr val="171717"/>
                </a:solidFill>
              </a:rPr>
              <a:t>s</a:t>
            </a:r>
            <a:r>
              <a:rPr sz="6000" spc="-100" dirty="0">
                <a:solidFill>
                  <a:srgbClr val="171717"/>
                </a:solidFill>
              </a:rPr>
              <a:t>t</a:t>
            </a:r>
            <a:r>
              <a:rPr sz="6000" spc="-225" dirty="0">
                <a:solidFill>
                  <a:srgbClr val="171717"/>
                </a:solidFill>
              </a:rPr>
              <a:t>i</a:t>
            </a:r>
            <a:r>
              <a:rPr sz="6000" spc="-260" dirty="0">
                <a:solidFill>
                  <a:srgbClr val="171717"/>
                </a:solidFill>
              </a:rPr>
              <a:t>n</a:t>
            </a:r>
            <a:r>
              <a:rPr sz="6000" spc="245" dirty="0">
                <a:solidFill>
                  <a:srgbClr val="171717"/>
                </a:solidFill>
              </a:rPr>
              <a:t>g</a:t>
            </a:r>
            <a:endParaRPr sz="6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71700" y="2667000"/>
            <a:ext cx="182816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Demo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08800" y="3517900"/>
            <a:ext cx="7594600" cy="2024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5" dirty="0">
                <a:latin typeface="Verdana" panose="020B0604030504040204"/>
                <a:cs typeface="Verdana" panose="020B0604030504040204"/>
              </a:rPr>
              <a:t>Spring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20" dirty="0">
                <a:latin typeface="Verdana" panose="020B0604030504040204"/>
                <a:cs typeface="Verdana" panose="020B0604030504040204"/>
              </a:rPr>
              <a:t>Initializr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includes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a</a:t>
            </a:r>
            <a:r>
              <a:rPr sz="3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75" dirty="0">
                <a:latin typeface="Verdana" panose="020B0604030504040204"/>
                <a:cs typeface="Verdana" panose="020B0604030504040204"/>
              </a:rPr>
              <a:t>Test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30" dirty="0">
                <a:latin typeface="Verdana" panose="020B0604030504040204"/>
                <a:cs typeface="Verdana" panose="020B0604030504040204"/>
              </a:rPr>
              <a:t>Assert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if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FriendController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20" dirty="0">
                <a:latin typeface="Verdana" panose="020B0604030504040204"/>
                <a:cs typeface="Verdana" panose="020B0604030504040204"/>
              </a:rPr>
              <a:t>is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70" dirty="0">
                <a:latin typeface="Verdana" panose="020B0604030504040204"/>
                <a:cs typeface="Verdana" panose="020B0604030504040204"/>
              </a:rPr>
              <a:t>Alive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218440">
              <a:lnSpc>
                <a:spcPct val="100000"/>
              </a:lnSpc>
              <a:spcBef>
                <a:spcPts val="2460"/>
              </a:spcBef>
            </a:pPr>
            <a:r>
              <a:rPr sz="2700" spc="-125" dirty="0">
                <a:latin typeface="Verdana" panose="020B0604030504040204"/>
                <a:cs typeface="Verdana" panose="020B0604030504040204"/>
              </a:rPr>
              <a:t>-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5" dirty="0">
                <a:latin typeface="Verdana" panose="020B0604030504040204"/>
                <a:cs typeface="Verdana" panose="020B0604030504040204"/>
              </a:rPr>
              <a:t>Using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40" dirty="0">
                <a:latin typeface="Verdana" panose="020B0604030504040204"/>
                <a:cs typeface="Verdana" panose="020B0604030504040204"/>
              </a:rPr>
              <a:t>JUnit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125" dirty="0">
                <a:latin typeface="Verdana" panose="020B0604030504040204"/>
                <a:cs typeface="Verdana" panose="020B0604030504040204"/>
              </a:rPr>
              <a:t>A</a:t>
            </a:r>
            <a:r>
              <a:rPr sz="2700" spc="65" dirty="0">
                <a:latin typeface="Verdana" panose="020B0604030504040204"/>
                <a:cs typeface="Verdana" panose="020B0604030504040204"/>
              </a:rPr>
              <a:t>s</a:t>
            </a:r>
            <a:r>
              <a:rPr sz="2700" spc="-35" dirty="0">
                <a:latin typeface="Verdana" panose="020B0604030504040204"/>
                <a:cs typeface="Verdana" panose="020B0604030504040204"/>
              </a:rPr>
              <a:t>sertions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9287" y="4125674"/>
            <a:ext cx="45402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48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em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5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ting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8800" y="1752600"/>
            <a:ext cx="7561580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Test</a:t>
            </a:r>
            <a:r>
              <a:rPr spc="-170" dirty="0"/>
              <a:t> </a:t>
            </a:r>
            <a:r>
              <a:rPr spc="10" dirty="0"/>
              <a:t>the</a:t>
            </a:r>
            <a:r>
              <a:rPr spc="-170" dirty="0"/>
              <a:t> </a:t>
            </a:r>
            <a:r>
              <a:rPr spc="50" dirty="0"/>
              <a:t>Complete</a:t>
            </a:r>
            <a:r>
              <a:rPr spc="-170" dirty="0"/>
              <a:t> </a:t>
            </a:r>
            <a:r>
              <a:rPr spc="80" dirty="0"/>
              <a:t>FriendApplication</a:t>
            </a:r>
            <a:endParaRPr spc="80" dirty="0"/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pc="10" dirty="0"/>
              <a:t>Use</a:t>
            </a:r>
            <a:r>
              <a:rPr spc="-170" dirty="0"/>
              <a:t> </a:t>
            </a:r>
            <a:r>
              <a:rPr spc="-15" dirty="0"/>
              <a:t>RestTemplate</a:t>
            </a:r>
            <a:r>
              <a:rPr spc="-165" dirty="0"/>
              <a:t> </a:t>
            </a:r>
            <a:r>
              <a:rPr spc="-60" dirty="0"/>
              <a:t>as</a:t>
            </a:r>
            <a:r>
              <a:rPr spc="-165" dirty="0"/>
              <a:t> </a:t>
            </a:r>
            <a:r>
              <a:rPr spc="35" dirty="0"/>
              <a:t>Client</a:t>
            </a:r>
            <a:endParaRPr spc="35" dirty="0"/>
          </a:p>
        </p:txBody>
      </p:sp>
      <p:sp>
        <p:nvSpPr>
          <p:cNvPr id="5" name="object 5"/>
          <p:cNvSpPr txBox="1"/>
          <p:nvPr/>
        </p:nvSpPr>
        <p:spPr>
          <a:xfrm>
            <a:off x="6908800" y="3097926"/>
            <a:ext cx="5913120" cy="1454150"/>
          </a:xfrm>
          <a:prstGeom prst="rect">
            <a:avLst/>
          </a:prstGeom>
        </p:spPr>
        <p:txBody>
          <a:bodyPr vert="horz" wrap="square" lIns="0" tIns="254635" rIns="0" bIns="0" rtlCol="0">
            <a:spAutoFit/>
          </a:bodyPr>
          <a:lstStyle/>
          <a:p>
            <a:pPr marL="424180">
              <a:lnSpc>
                <a:spcPct val="100000"/>
              </a:lnSpc>
              <a:spcBef>
                <a:spcPts val="2005"/>
              </a:spcBef>
            </a:pPr>
            <a:r>
              <a:rPr sz="2700" spc="-125" dirty="0">
                <a:latin typeface="Verdana" panose="020B0604030504040204"/>
                <a:cs typeface="Verdana" panose="020B0604030504040204"/>
              </a:rPr>
              <a:t>-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40" dirty="0">
                <a:latin typeface="Verdana" panose="020B0604030504040204"/>
                <a:cs typeface="Verdana" panose="020B0604030504040204"/>
              </a:rPr>
              <a:t>Has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25" dirty="0">
                <a:latin typeface="Verdana" panose="020B0604030504040204"/>
                <a:cs typeface="Verdana" panose="020B0604030504040204"/>
              </a:rPr>
              <a:t>the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70" dirty="0">
                <a:latin typeface="Verdana" panose="020B0604030504040204"/>
                <a:cs typeface="Verdana" panose="020B0604030504040204"/>
              </a:rPr>
              <a:t>Same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40" dirty="0">
                <a:latin typeface="Verdana" panose="020B0604030504040204"/>
                <a:cs typeface="Verdana" panose="020B0604030504040204"/>
              </a:rPr>
              <a:t>R</a:t>
            </a:r>
            <a:r>
              <a:rPr sz="2700" spc="-5" dirty="0">
                <a:latin typeface="Verdana" panose="020B0604030504040204"/>
                <a:cs typeface="Verdana" panose="020B0604030504040204"/>
              </a:rPr>
              <a:t>ole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70" dirty="0">
                <a:latin typeface="Verdana" panose="020B0604030504040204"/>
                <a:cs typeface="Verdana" panose="020B0604030504040204"/>
              </a:rPr>
              <a:t>as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160" dirty="0">
                <a:latin typeface="Verdana" panose="020B0604030504040204"/>
                <a:cs typeface="Verdana" panose="020B0604030504040204"/>
              </a:rPr>
              <a:t>P</a:t>
            </a:r>
            <a:r>
              <a:rPr sz="2700" spc="10" dirty="0">
                <a:latin typeface="Verdana" panose="020B0604030504040204"/>
                <a:cs typeface="Verdana" panose="020B0604030504040204"/>
              </a:rPr>
              <a:t>o</a:t>
            </a:r>
            <a:r>
              <a:rPr sz="2700" spc="-20" dirty="0">
                <a:latin typeface="Verdana" panose="020B0604030504040204"/>
                <a:cs typeface="Verdana" panose="020B0604030504040204"/>
              </a:rPr>
              <a:t>s</a:t>
            </a:r>
            <a:r>
              <a:rPr sz="2700" spc="-45" dirty="0">
                <a:latin typeface="Verdana" panose="020B0604030504040204"/>
                <a:cs typeface="Verdana" panose="020B0604030504040204"/>
              </a:rPr>
              <a:t>tman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3200" spc="-15" dirty="0">
                <a:latin typeface="Verdana" panose="020B0604030504040204"/>
                <a:cs typeface="Verdana" panose="020B0604030504040204"/>
              </a:rPr>
              <a:t>RestTemplate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class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452359" y="4818100"/>
          <a:ext cx="8206740" cy="1482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9855"/>
                <a:gridCol w="3440429"/>
                <a:gridCol w="3385820"/>
              </a:tblGrid>
              <a:tr h="474325">
                <a:tc>
                  <a:txBody>
                    <a:bodyPr/>
                    <a:lstStyle/>
                    <a:p>
                      <a:pPr marL="31750">
                        <a:lnSpc>
                          <a:spcPts val="3200"/>
                        </a:lnSpc>
                      </a:pPr>
                      <a:r>
                        <a:rPr sz="2700" spc="70" dirty="0">
                          <a:latin typeface="Verdana" panose="020B0604030504040204"/>
                          <a:cs typeface="Verdana" panose="020B0604030504040204"/>
                        </a:rPr>
                        <a:t>GET</a:t>
                      </a:r>
                      <a:endParaRPr sz="27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1320">
                        <a:lnSpc>
                          <a:spcPts val="3200"/>
                        </a:lnSpc>
                      </a:pPr>
                      <a:r>
                        <a:rPr sz="2700" spc="15" dirty="0">
                          <a:latin typeface="Verdana" panose="020B0604030504040204"/>
                          <a:cs typeface="Verdana" panose="020B0604030504040204"/>
                        </a:rPr>
                        <a:t>getForObject()</a:t>
                      </a:r>
                      <a:endParaRPr sz="27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ts val="3200"/>
                        </a:lnSpc>
                      </a:pPr>
                      <a:r>
                        <a:rPr sz="2700" spc="10" dirty="0">
                          <a:latin typeface="Verdana" panose="020B0604030504040204"/>
                          <a:cs typeface="Verdana" panose="020B0604030504040204"/>
                        </a:rPr>
                        <a:t>getForEntity()</a:t>
                      </a:r>
                      <a:endParaRPr sz="27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0" marB="0"/>
                </a:tc>
              </a:tr>
              <a:tr h="5334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2700" spc="60" dirty="0">
                          <a:latin typeface="Verdana" panose="020B0604030504040204"/>
                          <a:cs typeface="Verdana" panose="020B0604030504040204"/>
                        </a:rPr>
                        <a:t>POST</a:t>
                      </a:r>
                      <a:endParaRPr sz="27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3975" marB="0"/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2700" spc="20" dirty="0">
                          <a:latin typeface="Verdana" panose="020B0604030504040204"/>
                          <a:cs typeface="Verdana" panose="020B0604030504040204"/>
                        </a:rPr>
                        <a:t>postForObject()</a:t>
                      </a:r>
                      <a:endParaRPr sz="27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3975" marB="0"/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2700" spc="25" dirty="0">
                          <a:latin typeface="Verdana" panose="020B0604030504040204"/>
                          <a:cs typeface="Verdana" panose="020B0604030504040204"/>
                        </a:rPr>
                        <a:t>postForLocation()</a:t>
                      </a:r>
                      <a:endParaRPr sz="27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3975" marB="0"/>
                </a:tc>
              </a:tr>
              <a:tr h="474325">
                <a:tc>
                  <a:txBody>
                    <a:bodyPr/>
                    <a:lstStyle/>
                    <a:p>
                      <a:pPr marL="31750">
                        <a:lnSpc>
                          <a:spcPts val="3205"/>
                        </a:lnSpc>
                        <a:spcBef>
                          <a:spcPts val="425"/>
                        </a:spcBef>
                      </a:pPr>
                      <a:r>
                        <a:rPr sz="2700" spc="110" dirty="0">
                          <a:latin typeface="Verdana" panose="020B0604030504040204"/>
                          <a:cs typeface="Verdana" panose="020B0604030504040204"/>
                        </a:rPr>
                        <a:t>PUT</a:t>
                      </a:r>
                      <a:endParaRPr sz="27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3975" marB="0"/>
                </a:tc>
                <a:tc>
                  <a:txBody>
                    <a:bodyPr/>
                    <a:lstStyle/>
                    <a:p>
                      <a:pPr marL="392430">
                        <a:lnSpc>
                          <a:spcPts val="3205"/>
                        </a:lnSpc>
                        <a:spcBef>
                          <a:spcPts val="425"/>
                        </a:spcBef>
                      </a:pPr>
                      <a:r>
                        <a:rPr sz="2700" spc="-15" dirty="0">
                          <a:latin typeface="Verdana" panose="020B0604030504040204"/>
                          <a:cs typeface="Verdana" panose="020B0604030504040204"/>
                        </a:rPr>
                        <a:t>put()</a:t>
                      </a:r>
                      <a:endParaRPr sz="27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39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471409" y="6278879"/>
            <a:ext cx="1417320" cy="109220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700" spc="95" dirty="0">
                <a:latin typeface="Verdana" panose="020B0604030504040204"/>
                <a:cs typeface="Verdana" panose="020B0604030504040204"/>
              </a:rPr>
              <a:t>DELETE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700" spc="-65" dirty="0">
                <a:latin typeface="Verdana" panose="020B0604030504040204"/>
                <a:cs typeface="Verdana" panose="020B0604030504040204"/>
              </a:rPr>
              <a:t>any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71851" y="6278879"/>
            <a:ext cx="196850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" marR="5080" indent="-34925">
              <a:lnSpc>
                <a:spcPct val="130000"/>
              </a:lnSpc>
              <a:spcBef>
                <a:spcPts val="100"/>
              </a:spcBef>
            </a:pPr>
            <a:r>
              <a:rPr sz="2700" spc="-30" dirty="0">
                <a:latin typeface="Verdana" panose="020B0604030504040204"/>
                <a:cs typeface="Verdana" panose="020B0604030504040204"/>
              </a:rPr>
              <a:t>delete() </a:t>
            </a:r>
            <a:r>
              <a:rPr sz="2700" spc="-25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120" dirty="0">
                <a:latin typeface="Verdana" panose="020B0604030504040204"/>
                <a:cs typeface="Verdana" panose="020B0604030504040204"/>
              </a:rPr>
              <a:t>e</a:t>
            </a:r>
            <a:r>
              <a:rPr sz="2700" spc="-155" dirty="0">
                <a:latin typeface="Verdana" panose="020B0604030504040204"/>
                <a:cs typeface="Verdana" panose="020B0604030504040204"/>
              </a:rPr>
              <a:t>x</a:t>
            </a:r>
            <a:r>
              <a:rPr sz="2700" spc="-15" dirty="0">
                <a:latin typeface="Verdana" panose="020B0604030504040204"/>
                <a:cs typeface="Verdana" panose="020B0604030504040204"/>
              </a:rPr>
              <a:t>change()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451689" y="6934200"/>
            <a:ext cx="163258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0" dirty="0">
                <a:latin typeface="Verdana" panose="020B0604030504040204"/>
                <a:cs typeface="Verdana" panose="020B0604030504040204"/>
              </a:rPr>
              <a:t>execute()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71700" y="2667000"/>
            <a:ext cx="182816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Demo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59600" y="2324100"/>
            <a:ext cx="3745229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Run</a:t>
            </a:r>
            <a:r>
              <a:rPr spc="-195" dirty="0"/>
              <a:t> </a:t>
            </a:r>
            <a:r>
              <a:rPr spc="10" dirty="0"/>
              <a:t>the</a:t>
            </a:r>
            <a:r>
              <a:rPr spc="-190" dirty="0"/>
              <a:t> </a:t>
            </a:r>
            <a:r>
              <a:rPr spc="-45" dirty="0"/>
              <a:t>Server</a:t>
            </a:r>
            <a:endParaRPr spc="-45" dirty="0"/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pc="30" dirty="0"/>
              <a:t>Using</a:t>
            </a:r>
            <a:r>
              <a:rPr spc="-190" dirty="0"/>
              <a:t> </a:t>
            </a:r>
            <a:r>
              <a:rPr spc="-75" dirty="0"/>
              <a:t>Test</a:t>
            </a:r>
            <a:r>
              <a:rPr spc="-185" dirty="0"/>
              <a:t> </a:t>
            </a:r>
            <a:r>
              <a:rPr spc="10" dirty="0"/>
              <a:t>Pattern</a:t>
            </a:r>
            <a:endParaRPr spc="10" dirty="0"/>
          </a:p>
        </p:txBody>
      </p:sp>
      <p:sp>
        <p:nvSpPr>
          <p:cNvPr id="5" name="object 5"/>
          <p:cNvSpPr txBox="1"/>
          <p:nvPr/>
        </p:nvSpPr>
        <p:spPr>
          <a:xfrm>
            <a:off x="6959600" y="3669426"/>
            <a:ext cx="7026275" cy="3067050"/>
          </a:xfrm>
          <a:prstGeom prst="rect">
            <a:avLst/>
          </a:prstGeom>
        </p:spPr>
        <p:txBody>
          <a:bodyPr vert="horz" wrap="square" lIns="0" tIns="254635" rIns="0" bIns="0" rtlCol="0">
            <a:spAutoFit/>
          </a:bodyPr>
          <a:lstStyle/>
          <a:p>
            <a:pPr marL="424180">
              <a:lnSpc>
                <a:spcPct val="100000"/>
              </a:lnSpc>
              <a:spcBef>
                <a:spcPts val="2005"/>
              </a:spcBef>
            </a:pPr>
            <a:r>
              <a:rPr sz="2700" spc="-125" dirty="0">
                <a:latin typeface="Verdana" panose="020B0604030504040204"/>
                <a:cs typeface="Verdana" panose="020B0604030504040204"/>
              </a:rPr>
              <a:t>-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260" dirty="0">
                <a:latin typeface="Verdana" panose="020B0604030504040204"/>
                <a:cs typeface="Verdana" panose="020B0604030504040204"/>
              </a:rPr>
              <a:t>W</a:t>
            </a:r>
            <a:r>
              <a:rPr sz="2700" spc="-40" dirty="0">
                <a:latin typeface="Verdana" panose="020B0604030504040204"/>
                <a:cs typeface="Verdana" panose="020B0604030504040204"/>
              </a:rPr>
              <a:t>ith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40" dirty="0">
                <a:latin typeface="Verdana" panose="020B0604030504040204"/>
                <a:cs typeface="Verdana" panose="020B0604030504040204"/>
              </a:rPr>
              <a:t>JUnit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125" dirty="0">
                <a:latin typeface="Verdana" panose="020B0604030504040204"/>
                <a:cs typeface="Verdana" panose="020B0604030504040204"/>
              </a:rPr>
              <a:t>A</a:t>
            </a:r>
            <a:r>
              <a:rPr sz="2700" spc="65" dirty="0">
                <a:latin typeface="Verdana" panose="020B0604030504040204"/>
                <a:cs typeface="Verdana" panose="020B0604030504040204"/>
              </a:rPr>
              <a:t>s</a:t>
            </a:r>
            <a:r>
              <a:rPr sz="2700" spc="-35" dirty="0">
                <a:latin typeface="Verdana" panose="020B0604030504040204"/>
                <a:cs typeface="Verdana" panose="020B0604030504040204"/>
              </a:rPr>
              <a:t>sertions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3200" spc="-15" dirty="0">
                <a:latin typeface="Verdana" panose="020B0604030504040204"/>
                <a:cs typeface="Verdana" panose="020B0604030504040204"/>
              </a:rPr>
              <a:t>RestTemplate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563880" indent="-243205">
              <a:lnSpc>
                <a:spcPct val="100000"/>
              </a:lnSpc>
              <a:spcBef>
                <a:spcPts val="1060"/>
              </a:spcBef>
              <a:buChar char="-"/>
              <a:tabLst>
                <a:tab pos="564515" algn="l"/>
              </a:tabLst>
            </a:pPr>
            <a:r>
              <a:rPr sz="2700" spc="-20" dirty="0">
                <a:latin typeface="Verdana" panose="020B0604030504040204"/>
                <a:cs typeface="Verdana" panose="020B0604030504040204"/>
              </a:rPr>
              <a:t>postForEntity(url</a:t>
            </a:r>
            <a:r>
              <a:rPr sz="2700" spc="-20" dirty="0">
                <a:solidFill>
                  <a:srgbClr val="CC7831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700" spc="-155" dirty="0">
                <a:solidFill>
                  <a:srgbClr val="CC78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70" dirty="0">
                <a:latin typeface="Verdana" panose="020B0604030504040204"/>
                <a:cs typeface="Verdana" panose="020B0604030504040204"/>
              </a:rPr>
              <a:t>friend</a:t>
            </a:r>
            <a:r>
              <a:rPr sz="2700" spc="-70" dirty="0">
                <a:solidFill>
                  <a:srgbClr val="CC7831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700" spc="-150" dirty="0">
                <a:solidFill>
                  <a:srgbClr val="CC78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85" dirty="0">
                <a:latin typeface="Verdana" panose="020B0604030504040204"/>
                <a:cs typeface="Verdana" panose="020B0604030504040204"/>
              </a:rPr>
              <a:t>Friend.</a:t>
            </a:r>
            <a:r>
              <a:rPr sz="2700" spc="-85" dirty="0">
                <a:solidFill>
                  <a:srgbClr val="CC7831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700" spc="-85" dirty="0">
                <a:latin typeface="Verdana" panose="020B0604030504040204"/>
                <a:cs typeface="Verdana" panose="020B0604030504040204"/>
              </a:rPr>
              <a:t>)</a:t>
            </a:r>
            <a:r>
              <a:rPr sz="2700" spc="-85" dirty="0">
                <a:solidFill>
                  <a:srgbClr val="CC7831"/>
                </a:solidFill>
                <a:latin typeface="Verdana" panose="020B0604030504040204"/>
                <a:cs typeface="Verdana" panose="020B0604030504040204"/>
              </a:rPr>
              <a:t>;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563880" indent="-243205">
              <a:lnSpc>
                <a:spcPct val="100000"/>
              </a:lnSpc>
              <a:spcBef>
                <a:spcPts val="960"/>
              </a:spcBef>
              <a:buChar char="-"/>
              <a:tabLst>
                <a:tab pos="564515" algn="l"/>
              </a:tabLst>
            </a:pPr>
            <a:r>
              <a:rPr sz="2700" spc="-15" dirty="0">
                <a:latin typeface="Verdana" panose="020B0604030504040204"/>
                <a:cs typeface="Verdana" panose="020B0604030504040204"/>
              </a:rPr>
              <a:t>getForObject(url</a:t>
            </a:r>
            <a:r>
              <a:rPr sz="2700" spc="-15" dirty="0">
                <a:solidFill>
                  <a:srgbClr val="CC7831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700" spc="-165" dirty="0">
                <a:solidFill>
                  <a:srgbClr val="CC78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50" dirty="0">
                <a:latin typeface="Verdana" panose="020B0604030504040204"/>
                <a:cs typeface="Verdana" panose="020B0604030504040204"/>
              </a:rPr>
              <a:t>Friend[].</a:t>
            </a:r>
            <a:r>
              <a:rPr sz="2700" spc="-50" dirty="0">
                <a:solidFill>
                  <a:srgbClr val="CC7831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700" spc="-50" dirty="0">
                <a:latin typeface="Verdana" panose="020B0604030504040204"/>
                <a:cs typeface="Verdana" panose="020B0604030504040204"/>
              </a:rPr>
              <a:t>)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563880" indent="-243205">
              <a:lnSpc>
                <a:spcPct val="100000"/>
              </a:lnSpc>
              <a:spcBef>
                <a:spcPts val="960"/>
              </a:spcBef>
              <a:buChar char="-"/>
              <a:tabLst>
                <a:tab pos="564515" algn="l"/>
              </a:tabLst>
            </a:pPr>
            <a:r>
              <a:rPr sz="2700" spc="-40" dirty="0">
                <a:latin typeface="Verdana" panose="020B0604030504040204"/>
                <a:cs typeface="Verdana" panose="020B0604030504040204"/>
              </a:rPr>
              <a:t>delete(url)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25309" y="3757374"/>
            <a:ext cx="3294379" cy="149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4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Integration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40"/>
              </a:spcBef>
            </a:pPr>
            <a:r>
              <a:rPr sz="4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Testing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43700" y="3873500"/>
            <a:ext cx="8180705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Test</a:t>
            </a:r>
            <a:r>
              <a:rPr spc="-170" dirty="0"/>
              <a:t> </a:t>
            </a:r>
            <a:r>
              <a:rPr spc="45" dirty="0"/>
              <a:t>FriendController</a:t>
            </a:r>
            <a:r>
              <a:rPr spc="-170" dirty="0"/>
              <a:t> </a:t>
            </a:r>
            <a:r>
              <a:rPr spc="20" dirty="0"/>
              <a:t>and</a:t>
            </a:r>
            <a:r>
              <a:rPr spc="-170" dirty="0"/>
              <a:t> </a:t>
            </a:r>
            <a:r>
              <a:rPr spc="30" dirty="0"/>
              <a:t>FriendService</a:t>
            </a:r>
            <a:endParaRPr spc="30" dirty="0"/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pc="30" dirty="0"/>
              <a:t>Direct</a:t>
            </a:r>
            <a:r>
              <a:rPr spc="-175" dirty="0"/>
              <a:t> </a:t>
            </a:r>
            <a:r>
              <a:rPr spc="55" dirty="0"/>
              <a:t>on</a:t>
            </a:r>
            <a:r>
              <a:rPr spc="-170" dirty="0"/>
              <a:t> </a:t>
            </a:r>
            <a:r>
              <a:rPr spc="10" dirty="0"/>
              <a:t>the</a:t>
            </a:r>
            <a:r>
              <a:rPr spc="-175" dirty="0"/>
              <a:t> </a:t>
            </a:r>
            <a:r>
              <a:rPr spc="25" dirty="0"/>
              <a:t>Java</a:t>
            </a:r>
            <a:r>
              <a:rPr spc="-170" dirty="0"/>
              <a:t> </a:t>
            </a:r>
            <a:r>
              <a:rPr spc="105" dirty="0"/>
              <a:t>Code</a:t>
            </a:r>
            <a:endParaRPr spc="10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71700" y="2667000"/>
            <a:ext cx="182816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" dirty="0">
                <a:solidFill>
                  <a:srgbClr val="FFFFFF"/>
                </a:solidFill>
              </a:rPr>
              <a:t>Demo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6908800" y="3063898"/>
            <a:ext cx="5631815" cy="2745105"/>
          </a:xfrm>
          <a:prstGeom prst="rect">
            <a:avLst/>
          </a:prstGeom>
        </p:spPr>
        <p:txBody>
          <a:bodyPr vert="horz" wrap="square" lIns="0" tIns="187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sz="3200" spc="10" dirty="0">
                <a:latin typeface="Verdana" panose="020B0604030504040204"/>
                <a:cs typeface="Verdana" panose="020B0604030504040204"/>
              </a:rPr>
              <a:t>Use</a:t>
            </a:r>
            <a:r>
              <a:rPr sz="320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@SpringBootTest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424180">
              <a:lnSpc>
                <a:spcPct val="100000"/>
              </a:lnSpc>
              <a:spcBef>
                <a:spcPts val="1160"/>
              </a:spcBef>
            </a:pPr>
            <a:r>
              <a:rPr sz="2700" spc="-125" dirty="0">
                <a:latin typeface="Verdana" panose="020B0604030504040204"/>
                <a:cs typeface="Verdana" panose="020B0604030504040204"/>
              </a:rPr>
              <a:t>-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135" dirty="0">
                <a:latin typeface="Verdana" panose="020B0604030504040204"/>
                <a:cs typeface="Verdana" panose="020B0604030504040204"/>
              </a:rPr>
              <a:t>@</a:t>
            </a:r>
            <a:r>
              <a:rPr sz="2700" spc="60" dirty="0">
                <a:latin typeface="Verdana" panose="020B0604030504040204"/>
                <a:cs typeface="Verdana" panose="020B0604030504040204"/>
              </a:rPr>
              <a:t>A</a:t>
            </a:r>
            <a:r>
              <a:rPr sz="2700" spc="-25" dirty="0">
                <a:latin typeface="Verdana" panose="020B0604030504040204"/>
                <a:cs typeface="Verdana" panose="020B0604030504040204"/>
              </a:rPr>
              <a:t>u</a:t>
            </a:r>
            <a:r>
              <a:rPr sz="2700" spc="-60" dirty="0">
                <a:latin typeface="Verdana" panose="020B0604030504040204"/>
                <a:cs typeface="Verdana" panose="020B0604030504040204"/>
              </a:rPr>
              <a:t>t</a:t>
            </a:r>
            <a:r>
              <a:rPr sz="2700" spc="15" dirty="0">
                <a:latin typeface="Verdana" panose="020B0604030504040204"/>
                <a:cs typeface="Verdana" panose="020B0604030504040204"/>
              </a:rPr>
              <a:t>o</a:t>
            </a:r>
            <a:r>
              <a:rPr sz="2700" spc="-10" dirty="0">
                <a:latin typeface="Verdana" panose="020B0604030504040204"/>
                <a:cs typeface="Verdana" panose="020B0604030504040204"/>
              </a:rPr>
              <a:t>wi</a:t>
            </a:r>
            <a:r>
              <a:rPr sz="2700" spc="-80" dirty="0">
                <a:latin typeface="Verdana" panose="020B0604030504040204"/>
                <a:cs typeface="Verdana" panose="020B0604030504040204"/>
              </a:rPr>
              <a:t>r</a:t>
            </a:r>
            <a:r>
              <a:rPr sz="2700" spc="30" dirty="0">
                <a:latin typeface="Verdana" panose="020B0604030504040204"/>
                <a:cs typeface="Verdana" panose="020B0604030504040204"/>
              </a:rPr>
              <a:t>ed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25" dirty="0">
                <a:latin typeface="Verdana" panose="020B0604030504040204"/>
                <a:cs typeface="Verdana" panose="020B0604030504040204"/>
              </a:rPr>
              <a:t>Friend</a:t>
            </a:r>
            <a:r>
              <a:rPr sz="2700" spc="5" dirty="0">
                <a:latin typeface="Verdana" panose="020B0604030504040204"/>
                <a:cs typeface="Verdana" panose="020B0604030504040204"/>
              </a:rPr>
              <a:t>C</a:t>
            </a:r>
            <a:r>
              <a:rPr sz="2700" spc="-10" dirty="0">
                <a:latin typeface="Verdana" panose="020B0604030504040204"/>
                <a:cs typeface="Verdana" panose="020B0604030504040204"/>
              </a:rPr>
              <a:t>ont</a:t>
            </a:r>
            <a:r>
              <a:rPr sz="2700" spc="-75" dirty="0">
                <a:latin typeface="Verdana" panose="020B0604030504040204"/>
                <a:cs typeface="Verdana" panose="020B0604030504040204"/>
              </a:rPr>
              <a:t>r</a:t>
            </a:r>
            <a:r>
              <a:rPr sz="2700" spc="-35" dirty="0">
                <a:latin typeface="Verdana" panose="020B0604030504040204"/>
                <a:cs typeface="Verdana" panose="020B0604030504040204"/>
              </a:rPr>
              <a:t>oller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3200" spc="30" dirty="0">
                <a:latin typeface="Verdana" panose="020B0604030504040204"/>
                <a:cs typeface="Verdana" panose="020B0604030504040204"/>
              </a:rPr>
              <a:t>Using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75" dirty="0">
                <a:latin typeface="Verdana" panose="020B0604030504040204"/>
                <a:cs typeface="Verdana" panose="020B0604030504040204"/>
              </a:rPr>
              <a:t>Test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Pattern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21310">
              <a:lnSpc>
                <a:spcPct val="100000"/>
              </a:lnSpc>
              <a:spcBef>
                <a:spcPts val="2460"/>
              </a:spcBef>
            </a:pPr>
            <a:r>
              <a:rPr sz="2700" spc="-125" dirty="0">
                <a:latin typeface="Verdana" panose="020B0604030504040204"/>
                <a:cs typeface="Verdana" panose="020B0604030504040204"/>
              </a:rPr>
              <a:t>-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260" dirty="0">
                <a:latin typeface="Verdana" panose="020B0604030504040204"/>
                <a:cs typeface="Verdana" panose="020B0604030504040204"/>
              </a:rPr>
              <a:t>W</a:t>
            </a:r>
            <a:r>
              <a:rPr sz="2700" spc="-40" dirty="0">
                <a:latin typeface="Verdana" panose="020B0604030504040204"/>
                <a:cs typeface="Verdana" panose="020B0604030504040204"/>
              </a:rPr>
              <a:t>ith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125" dirty="0">
                <a:latin typeface="Verdana" panose="020B0604030504040204"/>
                <a:cs typeface="Verdana" panose="020B0604030504040204"/>
              </a:rPr>
              <a:t>A</a:t>
            </a:r>
            <a:r>
              <a:rPr sz="2700" spc="65" dirty="0">
                <a:latin typeface="Verdana" panose="020B0604030504040204"/>
                <a:cs typeface="Verdana" panose="020B0604030504040204"/>
              </a:rPr>
              <a:t>s</a:t>
            </a:r>
            <a:r>
              <a:rPr sz="2700" spc="20" dirty="0">
                <a:latin typeface="Verdana" panose="020B0604030504040204"/>
                <a:cs typeface="Verdana" panose="020B0604030504040204"/>
              </a:rPr>
              <a:t>sertJ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125" dirty="0">
                <a:latin typeface="Verdana" panose="020B0604030504040204"/>
                <a:cs typeface="Verdana" panose="020B0604030504040204"/>
              </a:rPr>
              <a:t>A</a:t>
            </a:r>
            <a:r>
              <a:rPr sz="2700" spc="65" dirty="0">
                <a:latin typeface="Verdana" panose="020B0604030504040204"/>
                <a:cs typeface="Verdana" panose="020B0604030504040204"/>
              </a:rPr>
              <a:t>s</a:t>
            </a:r>
            <a:r>
              <a:rPr sz="2700" spc="-35" dirty="0">
                <a:latin typeface="Verdana" panose="020B0604030504040204"/>
                <a:cs typeface="Verdana" panose="020B0604030504040204"/>
              </a:rPr>
              <a:t>sertions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3051" y="4125674"/>
            <a:ext cx="3526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JPA</a:t>
            </a:r>
            <a:r>
              <a:rPr sz="4800" spc="-3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Testing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8800" y="3873500"/>
            <a:ext cx="4585335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Test</a:t>
            </a:r>
            <a:r>
              <a:rPr spc="-195" dirty="0"/>
              <a:t> </a:t>
            </a:r>
            <a:r>
              <a:rPr spc="10" dirty="0"/>
              <a:t>the</a:t>
            </a:r>
            <a:r>
              <a:rPr spc="-190" dirty="0"/>
              <a:t> </a:t>
            </a:r>
            <a:r>
              <a:rPr spc="30" dirty="0"/>
              <a:t>FriendService</a:t>
            </a:r>
            <a:endParaRPr spc="30" dirty="0"/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pc="145" dirty="0"/>
              <a:t>And</a:t>
            </a:r>
            <a:r>
              <a:rPr spc="-190" dirty="0"/>
              <a:t> </a:t>
            </a:r>
            <a:r>
              <a:rPr spc="10" dirty="0"/>
              <a:t>the</a:t>
            </a:r>
            <a:r>
              <a:rPr spc="-190" dirty="0"/>
              <a:t> </a:t>
            </a:r>
            <a:r>
              <a:rPr spc="5" dirty="0"/>
              <a:t>Database</a:t>
            </a:r>
            <a:endParaRPr spc="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71700" y="2667000"/>
            <a:ext cx="182816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" dirty="0">
                <a:solidFill>
                  <a:srgbClr val="FFFFFF"/>
                </a:solidFill>
              </a:rPr>
              <a:t>Demo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7759700" y="2806700"/>
            <a:ext cx="5815965" cy="34467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0" dirty="0">
                <a:latin typeface="Verdana" panose="020B0604030504040204"/>
                <a:cs typeface="Verdana" panose="020B0604030504040204"/>
              </a:rPr>
              <a:t>Use</a:t>
            </a:r>
            <a:r>
              <a:rPr sz="320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latin typeface="Verdana" panose="020B0604030504040204"/>
                <a:cs typeface="Verdana" panose="020B0604030504040204"/>
              </a:rPr>
              <a:t>@DataJpaTest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58140" indent="-243205">
              <a:lnSpc>
                <a:spcPct val="100000"/>
              </a:lnSpc>
              <a:spcBef>
                <a:spcPts val="2460"/>
              </a:spcBef>
              <a:buChar char="-"/>
              <a:tabLst>
                <a:tab pos="358775" algn="l"/>
                <a:tab pos="2656205" algn="l"/>
              </a:tabLst>
            </a:pPr>
            <a:r>
              <a:rPr sz="2700" spc="10" dirty="0">
                <a:latin typeface="Verdana" panose="020B0604030504040204"/>
                <a:cs typeface="Verdana" panose="020B0604030504040204"/>
              </a:rPr>
              <a:t>@Autowired	</a:t>
            </a:r>
            <a:r>
              <a:rPr sz="2700" spc="-15" dirty="0">
                <a:latin typeface="Verdana" panose="020B0604030504040204"/>
                <a:cs typeface="Verdana" panose="020B0604030504040204"/>
              </a:rPr>
              <a:t>FriendService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358140" indent="-243205">
              <a:lnSpc>
                <a:spcPct val="100000"/>
              </a:lnSpc>
              <a:spcBef>
                <a:spcPts val="2360"/>
              </a:spcBef>
              <a:buChar char="-"/>
              <a:tabLst>
                <a:tab pos="358775" algn="l"/>
                <a:tab pos="2656205" algn="l"/>
              </a:tabLst>
            </a:pPr>
            <a:r>
              <a:rPr sz="2700" spc="10" dirty="0">
                <a:latin typeface="Verdana" panose="020B0604030504040204"/>
                <a:cs typeface="Verdana" panose="020B0604030504040204"/>
              </a:rPr>
              <a:t>@Autowired	</a:t>
            </a:r>
            <a:r>
              <a:rPr sz="2700" spc="-35" dirty="0">
                <a:latin typeface="Verdana" panose="020B0604030504040204"/>
                <a:cs typeface="Verdana" panose="020B0604030504040204"/>
              </a:rPr>
              <a:t>TestEntityManager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3200" spc="30" dirty="0">
                <a:latin typeface="Verdana" panose="020B0604030504040204"/>
                <a:cs typeface="Verdana" panose="020B0604030504040204"/>
              </a:rPr>
              <a:t>Using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75" dirty="0">
                <a:latin typeface="Verdana" panose="020B0604030504040204"/>
                <a:cs typeface="Verdana" panose="020B0604030504040204"/>
              </a:rPr>
              <a:t>Test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Pattern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218440">
              <a:lnSpc>
                <a:spcPct val="100000"/>
              </a:lnSpc>
              <a:spcBef>
                <a:spcPts val="2460"/>
              </a:spcBef>
            </a:pPr>
            <a:r>
              <a:rPr sz="2700" spc="-125" dirty="0">
                <a:latin typeface="Verdana" panose="020B0604030504040204"/>
                <a:cs typeface="Verdana" panose="020B0604030504040204"/>
              </a:rPr>
              <a:t>-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260" dirty="0">
                <a:latin typeface="Verdana" panose="020B0604030504040204"/>
                <a:cs typeface="Verdana" panose="020B0604030504040204"/>
              </a:rPr>
              <a:t>W</a:t>
            </a:r>
            <a:r>
              <a:rPr sz="2700" spc="-40" dirty="0">
                <a:latin typeface="Verdana" panose="020B0604030504040204"/>
                <a:cs typeface="Verdana" panose="020B0604030504040204"/>
              </a:rPr>
              <a:t>ith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125" dirty="0">
                <a:latin typeface="Verdana" panose="020B0604030504040204"/>
                <a:cs typeface="Verdana" panose="020B0604030504040204"/>
              </a:rPr>
              <a:t>A</a:t>
            </a:r>
            <a:r>
              <a:rPr sz="2700" spc="65" dirty="0">
                <a:latin typeface="Verdana" panose="020B0604030504040204"/>
                <a:cs typeface="Verdana" panose="020B0604030504040204"/>
              </a:rPr>
              <a:t>s</a:t>
            </a:r>
            <a:r>
              <a:rPr sz="2700" spc="20" dirty="0">
                <a:latin typeface="Verdana" panose="020B0604030504040204"/>
                <a:cs typeface="Verdana" panose="020B0604030504040204"/>
              </a:rPr>
              <a:t>sertJ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125" dirty="0">
                <a:latin typeface="Verdana" panose="020B0604030504040204"/>
                <a:cs typeface="Verdana" panose="020B0604030504040204"/>
              </a:rPr>
              <a:t>A</a:t>
            </a:r>
            <a:r>
              <a:rPr sz="2700" spc="65" dirty="0">
                <a:latin typeface="Verdana" panose="020B0604030504040204"/>
                <a:cs typeface="Verdana" panose="020B0604030504040204"/>
              </a:rPr>
              <a:t>s</a:t>
            </a:r>
            <a:r>
              <a:rPr sz="2700" spc="-35" dirty="0">
                <a:latin typeface="Verdana" panose="020B0604030504040204"/>
                <a:cs typeface="Verdana" panose="020B0604030504040204"/>
              </a:rPr>
              <a:t>sertions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741235" y="4125674"/>
            <a:ext cx="35782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Unit</a:t>
            </a:r>
            <a:r>
              <a:rPr sz="4800" spc="-3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Testing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8800" y="2298700"/>
            <a:ext cx="5459095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Test</a:t>
            </a:r>
            <a:r>
              <a:rPr spc="-175" dirty="0"/>
              <a:t> </a:t>
            </a:r>
            <a:r>
              <a:rPr spc="5" dirty="0"/>
              <a:t>Standalone</a:t>
            </a:r>
            <a:r>
              <a:rPr spc="-170" dirty="0"/>
              <a:t> </a:t>
            </a:r>
            <a:r>
              <a:rPr spc="35" dirty="0"/>
              <a:t>Controller</a:t>
            </a:r>
            <a:endParaRPr spc="35" dirty="0"/>
          </a:p>
          <a:p>
            <a:pPr marL="12700" marR="619125">
              <a:lnSpc>
                <a:spcPts val="6200"/>
              </a:lnSpc>
              <a:spcBef>
                <a:spcPts val="400"/>
              </a:spcBef>
            </a:pPr>
            <a:r>
              <a:rPr spc="90" dirty="0"/>
              <a:t>Mock</a:t>
            </a:r>
            <a:r>
              <a:rPr spc="-195" dirty="0"/>
              <a:t> </a:t>
            </a:r>
            <a:r>
              <a:rPr spc="10" dirty="0"/>
              <a:t>the</a:t>
            </a:r>
            <a:r>
              <a:rPr spc="-195" dirty="0"/>
              <a:t> </a:t>
            </a:r>
            <a:r>
              <a:rPr spc="30" dirty="0"/>
              <a:t>FriendService </a:t>
            </a:r>
            <a:r>
              <a:rPr spc="-1115" dirty="0"/>
              <a:t> </a:t>
            </a:r>
            <a:r>
              <a:rPr spc="30" dirty="0"/>
              <a:t>Using</a:t>
            </a:r>
            <a:r>
              <a:rPr spc="-170" dirty="0"/>
              <a:t> </a:t>
            </a:r>
            <a:r>
              <a:rPr spc="80" dirty="0"/>
              <a:t>Mockito</a:t>
            </a:r>
            <a:endParaRPr spc="80" dirty="0"/>
          </a:p>
        </p:txBody>
      </p:sp>
      <p:sp>
        <p:nvSpPr>
          <p:cNvPr id="5" name="object 5"/>
          <p:cNvSpPr txBox="1"/>
          <p:nvPr/>
        </p:nvSpPr>
        <p:spPr>
          <a:xfrm>
            <a:off x="6908800" y="4660900"/>
            <a:ext cx="6477635" cy="2075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40" dirty="0">
                <a:latin typeface="Verdana" panose="020B0604030504040204"/>
                <a:cs typeface="Verdana" panose="020B0604030504040204"/>
              </a:rPr>
              <a:t>when(call).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thenReturn(mock)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80" dirty="0">
                <a:latin typeface="Verdana" panose="020B0604030504040204"/>
                <a:cs typeface="Verdana" panose="020B0604030504040204"/>
              </a:rPr>
              <a:t>JSONPath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20" dirty="0">
                <a:latin typeface="Verdana" panose="020B0604030504040204"/>
                <a:cs typeface="Verdana" panose="020B0604030504040204"/>
              </a:rPr>
              <a:t>is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an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XPath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for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30" dirty="0">
                <a:latin typeface="Verdana" panose="020B0604030504040204"/>
                <a:cs typeface="Verdana" panose="020B0604030504040204"/>
              </a:rPr>
              <a:t>JSON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77825">
              <a:lnSpc>
                <a:spcPct val="100000"/>
              </a:lnSpc>
              <a:spcBef>
                <a:spcPts val="2860"/>
              </a:spcBef>
            </a:pPr>
            <a:r>
              <a:rPr sz="2700" spc="120" dirty="0">
                <a:latin typeface="Verdana" panose="020B0604030504040204"/>
                <a:cs typeface="Verdana" panose="020B0604030504040204"/>
              </a:rPr>
              <a:t>/</a:t>
            </a:r>
            <a:r>
              <a:rPr sz="27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65" dirty="0">
                <a:latin typeface="Verdana" panose="020B0604030504040204"/>
                <a:cs typeface="Verdana" panose="020B0604030504040204"/>
              </a:rPr>
              <a:t>has</a:t>
            </a:r>
            <a:r>
              <a:rPr sz="27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25" dirty="0">
                <a:latin typeface="Verdana" panose="020B0604030504040204"/>
                <a:cs typeface="Verdana" panose="020B0604030504040204"/>
              </a:rPr>
              <a:t>become</a:t>
            </a:r>
            <a:r>
              <a:rPr sz="27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15" dirty="0">
                <a:latin typeface="Verdana" panose="020B0604030504040204"/>
                <a:cs typeface="Verdana" panose="020B0604030504040204"/>
              </a:rPr>
              <a:t>$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71700" y="2667000"/>
            <a:ext cx="182816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Demo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46900" y="1955800"/>
            <a:ext cx="46424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Using</a:t>
            </a:r>
            <a:r>
              <a:rPr spc="-235" dirty="0"/>
              <a:t> </a:t>
            </a:r>
            <a:r>
              <a:rPr spc="5" dirty="0"/>
              <a:t>@WebMvcTest()</a:t>
            </a:r>
            <a:endParaRPr spc="5" dirty="0"/>
          </a:p>
        </p:txBody>
      </p:sp>
      <p:sp>
        <p:nvSpPr>
          <p:cNvPr id="5" name="object 5"/>
          <p:cNvSpPr txBox="1"/>
          <p:nvPr/>
        </p:nvSpPr>
        <p:spPr>
          <a:xfrm>
            <a:off x="6946900" y="2532379"/>
            <a:ext cx="5922010" cy="457200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77825">
              <a:lnSpc>
                <a:spcPct val="100000"/>
              </a:lnSpc>
              <a:spcBef>
                <a:spcPts val="1060"/>
              </a:spcBef>
            </a:pPr>
            <a:r>
              <a:rPr sz="2700" spc="-125" dirty="0">
                <a:latin typeface="Verdana" panose="020B0604030504040204"/>
                <a:cs typeface="Verdana" panose="020B0604030504040204"/>
              </a:rPr>
              <a:t>-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2700" spc="-65" dirty="0">
                <a:latin typeface="Verdana" panose="020B0604030504040204"/>
                <a:cs typeface="Verdana" panose="020B0604030504040204"/>
              </a:rPr>
              <a:t>his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70" dirty="0">
                <a:latin typeface="Verdana" panose="020B0604030504040204"/>
                <a:cs typeface="Verdana" panose="020B0604030504040204"/>
              </a:rPr>
              <a:t>is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65" dirty="0">
                <a:latin typeface="Verdana" panose="020B0604030504040204"/>
                <a:cs typeface="Verdana" panose="020B0604030504040204"/>
              </a:rPr>
              <a:t>an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15" dirty="0">
                <a:latin typeface="Verdana" panose="020B0604030504040204"/>
                <a:cs typeface="Verdana" panose="020B0604030504040204"/>
              </a:rPr>
              <a:t>other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20" dirty="0">
                <a:latin typeface="Verdana" panose="020B0604030504040204"/>
                <a:cs typeface="Verdana" panose="020B0604030504040204"/>
              </a:rPr>
              <a:t>Spring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75" dirty="0">
                <a:latin typeface="Verdana" panose="020B0604030504040204"/>
                <a:cs typeface="Verdana" panose="020B0604030504040204"/>
              </a:rPr>
              <a:t>C</a:t>
            </a:r>
            <a:r>
              <a:rPr sz="2700" spc="15" dirty="0">
                <a:latin typeface="Verdana" panose="020B0604030504040204"/>
                <a:cs typeface="Verdana" panose="020B0604030504040204"/>
              </a:rPr>
              <a:t>on</a:t>
            </a:r>
            <a:r>
              <a:rPr sz="2700" spc="-35" dirty="0">
                <a:latin typeface="Verdana" panose="020B0604030504040204"/>
                <a:cs typeface="Verdana" panose="020B0604030504040204"/>
              </a:rPr>
              <a:t>t</a:t>
            </a:r>
            <a:r>
              <a:rPr sz="2700" spc="-120" dirty="0">
                <a:latin typeface="Verdana" panose="020B0604030504040204"/>
                <a:cs typeface="Verdana" panose="020B0604030504040204"/>
              </a:rPr>
              <a:t>e</a:t>
            </a:r>
            <a:r>
              <a:rPr sz="2700" spc="-145" dirty="0">
                <a:latin typeface="Verdana" panose="020B0604030504040204"/>
                <a:cs typeface="Verdana" panose="020B0604030504040204"/>
              </a:rPr>
              <a:t>xt!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563880" indent="-243205">
              <a:lnSpc>
                <a:spcPct val="100000"/>
              </a:lnSpc>
              <a:spcBef>
                <a:spcPts val="960"/>
              </a:spcBef>
              <a:buChar char="-"/>
              <a:tabLst>
                <a:tab pos="564515" algn="l"/>
              </a:tabLst>
            </a:pPr>
            <a:r>
              <a:rPr sz="2700" spc="10" dirty="0">
                <a:latin typeface="Verdana" panose="020B0604030504040204"/>
                <a:cs typeface="Verdana" panose="020B0604030504040204"/>
              </a:rPr>
              <a:t>@Autowired</a:t>
            </a:r>
            <a:r>
              <a:rPr sz="27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40" dirty="0">
                <a:latin typeface="Verdana" panose="020B0604030504040204"/>
                <a:cs typeface="Verdana" panose="020B0604030504040204"/>
              </a:rPr>
              <a:t>MockMvc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563880" indent="-243205">
              <a:lnSpc>
                <a:spcPct val="100000"/>
              </a:lnSpc>
              <a:spcBef>
                <a:spcPts val="860"/>
              </a:spcBef>
              <a:buChar char="-"/>
              <a:tabLst>
                <a:tab pos="564515" algn="l"/>
              </a:tabLst>
            </a:pPr>
            <a:r>
              <a:rPr sz="2700" spc="10" dirty="0">
                <a:latin typeface="Verdana" panose="020B0604030504040204"/>
                <a:cs typeface="Verdana" panose="020B0604030504040204"/>
              </a:rPr>
              <a:t>@MockBean</a:t>
            </a:r>
            <a:r>
              <a:rPr sz="27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15" dirty="0">
                <a:latin typeface="Verdana" panose="020B0604030504040204"/>
                <a:cs typeface="Verdana" panose="020B0604030504040204"/>
              </a:rPr>
              <a:t>FriendService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3200" spc="30" dirty="0">
                <a:latin typeface="Verdana" panose="020B0604030504040204"/>
                <a:cs typeface="Verdana" panose="020B0604030504040204"/>
              </a:rPr>
              <a:t>Using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75" dirty="0">
                <a:latin typeface="Verdana" panose="020B0604030504040204"/>
                <a:cs typeface="Verdana" panose="020B0604030504040204"/>
              </a:rPr>
              <a:t>Test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Pattern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218440">
              <a:lnSpc>
                <a:spcPct val="100000"/>
              </a:lnSpc>
              <a:spcBef>
                <a:spcPts val="1160"/>
              </a:spcBef>
            </a:pPr>
            <a:r>
              <a:rPr sz="2700" spc="40" dirty="0">
                <a:latin typeface="Verdana" panose="020B0604030504040204"/>
                <a:cs typeface="Verdana" panose="020B0604030504040204"/>
              </a:rPr>
              <a:t>MockMvc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563880" indent="-243205">
              <a:lnSpc>
                <a:spcPct val="100000"/>
              </a:lnSpc>
              <a:spcBef>
                <a:spcPts val="660"/>
              </a:spcBef>
              <a:buChar char="-"/>
              <a:tabLst>
                <a:tab pos="564515" algn="l"/>
                <a:tab pos="2510155" algn="l"/>
              </a:tabLst>
            </a:pPr>
            <a:r>
              <a:rPr sz="2700" spc="-55" dirty="0">
                <a:latin typeface="Verdana" panose="020B0604030504040204"/>
                <a:cs typeface="Verdana" panose="020B0604030504040204"/>
              </a:rPr>
              <a:t>perform(),	</a:t>
            </a:r>
            <a:r>
              <a:rPr sz="2700" spc="5" dirty="0">
                <a:latin typeface="Verdana" panose="020B0604030504040204"/>
                <a:cs typeface="Verdana" panose="020B0604030504040204"/>
              </a:rPr>
              <a:t>andExpect()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563880" indent="-243205">
              <a:lnSpc>
                <a:spcPct val="100000"/>
              </a:lnSpc>
              <a:spcBef>
                <a:spcPts val="660"/>
              </a:spcBef>
              <a:buChar char="-"/>
              <a:tabLst>
                <a:tab pos="564515" algn="l"/>
              </a:tabLst>
            </a:pPr>
            <a:r>
              <a:rPr sz="2700" spc="-95" dirty="0">
                <a:latin typeface="Verdana" panose="020B0604030504040204"/>
                <a:cs typeface="Verdana" panose="020B0604030504040204"/>
              </a:rPr>
              <a:t>s</a:t>
            </a:r>
            <a:r>
              <a:rPr sz="2700" spc="-25" dirty="0">
                <a:latin typeface="Verdana" panose="020B0604030504040204"/>
                <a:cs typeface="Verdana" panose="020B0604030504040204"/>
              </a:rPr>
              <a:t>t</a:t>
            </a:r>
            <a:r>
              <a:rPr sz="2700" spc="-50" dirty="0">
                <a:latin typeface="Verdana" panose="020B0604030504040204"/>
                <a:cs typeface="Verdana" panose="020B0604030504040204"/>
              </a:rPr>
              <a:t>a</a:t>
            </a:r>
            <a:r>
              <a:rPr sz="2700" spc="-100" dirty="0">
                <a:latin typeface="Verdana" panose="020B0604030504040204"/>
                <a:cs typeface="Verdana" panose="020B0604030504040204"/>
              </a:rPr>
              <a:t>tus(),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25" dirty="0">
                <a:latin typeface="Verdana" panose="020B0604030504040204"/>
                <a:cs typeface="Verdana" panose="020B0604030504040204"/>
              </a:rPr>
              <a:t>json</a:t>
            </a:r>
            <a:r>
              <a:rPr sz="2700" spc="-55" dirty="0">
                <a:latin typeface="Verdana" panose="020B0604030504040204"/>
                <a:cs typeface="Verdana" panose="020B0604030504040204"/>
              </a:rPr>
              <a:t>P</a:t>
            </a:r>
            <a:r>
              <a:rPr sz="2700" spc="-90" dirty="0">
                <a:latin typeface="Verdana" panose="020B0604030504040204"/>
                <a:cs typeface="Verdana" panose="020B0604030504040204"/>
              </a:rPr>
              <a:t>a</a:t>
            </a:r>
            <a:r>
              <a:rPr sz="2700" spc="-45" dirty="0">
                <a:latin typeface="Verdana" panose="020B0604030504040204"/>
                <a:cs typeface="Verdana" panose="020B0604030504040204"/>
              </a:rPr>
              <a:t>th()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218440">
              <a:lnSpc>
                <a:spcPct val="100000"/>
              </a:lnSpc>
              <a:spcBef>
                <a:spcPts val="1760"/>
              </a:spcBef>
            </a:pPr>
            <a:r>
              <a:rPr sz="2700" spc="-30" dirty="0">
                <a:latin typeface="Verdana" panose="020B0604030504040204"/>
                <a:cs typeface="Verdana" panose="020B0604030504040204"/>
              </a:rPr>
              <a:t>Hamcrest</a:t>
            </a:r>
            <a:r>
              <a:rPr sz="27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10" dirty="0">
                <a:latin typeface="Verdana" panose="020B0604030504040204"/>
                <a:cs typeface="Verdana" panose="020B0604030504040204"/>
              </a:rPr>
              <a:t>Matcher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2677" y="3757374"/>
            <a:ext cx="3016885" cy="14935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66140" marR="5080" indent="-854075">
              <a:lnSpc>
                <a:spcPct val="101000"/>
              </a:lnSpc>
              <a:spcBef>
                <a:spcPts val="60"/>
              </a:spcBef>
            </a:pPr>
            <a:r>
              <a:rPr sz="4800" spc="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2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4800" spc="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eption  </a:t>
            </a:r>
            <a:r>
              <a:rPr sz="4800" spc="-5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ting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8800" y="3873500"/>
            <a:ext cx="7153275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Test</a:t>
            </a:r>
            <a:r>
              <a:rPr spc="-175" dirty="0"/>
              <a:t> </a:t>
            </a:r>
            <a:r>
              <a:rPr spc="50" dirty="0"/>
              <a:t>Exception</a:t>
            </a:r>
            <a:r>
              <a:rPr spc="-170" dirty="0"/>
              <a:t> </a:t>
            </a:r>
            <a:r>
              <a:rPr spc="55" dirty="0"/>
              <a:t>on</a:t>
            </a:r>
            <a:r>
              <a:rPr spc="-175" dirty="0"/>
              <a:t> </a:t>
            </a:r>
            <a:r>
              <a:rPr spc="45" dirty="0"/>
              <a:t>FriendController</a:t>
            </a:r>
            <a:endParaRPr spc="45" dirty="0"/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pc="30" dirty="0"/>
              <a:t>Assert</a:t>
            </a:r>
            <a:r>
              <a:rPr spc="-175" dirty="0"/>
              <a:t> </a:t>
            </a:r>
            <a:r>
              <a:rPr spc="55" dirty="0"/>
              <a:t>if</a:t>
            </a:r>
            <a:r>
              <a:rPr spc="-170" dirty="0"/>
              <a:t> </a:t>
            </a:r>
            <a:r>
              <a:rPr spc="-45" dirty="0"/>
              <a:t>an</a:t>
            </a:r>
            <a:r>
              <a:rPr spc="-170" dirty="0"/>
              <a:t> </a:t>
            </a:r>
            <a:r>
              <a:rPr spc="50" dirty="0"/>
              <a:t>Exception</a:t>
            </a:r>
            <a:r>
              <a:rPr spc="-170" dirty="0"/>
              <a:t> </a:t>
            </a:r>
            <a:r>
              <a:rPr spc="-20" dirty="0"/>
              <a:t>is</a:t>
            </a:r>
            <a:r>
              <a:rPr spc="-170" dirty="0"/>
              <a:t> </a:t>
            </a:r>
            <a:r>
              <a:rPr spc="15" dirty="0"/>
              <a:t>Thrown</a:t>
            </a:r>
            <a:endParaRPr spc="1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71500" y="2667000"/>
            <a:ext cx="50380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Software</a:t>
            </a:r>
            <a:r>
              <a:rPr sz="4800" spc="-3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Testing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51700" y="2400300"/>
            <a:ext cx="30429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-</a:t>
            </a:r>
            <a:r>
              <a:rPr spc="-70" dirty="0"/>
              <a:t> </a:t>
            </a:r>
            <a:r>
              <a:rPr spc="75" dirty="0"/>
              <a:t>Why</a:t>
            </a:r>
            <a:r>
              <a:rPr spc="-195" dirty="0"/>
              <a:t> </a:t>
            </a:r>
            <a:r>
              <a:rPr spc="-50" dirty="0"/>
              <a:t>Testing?</a:t>
            </a:r>
            <a:endParaRPr spc="-50" dirty="0"/>
          </a:p>
        </p:txBody>
      </p:sp>
      <p:sp>
        <p:nvSpPr>
          <p:cNvPr id="5" name="object 5"/>
          <p:cNvSpPr txBox="1"/>
          <p:nvPr/>
        </p:nvSpPr>
        <p:spPr>
          <a:xfrm>
            <a:off x="7251700" y="2887979"/>
            <a:ext cx="4779645" cy="377190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060"/>
              </a:spcBef>
              <a:buChar char="-"/>
              <a:tabLst>
                <a:tab pos="317500" algn="l"/>
              </a:tabLst>
            </a:pPr>
            <a:r>
              <a:rPr sz="3200" spc="-55" dirty="0">
                <a:latin typeface="Verdana" panose="020B0604030504040204"/>
                <a:cs typeface="Verdana" panose="020B0604030504040204"/>
              </a:rPr>
              <a:t>Testing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0" dirty="0">
                <a:latin typeface="Verdana" panose="020B0604030504040204"/>
                <a:cs typeface="Verdana" panose="020B0604030504040204"/>
              </a:rPr>
              <a:t>Types?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17500" indent="-304800">
              <a:lnSpc>
                <a:spcPct val="100000"/>
              </a:lnSpc>
              <a:spcBef>
                <a:spcPts val="960"/>
              </a:spcBef>
              <a:buChar char="-"/>
              <a:tabLst>
                <a:tab pos="317500" algn="l"/>
              </a:tabLst>
            </a:pPr>
            <a:r>
              <a:rPr sz="3200" spc="-55" dirty="0">
                <a:latin typeface="Verdana" panose="020B0604030504040204"/>
                <a:cs typeface="Verdana" panose="020B0604030504040204"/>
              </a:rPr>
              <a:t>Testing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Levels?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8900">
              <a:lnSpc>
                <a:spcPct val="100000"/>
              </a:lnSpc>
              <a:spcBef>
                <a:spcPts val="2360"/>
              </a:spcBef>
            </a:pPr>
            <a:r>
              <a:rPr sz="3200" spc="15" dirty="0">
                <a:latin typeface="Verdana" panose="020B0604030504040204"/>
                <a:cs typeface="Verdana" panose="020B0604030504040204"/>
              </a:rPr>
              <a:t>Demos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17500" indent="-304800">
              <a:lnSpc>
                <a:spcPct val="100000"/>
              </a:lnSpc>
              <a:spcBef>
                <a:spcPts val="960"/>
              </a:spcBef>
              <a:buChar char="-"/>
              <a:tabLst>
                <a:tab pos="317500" algn="l"/>
              </a:tabLst>
            </a:pPr>
            <a:r>
              <a:rPr sz="3200" spc="30" dirty="0">
                <a:latin typeface="Verdana" panose="020B0604030504040204"/>
                <a:cs typeface="Verdana" panose="020B0604030504040204"/>
              </a:rPr>
              <a:t>Writing</a:t>
            </a:r>
            <a:r>
              <a:rPr sz="320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95" dirty="0">
                <a:latin typeface="Verdana" panose="020B0604030504040204"/>
                <a:cs typeface="Verdana" panose="020B0604030504040204"/>
              </a:rPr>
              <a:t>Tests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52400">
              <a:lnSpc>
                <a:spcPct val="100000"/>
              </a:lnSpc>
              <a:spcBef>
                <a:spcPts val="1060"/>
              </a:spcBef>
            </a:pPr>
            <a:r>
              <a:rPr sz="3000" spc="-140" dirty="0">
                <a:latin typeface="Verdana" panose="020B0604030504040204"/>
                <a:cs typeface="Verdana" panose="020B0604030504040204"/>
              </a:rPr>
              <a:t>-</a:t>
            </a:r>
            <a:r>
              <a:rPr sz="3000" spc="9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50" dirty="0">
                <a:latin typeface="Verdana" panose="020B0604030504040204"/>
                <a:cs typeface="Verdana" panose="020B0604030504040204"/>
              </a:rPr>
              <a:t>Testing</a:t>
            </a:r>
            <a:r>
              <a:rPr sz="30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25" dirty="0">
                <a:latin typeface="Verdana" panose="020B0604030504040204"/>
                <a:cs typeface="Verdana" panose="020B0604030504040204"/>
              </a:rPr>
              <a:t>Levels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533400">
              <a:lnSpc>
                <a:spcPct val="100000"/>
              </a:lnSpc>
              <a:spcBef>
                <a:spcPts val="1000"/>
              </a:spcBef>
            </a:pPr>
            <a:r>
              <a:rPr sz="2700" spc="-125" dirty="0">
                <a:latin typeface="Verdana" panose="020B0604030504040204"/>
                <a:cs typeface="Verdana" panose="020B0604030504040204"/>
              </a:rPr>
              <a:t>-</a:t>
            </a:r>
            <a:r>
              <a:rPr sz="2700" spc="32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35" dirty="0">
                <a:latin typeface="Verdana" panose="020B0604030504040204"/>
                <a:cs typeface="Verdana" panose="020B0604030504040204"/>
              </a:rPr>
              <a:t>With</a:t>
            </a:r>
            <a:r>
              <a:rPr sz="27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30" dirty="0">
                <a:latin typeface="Verdana" panose="020B0604030504040204"/>
                <a:cs typeface="Verdana" panose="020B0604030504040204"/>
              </a:rPr>
              <a:t>Different</a:t>
            </a:r>
            <a:r>
              <a:rPr sz="27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30" dirty="0">
                <a:latin typeface="Verdana" panose="020B0604030504040204"/>
                <a:cs typeface="Verdana" panose="020B0604030504040204"/>
              </a:rPr>
              <a:t>Libraries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71700" y="2667000"/>
            <a:ext cx="182816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Demo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8800" y="2451100"/>
            <a:ext cx="48602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Using</a:t>
            </a:r>
            <a:r>
              <a:rPr spc="-225" dirty="0"/>
              <a:t> </a:t>
            </a:r>
            <a:r>
              <a:rPr spc="15" dirty="0"/>
              <a:t>@SpringBootTest</a:t>
            </a:r>
            <a:endParaRPr spc="15" dirty="0"/>
          </a:p>
        </p:txBody>
      </p:sp>
      <p:sp>
        <p:nvSpPr>
          <p:cNvPr id="5" name="object 5"/>
          <p:cNvSpPr txBox="1"/>
          <p:nvPr/>
        </p:nvSpPr>
        <p:spPr>
          <a:xfrm>
            <a:off x="6908800" y="3251200"/>
            <a:ext cx="6781165" cy="3357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6750" indent="-243205">
              <a:lnSpc>
                <a:spcPct val="100000"/>
              </a:lnSpc>
              <a:spcBef>
                <a:spcPts val="100"/>
              </a:spcBef>
              <a:buChar char="-"/>
              <a:tabLst>
                <a:tab pos="667385" algn="l"/>
              </a:tabLst>
            </a:pPr>
            <a:r>
              <a:rPr sz="2700" spc="-40" dirty="0">
                <a:latin typeface="Verdana" panose="020B0604030504040204"/>
                <a:cs typeface="Verdana" panose="020B0604030504040204"/>
              </a:rPr>
              <a:t>Create</a:t>
            </a:r>
            <a:r>
              <a:rPr sz="27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30" dirty="0">
                <a:latin typeface="Verdana" panose="020B0604030504040204"/>
                <a:cs typeface="Verdana" panose="020B0604030504040204"/>
              </a:rPr>
              <a:t>Method</a:t>
            </a:r>
            <a:r>
              <a:rPr sz="27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30" dirty="0">
                <a:latin typeface="Verdana" panose="020B0604030504040204"/>
                <a:cs typeface="Verdana" panose="020B0604030504040204"/>
              </a:rPr>
              <a:t>somethingIsWrong()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666750" indent="-243205">
              <a:lnSpc>
                <a:spcPct val="100000"/>
              </a:lnSpc>
              <a:spcBef>
                <a:spcPts val="2360"/>
              </a:spcBef>
              <a:buChar char="-"/>
              <a:tabLst>
                <a:tab pos="667385" algn="l"/>
              </a:tabLst>
            </a:pPr>
            <a:r>
              <a:rPr sz="2700" spc="-25" dirty="0">
                <a:latin typeface="Verdana" panose="020B0604030504040204"/>
                <a:cs typeface="Verdana" panose="020B0604030504040204"/>
              </a:rPr>
              <a:t>That</a:t>
            </a:r>
            <a:r>
              <a:rPr sz="27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30" dirty="0">
                <a:latin typeface="Verdana" panose="020B0604030504040204"/>
                <a:cs typeface="Verdana" panose="020B0604030504040204"/>
              </a:rPr>
              <a:t>throws</a:t>
            </a:r>
            <a:r>
              <a:rPr sz="27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75" dirty="0">
                <a:latin typeface="Verdana" panose="020B0604030504040204"/>
                <a:cs typeface="Verdana" panose="020B0604030504040204"/>
              </a:rPr>
              <a:t>a</a:t>
            </a:r>
            <a:r>
              <a:rPr sz="27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10" dirty="0">
                <a:latin typeface="Verdana" panose="020B0604030504040204"/>
                <a:cs typeface="Verdana" panose="020B0604030504040204"/>
              </a:rPr>
              <a:t>ValidationException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3200" spc="-75" dirty="0">
                <a:latin typeface="Verdana" panose="020B0604030504040204"/>
                <a:cs typeface="Verdana" panose="020B0604030504040204"/>
              </a:rPr>
              <a:t>Test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if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Exception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20" dirty="0">
                <a:latin typeface="Verdana" panose="020B0604030504040204"/>
                <a:cs typeface="Verdana" panose="020B0604030504040204"/>
              </a:rPr>
              <a:t>is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Thrown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563880" indent="-243205">
              <a:lnSpc>
                <a:spcPct val="100000"/>
              </a:lnSpc>
              <a:spcBef>
                <a:spcPts val="2460"/>
              </a:spcBef>
              <a:buChar char="-"/>
              <a:tabLst>
                <a:tab pos="564515" algn="l"/>
              </a:tabLst>
            </a:pPr>
            <a:r>
              <a:rPr sz="2700" spc="-40" dirty="0">
                <a:latin typeface="Verdana" panose="020B0604030504040204"/>
                <a:cs typeface="Verdana" panose="020B0604030504040204"/>
              </a:rPr>
              <a:t>@Test(expected</a:t>
            </a:r>
            <a:r>
              <a:rPr sz="27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305" dirty="0">
                <a:latin typeface="Verdana" panose="020B0604030504040204"/>
                <a:cs typeface="Verdana" panose="020B0604030504040204"/>
              </a:rPr>
              <a:t>=)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563880" indent="-243205">
              <a:lnSpc>
                <a:spcPct val="100000"/>
              </a:lnSpc>
              <a:spcBef>
                <a:spcPts val="2360"/>
              </a:spcBef>
              <a:buChar char="-"/>
              <a:tabLst>
                <a:tab pos="564515" algn="l"/>
              </a:tabLst>
            </a:pPr>
            <a:r>
              <a:rPr sz="2700" spc="-5" dirty="0">
                <a:latin typeface="Verdana" panose="020B0604030504040204"/>
                <a:cs typeface="Verdana" panose="020B0604030504040204"/>
              </a:rPr>
              <a:t>Using</a:t>
            </a:r>
            <a:r>
              <a:rPr sz="27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40" dirty="0">
                <a:latin typeface="Verdana" panose="020B0604030504040204"/>
                <a:cs typeface="Verdana" panose="020B0604030504040204"/>
              </a:rPr>
              <a:t>JUnit</a:t>
            </a:r>
            <a:r>
              <a:rPr sz="27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10" dirty="0">
                <a:latin typeface="Verdana" panose="020B0604030504040204"/>
                <a:cs typeface="Verdana" panose="020B0604030504040204"/>
              </a:rPr>
              <a:t>Assertions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7420" y="3757374"/>
            <a:ext cx="4392295" cy="149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4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Error</a:t>
            </a:r>
            <a:r>
              <a:rPr sz="4800" spc="-3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Handling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40"/>
              </a:spcBef>
            </a:pPr>
            <a:r>
              <a:rPr sz="4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Testing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8800" y="3479800"/>
            <a:ext cx="7879080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75" dirty="0">
                <a:latin typeface="Verdana" panose="020B0604030504040204"/>
                <a:cs typeface="Verdana" panose="020B0604030504040204"/>
              </a:rPr>
              <a:t>Test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Error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Handling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on</a:t>
            </a:r>
            <a:r>
              <a:rPr sz="3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90" dirty="0">
                <a:latin typeface="Verdana" panose="020B0604030504040204"/>
                <a:cs typeface="Verdana" panose="020B0604030504040204"/>
              </a:rPr>
              <a:t>Application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10" dirty="0">
                <a:latin typeface="Verdana" panose="020B0604030504040204"/>
                <a:cs typeface="Verdana" panose="020B0604030504040204"/>
              </a:rPr>
              <a:t>Use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RestTemplate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60" dirty="0">
                <a:latin typeface="Verdana" panose="020B0604030504040204"/>
                <a:cs typeface="Verdana" panose="020B0604030504040204"/>
              </a:rPr>
              <a:t>as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Client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08800" y="5054600"/>
            <a:ext cx="46583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0" dirty="0">
                <a:latin typeface="Verdana" panose="020B0604030504040204"/>
                <a:cs typeface="Verdana" panose="020B0604030504040204"/>
              </a:rPr>
              <a:t>Assert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5" dirty="0">
                <a:latin typeface="Verdana" panose="020B0604030504040204"/>
                <a:cs typeface="Verdana" panose="020B0604030504040204"/>
              </a:rPr>
              <a:t>HTTP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Response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71700" y="2667000"/>
            <a:ext cx="182816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Demo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8800" y="2590800"/>
            <a:ext cx="4079240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Run</a:t>
            </a:r>
            <a:r>
              <a:rPr spc="-195" dirty="0"/>
              <a:t> </a:t>
            </a:r>
            <a:r>
              <a:rPr spc="10" dirty="0"/>
              <a:t>the</a:t>
            </a:r>
            <a:r>
              <a:rPr spc="-190" dirty="0"/>
              <a:t> </a:t>
            </a:r>
            <a:r>
              <a:rPr spc="-45" dirty="0"/>
              <a:t>Server</a:t>
            </a:r>
            <a:endParaRPr spc="-45" dirty="0"/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pc="30" dirty="0"/>
              <a:t>Using</a:t>
            </a:r>
            <a:r>
              <a:rPr spc="-204" dirty="0"/>
              <a:t> </a:t>
            </a:r>
            <a:r>
              <a:rPr spc="-15" dirty="0"/>
              <a:t>RestTemplate</a:t>
            </a:r>
            <a:endParaRPr spc="-15" dirty="0"/>
          </a:p>
        </p:txBody>
      </p:sp>
      <p:sp>
        <p:nvSpPr>
          <p:cNvPr id="5" name="object 5"/>
          <p:cNvSpPr txBox="1"/>
          <p:nvPr/>
        </p:nvSpPr>
        <p:spPr>
          <a:xfrm>
            <a:off x="6908800" y="3878579"/>
            <a:ext cx="6062980" cy="259080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666750" indent="-243205">
              <a:lnSpc>
                <a:spcPct val="100000"/>
              </a:lnSpc>
              <a:spcBef>
                <a:spcPts val="1060"/>
              </a:spcBef>
              <a:buChar char="-"/>
              <a:tabLst>
                <a:tab pos="667385" algn="l"/>
              </a:tabLst>
            </a:pPr>
            <a:r>
              <a:rPr sz="2700" spc="10" dirty="0">
                <a:latin typeface="Verdana" panose="020B0604030504040204"/>
                <a:cs typeface="Verdana" panose="020B0604030504040204"/>
              </a:rPr>
              <a:t>getForEntity()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666750" indent="-243205">
              <a:lnSpc>
                <a:spcPct val="100000"/>
              </a:lnSpc>
              <a:spcBef>
                <a:spcPts val="960"/>
              </a:spcBef>
              <a:buChar char="-"/>
              <a:tabLst>
                <a:tab pos="667385" algn="l"/>
              </a:tabLst>
            </a:pPr>
            <a:r>
              <a:rPr sz="2700" spc="-35" dirty="0">
                <a:latin typeface="Verdana" panose="020B0604030504040204"/>
                <a:cs typeface="Verdana" panose="020B0604030504040204"/>
              </a:rPr>
              <a:t>Returns</a:t>
            </a:r>
            <a:r>
              <a:rPr sz="27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5" dirty="0">
                <a:latin typeface="Verdana" panose="020B0604030504040204"/>
                <a:cs typeface="Verdana" panose="020B0604030504040204"/>
              </a:rPr>
              <a:t>ResponseEntity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3200" spc="30" dirty="0">
                <a:latin typeface="Verdana" panose="020B0604030504040204"/>
                <a:cs typeface="Verdana" panose="020B0604030504040204"/>
              </a:rPr>
              <a:t>Assert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5" dirty="0">
                <a:latin typeface="Verdana" panose="020B0604030504040204"/>
                <a:cs typeface="Verdana" panose="020B0604030504040204"/>
              </a:rPr>
              <a:t>HTTP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Response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40" dirty="0">
                <a:latin typeface="Verdana" panose="020B0604030504040204"/>
                <a:cs typeface="Verdana" panose="020B0604030504040204"/>
              </a:rPr>
              <a:t>Status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666750" indent="-243205">
              <a:lnSpc>
                <a:spcPct val="100000"/>
              </a:lnSpc>
              <a:spcBef>
                <a:spcPts val="2460"/>
              </a:spcBef>
              <a:buChar char="-"/>
              <a:tabLst>
                <a:tab pos="667385" algn="l"/>
              </a:tabLst>
            </a:pPr>
            <a:r>
              <a:rPr sz="2700" spc="-10" dirty="0">
                <a:latin typeface="Verdana" panose="020B0604030504040204"/>
                <a:cs typeface="Verdana" panose="020B0604030504040204"/>
              </a:rPr>
              <a:t>Use</a:t>
            </a:r>
            <a:r>
              <a:rPr sz="27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40" dirty="0">
                <a:latin typeface="Verdana" panose="020B0604030504040204"/>
                <a:cs typeface="Verdana" panose="020B0604030504040204"/>
              </a:rPr>
              <a:t>AssertJ</a:t>
            </a:r>
            <a:r>
              <a:rPr sz="27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10" dirty="0">
                <a:latin typeface="Verdana" panose="020B0604030504040204"/>
                <a:cs typeface="Verdana" panose="020B0604030504040204"/>
              </a:rPr>
              <a:t>Assertions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521780" y="3757374"/>
            <a:ext cx="3797935" cy="149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4800" spc="-3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REST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1647190">
              <a:lnSpc>
                <a:spcPct val="100000"/>
              </a:lnSpc>
              <a:spcBef>
                <a:spcPts val="40"/>
              </a:spcBef>
            </a:pPr>
            <a:r>
              <a:rPr sz="4800" spc="-5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ting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27900" y="1371600"/>
            <a:ext cx="30956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S</a:t>
            </a:r>
            <a:r>
              <a:rPr spc="-55" dirty="0"/>
              <a:t>y</a:t>
            </a:r>
            <a:r>
              <a:rPr spc="-105" dirty="0"/>
              <a:t>s</a:t>
            </a:r>
            <a:r>
              <a:rPr dirty="0"/>
              <a:t>t</a:t>
            </a:r>
            <a:r>
              <a:rPr spc="-25" dirty="0"/>
              <a:t>em</a:t>
            </a:r>
            <a:r>
              <a:rPr spc="-165" dirty="0"/>
              <a:t> </a:t>
            </a:r>
            <a:r>
              <a:rPr spc="-265" dirty="0"/>
              <a:t>T</a:t>
            </a:r>
            <a:r>
              <a:rPr spc="-25" dirty="0"/>
              <a:t>e</a:t>
            </a:r>
            <a:r>
              <a:rPr spc="-55" dirty="0"/>
              <a:t>s</a:t>
            </a:r>
            <a:r>
              <a:rPr spc="45" dirty="0"/>
              <a:t>ting</a:t>
            </a:r>
            <a:endParaRPr spc="45" dirty="0"/>
          </a:p>
        </p:txBody>
      </p:sp>
      <p:sp>
        <p:nvSpPr>
          <p:cNvPr id="5" name="object 5"/>
          <p:cNvSpPr txBox="1"/>
          <p:nvPr/>
        </p:nvSpPr>
        <p:spPr>
          <a:xfrm>
            <a:off x="7251700" y="2062479"/>
            <a:ext cx="7278370" cy="56134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860"/>
              </a:spcBef>
              <a:buChar char="-"/>
              <a:tabLst>
                <a:tab pos="317500" algn="l"/>
              </a:tabLst>
            </a:pPr>
            <a:r>
              <a:rPr sz="3200" spc="-40" dirty="0">
                <a:latin typeface="Verdana" panose="020B0604030504040204"/>
                <a:cs typeface="Verdana" panose="020B0604030504040204"/>
              </a:rPr>
              <a:t>RestTemplate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38200" lvl="1" indent="-304800">
              <a:lnSpc>
                <a:spcPct val="100000"/>
              </a:lnSpc>
              <a:spcBef>
                <a:spcPts val="760"/>
              </a:spcBef>
              <a:buChar char="-"/>
              <a:tabLst>
                <a:tab pos="838200" algn="l"/>
              </a:tabLst>
            </a:pPr>
            <a:r>
              <a:rPr sz="3200" spc="70" dirty="0">
                <a:latin typeface="Verdana" panose="020B0604030504040204"/>
                <a:cs typeface="Verdana" panose="020B0604030504040204"/>
              </a:rPr>
              <a:t>GE</a:t>
            </a:r>
            <a:r>
              <a:rPr sz="3200" spc="-220" dirty="0">
                <a:latin typeface="Verdana" panose="020B0604030504040204"/>
                <a:cs typeface="Verdana" panose="020B0604030504040204"/>
              </a:rPr>
              <a:t>T</a:t>
            </a:r>
            <a:r>
              <a:rPr sz="3200" spc="-385" dirty="0">
                <a:latin typeface="Verdana" panose="020B0604030504040204"/>
                <a:cs typeface="Verdana" panose="020B0604030504040204"/>
              </a:rPr>
              <a:t>,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75" dirty="0">
                <a:latin typeface="Verdana" panose="020B0604030504040204"/>
                <a:cs typeface="Verdana" panose="020B0604030504040204"/>
              </a:rPr>
              <a:t>P</a:t>
            </a:r>
            <a:r>
              <a:rPr sz="3200" spc="210" dirty="0">
                <a:latin typeface="Verdana" panose="020B0604030504040204"/>
                <a:cs typeface="Verdana" panose="020B0604030504040204"/>
              </a:rPr>
              <a:t>O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S</a:t>
            </a:r>
            <a:r>
              <a:rPr sz="3200" spc="-220" dirty="0">
                <a:latin typeface="Verdana" panose="020B0604030504040204"/>
                <a:cs typeface="Verdana" panose="020B0604030504040204"/>
              </a:rPr>
              <a:t>T</a:t>
            </a:r>
            <a:r>
              <a:rPr sz="3200" spc="-385" dirty="0">
                <a:latin typeface="Verdana" panose="020B0604030504040204"/>
                <a:cs typeface="Verdana" panose="020B0604030504040204"/>
              </a:rPr>
              <a:t>,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45" dirty="0">
                <a:latin typeface="Verdana" panose="020B0604030504040204"/>
                <a:cs typeface="Verdana" panose="020B0604030504040204"/>
              </a:rPr>
              <a:t>PU</a:t>
            </a:r>
            <a:r>
              <a:rPr sz="3200" spc="-220" dirty="0">
                <a:latin typeface="Verdana" panose="020B0604030504040204"/>
                <a:cs typeface="Verdana" panose="020B0604030504040204"/>
              </a:rPr>
              <a:t>T</a:t>
            </a:r>
            <a:r>
              <a:rPr sz="3200" spc="-385" dirty="0">
                <a:latin typeface="Verdana" panose="020B0604030504040204"/>
                <a:cs typeface="Verdana" panose="020B0604030504040204"/>
              </a:rPr>
              <a:t>,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14" dirty="0">
                <a:latin typeface="Verdana" panose="020B0604030504040204"/>
                <a:cs typeface="Verdana" panose="020B0604030504040204"/>
              </a:rPr>
              <a:t>DELETE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8900">
              <a:lnSpc>
                <a:spcPct val="100000"/>
              </a:lnSpc>
              <a:spcBef>
                <a:spcPts val="2360"/>
              </a:spcBef>
            </a:pPr>
            <a:r>
              <a:rPr sz="3200" spc="-20" dirty="0">
                <a:latin typeface="Verdana" panose="020B0604030504040204"/>
                <a:cs typeface="Verdana" panose="020B0604030504040204"/>
              </a:rPr>
              <a:t>Integration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25" dirty="0">
                <a:latin typeface="Verdana" panose="020B0604030504040204"/>
                <a:cs typeface="Verdana" panose="020B0604030504040204"/>
              </a:rPr>
              <a:t>Testing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17500" marR="3422650" indent="-317500">
              <a:lnSpc>
                <a:spcPct val="100000"/>
              </a:lnSpc>
              <a:spcBef>
                <a:spcPts val="2360"/>
              </a:spcBef>
              <a:buChar char="-"/>
              <a:tabLst>
                <a:tab pos="317500" algn="l"/>
              </a:tabLst>
            </a:pPr>
            <a:r>
              <a:rPr sz="3200" spc="-10" dirty="0">
                <a:latin typeface="Verdana" panose="020B0604030504040204"/>
                <a:cs typeface="Verdana" panose="020B0604030504040204"/>
              </a:rPr>
              <a:t>@SpringBootTest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38200" marR="3399790" lvl="1" indent="-838200">
              <a:lnSpc>
                <a:spcPct val="100000"/>
              </a:lnSpc>
              <a:spcBef>
                <a:spcPts val="1260"/>
              </a:spcBef>
              <a:buChar char="-"/>
              <a:tabLst>
                <a:tab pos="838200" algn="l"/>
              </a:tabLst>
            </a:pPr>
            <a:r>
              <a:rPr sz="3200" spc="25" dirty="0">
                <a:latin typeface="Verdana" panose="020B0604030504040204"/>
                <a:cs typeface="Verdana" panose="020B0604030504040204"/>
              </a:rPr>
              <a:t>@Autowired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8900">
              <a:lnSpc>
                <a:spcPct val="100000"/>
              </a:lnSpc>
              <a:spcBef>
                <a:spcPts val="2360"/>
              </a:spcBef>
            </a:pPr>
            <a:r>
              <a:rPr sz="3200" spc="30" dirty="0">
                <a:latin typeface="Verdana" panose="020B0604030504040204"/>
                <a:cs typeface="Verdana" panose="020B0604030504040204"/>
              </a:rPr>
              <a:t>Unit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25" dirty="0">
                <a:latin typeface="Verdana" panose="020B0604030504040204"/>
                <a:cs typeface="Verdana" panose="020B0604030504040204"/>
              </a:rPr>
              <a:t>Testing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17500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317500" algn="l"/>
              </a:tabLst>
            </a:pPr>
            <a:r>
              <a:rPr sz="3200" spc="-5" dirty="0">
                <a:latin typeface="Verdana" panose="020B0604030504040204"/>
                <a:cs typeface="Verdana" panose="020B0604030504040204"/>
              </a:rPr>
              <a:t>@WebMvcTest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38200" lvl="1" indent="-304800">
              <a:lnSpc>
                <a:spcPct val="100000"/>
              </a:lnSpc>
              <a:spcBef>
                <a:spcPts val="1060"/>
              </a:spcBef>
              <a:buChar char="-"/>
              <a:tabLst>
                <a:tab pos="838200" algn="l"/>
              </a:tabLst>
            </a:pPr>
            <a:r>
              <a:rPr sz="3200" spc="-15" dirty="0">
                <a:latin typeface="Verdana" panose="020B0604030504040204"/>
                <a:cs typeface="Verdana" panose="020B0604030504040204"/>
              </a:rPr>
              <a:t>Mockito,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MockMvc,</a:t>
            </a:r>
            <a:r>
              <a:rPr sz="3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@MockBean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046645" y="3757374"/>
            <a:ext cx="3272790" cy="14935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103505">
              <a:lnSpc>
                <a:spcPct val="101000"/>
              </a:lnSpc>
              <a:spcBef>
                <a:spcPts val="60"/>
              </a:spcBef>
            </a:pPr>
            <a:r>
              <a:rPr sz="4800" spc="2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sertions  </a:t>
            </a:r>
            <a:r>
              <a:rPr sz="48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(M</a:t>
            </a:r>
            <a:r>
              <a:rPr sz="4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cher</a:t>
            </a:r>
            <a:r>
              <a:rPr sz="4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)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JUnit</a:t>
            </a:r>
            <a:endParaRPr spc="90" dirty="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00"/>
              </a:spcBef>
              <a:buChar char="-"/>
              <a:tabLst>
                <a:tab pos="317500" algn="l"/>
              </a:tabLst>
            </a:pPr>
            <a:r>
              <a:rPr spc="-45" dirty="0"/>
              <a:t>assertEquals(</a:t>
            </a:r>
            <a:r>
              <a:rPr spc="-45" dirty="0">
                <a:solidFill>
                  <a:srgbClr val="2A9FBC"/>
                </a:solidFill>
              </a:rPr>
              <a:t>b,</a:t>
            </a:r>
            <a:r>
              <a:rPr spc="-204" dirty="0">
                <a:solidFill>
                  <a:srgbClr val="2A9FBC"/>
                </a:solidFill>
              </a:rPr>
              <a:t> </a:t>
            </a:r>
            <a:r>
              <a:rPr spc="-70" dirty="0">
                <a:solidFill>
                  <a:srgbClr val="A62E5C"/>
                </a:solidFill>
              </a:rPr>
              <a:t>a</a:t>
            </a:r>
            <a:r>
              <a:rPr spc="-70" dirty="0"/>
              <a:t>)</a:t>
            </a:r>
            <a:endParaRPr spc="-70" dirty="0"/>
          </a:p>
          <a:p>
            <a:pPr marL="317500" indent="-304800">
              <a:lnSpc>
                <a:spcPct val="100000"/>
              </a:lnSpc>
              <a:spcBef>
                <a:spcPts val="160"/>
              </a:spcBef>
              <a:buChar char="-"/>
              <a:tabLst>
                <a:tab pos="317500" algn="l"/>
              </a:tabLst>
            </a:pPr>
            <a:r>
              <a:rPr spc="-60" dirty="0"/>
              <a:t>assertEquals(</a:t>
            </a:r>
            <a:r>
              <a:rPr spc="-60" dirty="0">
                <a:solidFill>
                  <a:srgbClr val="2A9FBC"/>
                </a:solidFill>
              </a:rPr>
              <a:t>3</a:t>
            </a:r>
            <a:r>
              <a:rPr spc="-60" dirty="0"/>
              <a:t>,</a:t>
            </a:r>
            <a:r>
              <a:rPr spc="-165" dirty="0"/>
              <a:t> </a:t>
            </a:r>
            <a:r>
              <a:rPr spc="-70" dirty="0">
                <a:solidFill>
                  <a:srgbClr val="A62E5C"/>
                </a:solidFill>
              </a:rPr>
              <a:t>list</a:t>
            </a:r>
            <a:r>
              <a:rPr spc="-70" dirty="0"/>
              <a:t>.size())</a:t>
            </a:r>
            <a:endParaRPr spc="-70" dirty="0"/>
          </a:p>
          <a:p>
            <a:pPr marL="317500" indent="-304800">
              <a:lnSpc>
                <a:spcPct val="100000"/>
              </a:lnSpc>
              <a:spcBef>
                <a:spcPts val="160"/>
              </a:spcBef>
              <a:buChar char="-"/>
              <a:tabLst>
                <a:tab pos="317500" algn="l"/>
              </a:tabLst>
            </a:pPr>
            <a:r>
              <a:rPr spc="-60" dirty="0"/>
              <a:t>assertThat(</a:t>
            </a:r>
            <a:r>
              <a:rPr spc="-60" dirty="0">
                <a:solidFill>
                  <a:srgbClr val="A62E5C"/>
                </a:solidFill>
              </a:rPr>
              <a:t>list</a:t>
            </a:r>
            <a:r>
              <a:rPr spc="-60" dirty="0"/>
              <a:t>,</a:t>
            </a:r>
            <a:r>
              <a:rPr spc="-204" dirty="0"/>
              <a:t> </a:t>
            </a:r>
            <a:r>
              <a:rPr spc="-165" dirty="0"/>
              <a:t>hasItem(</a:t>
            </a:r>
            <a:r>
              <a:rPr spc="-165" dirty="0">
                <a:solidFill>
                  <a:srgbClr val="2A9FBC"/>
                </a:solidFill>
              </a:rPr>
              <a:t>1</a:t>
            </a:r>
            <a:r>
              <a:rPr spc="-165" dirty="0"/>
              <a:t>))</a:t>
            </a:r>
            <a:endParaRPr spc="-165" dirty="0"/>
          </a:p>
          <a:p>
            <a:pPr marL="88900">
              <a:lnSpc>
                <a:spcPct val="100000"/>
              </a:lnSpc>
              <a:spcBef>
                <a:spcPts val="1960"/>
              </a:spcBef>
            </a:pPr>
            <a:r>
              <a:rPr spc="-10" dirty="0"/>
              <a:t>Hamcrest</a:t>
            </a:r>
            <a:endParaRPr spc="-10" dirty="0"/>
          </a:p>
          <a:p>
            <a:pPr marL="317500" indent="-304800">
              <a:lnSpc>
                <a:spcPct val="100000"/>
              </a:lnSpc>
              <a:spcBef>
                <a:spcPts val="160"/>
              </a:spcBef>
              <a:buChar char="-"/>
              <a:tabLst>
                <a:tab pos="317500" algn="l"/>
              </a:tabLst>
            </a:pPr>
            <a:r>
              <a:rPr spc="-70" dirty="0"/>
              <a:t>assertThat(</a:t>
            </a:r>
            <a:r>
              <a:rPr spc="-70" dirty="0">
                <a:solidFill>
                  <a:srgbClr val="A62E5C"/>
                </a:solidFill>
              </a:rPr>
              <a:t>a</a:t>
            </a:r>
            <a:r>
              <a:rPr spc="-70" dirty="0"/>
              <a:t>,</a:t>
            </a:r>
            <a:r>
              <a:rPr spc="-180" dirty="0"/>
              <a:t> </a:t>
            </a:r>
            <a:r>
              <a:rPr spc="-50" dirty="0"/>
              <a:t>is(equalTo(</a:t>
            </a:r>
            <a:r>
              <a:rPr spc="-50" dirty="0">
                <a:solidFill>
                  <a:srgbClr val="2A9FBC"/>
                </a:solidFill>
              </a:rPr>
              <a:t>b</a:t>
            </a:r>
            <a:r>
              <a:rPr spc="-50" dirty="0"/>
              <a:t>))</a:t>
            </a:r>
            <a:endParaRPr spc="-50" dirty="0"/>
          </a:p>
          <a:p>
            <a:pPr marL="317500" indent="-304800">
              <a:lnSpc>
                <a:spcPct val="100000"/>
              </a:lnSpc>
              <a:spcBef>
                <a:spcPts val="160"/>
              </a:spcBef>
              <a:buChar char="-"/>
              <a:tabLst>
                <a:tab pos="317500" algn="l"/>
              </a:tabLst>
            </a:pPr>
            <a:r>
              <a:rPr spc="-60" dirty="0"/>
              <a:t>assertThat(</a:t>
            </a:r>
            <a:r>
              <a:rPr spc="-60" dirty="0">
                <a:solidFill>
                  <a:srgbClr val="A62E5C"/>
                </a:solidFill>
              </a:rPr>
              <a:t>list</a:t>
            </a:r>
            <a:r>
              <a:rPr spc="-60" dirty="0"/>
              <a:t>,</a:t>
            </a:r>
            <a:r>
              <a:rPr spc="-215" dirty="0"/>
              <a:t> </a:t>
            </a:r>
            <a:r>
              <a:rPr spc="-55" dirty="0"/>
              <a:t>hasSize(</a:t>
            </a:r>
            <a:r>
              <a:rPr spc="-55" dirty="0">
                <a:solidFill>
                  <a:srgbClr val="2A9FBC"/>
                </a:solidFill>
              </a:rPr>
              <a:t>3</a:t>
            </a:r>
            <a:r>
              <a:rPr spc="-55" dirty="0"/>
              <a:t>))</a:t>
            </a:r>
            <a:endParaRPr spc="-55" dirty="0"/>
          </a:p>
          <a:p>
            <a:pPr marL="317500" indent="-304800">
              <a:lnSpc>
                <a:spcPct val="100000"/>
              </a:lnSpc>
              <a:spcBef>
                <a:spcPts val="160"/>
              </a:spcBef>
              <a:buChar char="-"/>
              <a:tabLst>
                <a:tab pos="317500" algn="l"/>
              </a:tabLst>
            </a:pPr>
            <a:r>
              <a:rPr spc="-80" dirty="0"/>
              <a:t>a</a:t>
            </a:r>
            <a:r>
              <a:rPr spc="-105" dirty="0"/>
              <a:t>s</a:t>
            </a:r>
            <a:r>
              <a:rPr spc="-5" dirty="0"/>
              <a:t>sert</a:t>
            </a:r>
            <a:r>
              <a:rPr spc="-65" dirty="0"/>
              <a:t>T</a:t>
            </a:r>
            <a:r>
              <a:rPr spc="-65" dirty="0"/>
              <a:t>h</a:t>
            </a:r>
            <a:r>
              <a:rPr spc="-80" dirty="0"/>
              <a:t>a</a:t>
            </a:r>
            <a:r>
              <a:rPr spc="-20" dirty="0"/>
              <a:t>t(</a:t>
            </a:r>
            <a:r>
              <a:rPr spc="-40" dirty="0">
                <a:solidFill>
                  <a:srgbClr val="A62E5C"/>
                </a:solidFill>
              </a:rPr>
              <a:t>li</a:t>
            </a:r>
            <a:r>
              <a:rPr spc="-110" dirty="0">
                <a:solidFill>
                  <a:srgbClr val="A62E5C"/>
                </a:solidFill>
              </a:rPr>
              <a:t>s</a:t>
            </a:r>
            <a:r>
              <a:rPr spc="30" dirty="0">
                <a:solidFill>
                  <a:srgbClr val="A62E5C"/>
                </a:solidFill>
              </a:rPr>
              <a:t>t</a:t>
            </a:r>
            <a:r>
              <a:rPr spc="-385" dirty="0"/>
              <a:t>,</a:t>
            </a:r>
            <a:r>
              <a:rPr spc="-165" dirty="0"/>
              <a:t> </a:t>
            </a:r>
            <a:r>
              <a:rPr spc="110" dirty="0"/>
              <a:t>c</a:t>
            </a:r>
            <a:r>
              <a:rPr spc="-25" dirty="0"/>
              <a:t>ontains(</a:t>
            </a:r>
            <a:r>
              <a:rPr spc="-635" dirty="0">
                <a:solidFill>
                  <a:srgbClr val="2A9FBC"/>
                </a:solidFill>
              </a:rPr>
              <a:t>1,</a:t>
            </a:r>
            <a:r>
              <a:rPr spc="-165" dirty="0">
                <a:solidFill>
                  <a:srgbClr val="2A9FBC"/>
                </a:solidFill>
              </a:rPr>
              <a:t> </a:t>
            </a:r>
            <a:r>
              <a:rPr spc="-250" dirty="0">
                <a:solidFill>
                  <a:srgbClr val="2A9FBC"/>
                </a:solidFill>
              </a:rPr>
              <a:t>2,</a:t>
            </a:r>
            <a:r>
              <a:rPr spc="-165" dirty="0">
                <a:solidFill>
                  <a:srgbClr val="2A9FBC"/>
                </a:solidFill>
              </a:rPr>
              <a:t> </a:t>
            </a:r>
            <a:r>
              <a:rPr spc="-75" dirty="0">
                <a:solidFill>
                  <a:srgbClr val="2A9FBC"/>
                </a:solidFill>
              </a:rPr>
              <a:t>3</a:t>
            </a:r>
            <a:r>
              <a:rPr spc="-65" dirty="0"/>
              <a:t>))</a:t>
            </a:r>
            <a:endParaRPr spc="-65" dirty="0"/>
          </a:p>
          <a:p>
            <a:pPr marL="88900">
              <a:lnSpc>
                <a:spcPct val="100000"/>
              </a:lnSpc>
              <a:spcBef>
                <a:spcPts val="2560"/>
              </a:spcBef>
            </a:pPr>
            <a:r>
              <a:rPr spc="75" dirty="0"/>
              <a:t>AssertJ</a:t>
            </a:r>
            <a:endParaRPr spc="75" dirty="0"/>
          </a:p>
          <a:p>
            <a:pPr marL="317500" indent="-304800">
              <a:lnSpc>
                <a:spcPct val="100000"/>
              </a:lnSpc>
              <a:spcBef>
                <a:spcPts val="160"/>
              </a:spcBef>
              <a:buChar char="-"/>
              <a:tabLst>
                <a:tab pos="317500" algn="l"/>
              </a:tabLst>
            </a:pPr>
            <a:r>
              <a:rPr spc="-50" dirty="0"/>
              <a:t>assertThat(</a:t>
            </a:r>
            <a:r>
              <a:rPr spc="-50" dirty="0">
                <a:solidFill>
                  <a:srgbClr val="A62E5C"/>
                </a:solidFill>
              </a:rPr>
              <a:t>a</a:t>
            </a:r>
            <a:r>
              <a:rPr spc="-50" dirty="0"/>
              <a:t>).isEqualTo(</a:t>
            </a:r>
            <a:r>
              <a:rPr spc="-50" dirty="0">
                <a:solidFill>
                  <a:srgbClr val="2A9FBC"/>
                </a:solidFill>
              </a:rPr>
              <a:t>b</a:t>
            </a:r>
            <a:r>
              <a:rPr spc="-50" dirty="0"/>
              <a:t>)</a:t>
            </a:r>
            <a:endParaRPr spc="-50" dirty="0"/>
          </a:p>
          <a:p>
            <a:pPr marL="317500" indent="-304800">
              <a:lnSpc>
                <a:spcPct val="100000"/>
              </a:lnSpc>
              <a:spcBef>
                <a:spcPts val="160"/>
              </a:spcBef>
              <a:buChar char="-"/>
              <a:tabLst>
                <a:tab pos="317500" algn="l"/>
              </a:tabLst>
            </a:pPr>
            <a:r>
              <a:rPr spc="-60" dirty="0"/>
              <a:t>assertThat(</a:t>
            </a:r>
            <a:r>
              <a:rPr spc="-60" dirty="0">
                <a:solidFill>
                  <a:srgbClr val="A62E5C"/>
                </a:solidFill>
              </a:rPr>
              <a:t>list</a:t>
            </a:r>
            <a:r>
              <a:rPr spc="-60" dirty="0"/>
              <a:t>).hasSize(</a:t>
            </a:r>
            <a:r>
              <a:rPr spc="-60" dirty="0">
                <a:solidFill>
                  <a:srgbClr val="2A9FBC"/>
                </a:solidFill>
              </a:rPr>
              <a:t>3</a:t>
            </a:r>
            <a:r>
              <a:rPr spc="-60" dirty="0"/>
              <a:t>)</a:t>
            </a:r>
            <a:endParaRPr spc="-60" dirty="0"/>
          </a:p>
          <a:p>
            <a:pPr marL="317500" indent="-304800">
              <a:lnSpc>
                <a:spcPct val="100000"/>
              </a:lnSpc>
              <a:spcBef>
                <a:spcPts val="160"/>
              </a:spcBef>
              <a:buChar char="-"/>
              <a:tabLst>
                <a:tab pos="317500" algn="l"/>
              </a:tabLst>
            </a:pPr>
            <a:r>
              <a:rPr spc="-80" dirty="0"/>
              <a:t>a</a:t>
            </a:r>
            <a:r>
              <a:rPr spc="-105" dirty="0"/>
              <a:t>s</a:t>
            </a:r>
            <a:r>
              <a:rPr spc="-5" dirty="0"/>
              <a:t>sert</a:t>
            </a:r>
            <a:r>
              <a:rPr spc="-65" dirty="0"/>
              <a:t>T</a:t>
            </a:r>
            <a:r>
              <a:rPr spc="-65" dirty="0"/>
              <a:t>h</a:t>
            </a:r>
            <a:r>
              <a:rPr spc="-80" dirty="0"/>
              <a:t>a</a:t>
            </a:r>
            <a:r>
              <a:rPr spc="-20" dirty="0"/>
              <a:t>t(</a:t>
            </a:r>
            <a:r>
              <a:rPr spc="-40" dirty="0">
                <a:solidFill>
                  <a:srgbClr val="A62E5C"/>
                </a:solidFill>
              </a:rPr>
              <a:t>li</a:t>
            </a:r>
            <a:r>
              <a:rPr spc="-110" dirty="0">
                <a:solidFill>
                  <a:srgbClr val="A62E5C"/>
                </a:solidFill>
              </a:rPr>
              <a:t>s</a:t>
            </a:r>
            <a:r>
              <a:rPr spc="30" dirty="0">
                <a:solidFill>
                  <a:srgbClr val="A62E5C"/>
                </a:solidFill>
              </a:rPr>
              <a:t>t</a:t>
            </a:r>
            <a:r>
              <a:rPr spc="-250" dirty="0"/>
              <a:t>)</a:t>
            </a:r>
            <a:r>
              <a:rPr spc="-265" dirty="0"/>
              <a:t>.</a:t>
            </a:r>
            <a:r>
              <a:rPr spc="110" dirty="0"/>
              <a:t>c</a:t>
            </a:r>
            <a:r>
              <a:rPr spc="-25" dirty="0"/>
              <a:t>ontains(</a:t>
            </a:r>
            <a:r>
              <a:rPr spc="-635" dirty="0">
                <a:solidFill>
                  <a:srgbClr val="2A9FBC"/>
                </a:solidFill>
              </a:rPr>
              <a:t>1,</a:t>
            </a:r>
            <a:r>
              <a:rPr spc="-165" dirty="0">
                <a:solidFill>
                  <a:srgbClr val="2A9FBC"/>
                </a:solidFill>
              </a:rPr>
              <a:t> </a:t>
            </a:r>
            <a:r>
              <a:rPr spc="-250" dirty="0">
                <a:solidFill>
                  <a:srgbClr val="2A9FBC"/>
                </a:solidFill>
              </a:rPr>
              <a:t>2,</a:t>
            </a:r>
            <a:r>
              <a:rPr spc="-165" dirty="0">
                <a:solidFill>
                  <a:srgbClr val="2A9FBC"/>
                </a:solidFill>
              </a:rPr>
              <a:t> </a:t>
            </a:r>
            <a:r>
              <a:rPr spc="-75" dirty="0">
                <a:solidFill>
                  <a:srgbClr val="2A9FBC"/>
                </a:solidFill>
              </a:rPr>
              <a:t>3</a:t>
            </a:r>
            <a:r>
              <a:rPr spc="-65" dirty="0"/>
              <a:t>)</a:t>
            </a:r>
            <a:endParaRPr spc="-6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0C9D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8290">
              <a:lnSpc>
                <a:spcPct val="100000"/>
              </a:lnSpc>
              <a:spcBef>
                <a:spcPts val="100"/>
              </a:spcBef>
            </a:pPr>
            <a:r>
              <a:rPr spc="-994" dirty="0"/>
              <a:t>T</a:t>
            </a:r>
            <a:r>
              <a:rPr spc="-135" dirty="0"/>
              <a:t>e</a:t>
            </a:r>
            <a:r>
              <a:rPr spc="-415" dirty="0"/>
              <a:t>s</a:t>
            </a:r>
            <a:r>
              <a:rPr spc="-160" dirty="0"/>
              <a:t>t</a:t>
            </a:r>
            <a:r>
              <a:rPr spc="-155" dirty="0"/>
              <a:t>s</a:t>
            </a:r>
            <a:r>
              <a:rPr spc="-715" dirty="0"/>
              <a:t> </a:t>
            </a:r>
            <a:r>
              <a:rPr spc="-350" dirty="0"/>
              <a:t>s</a:t>
            </a:r>
            <a:r>
              <a:rPr spc="-325" dirty="0"/>
              <a:t>h</a:t>
            </a:r>
            <a:r>
              <a:rPr spc="15" dirty="0"/>
              <a:t>o</a:t>
            </a:r>
            <a:r>
              <a:rPr spc="-325" dirty="0"/>
              <a:t>u</a:t>
            </a:r>
            <a:r>
              <a:rPr spc="-360" dirty="0"/>
              <a:t>l</a:t>
            </a:r>
            <a:r>
              <a:rPr spc="235" dirty="0"/>
              <a:t>d</a:t>
            </a:r>
            <a:r>
              <a:rPr spc="-715" dirty="0"/>
              <a:t> </a:t>
            </a:r>
            <a:r>
              <a:rPr spc="40" dirty="0"/>
              <a:t>b</a:t>
            </a:r>
            <a:r>
              <a:rPr spc="-75" dirty="0"/>
              <a:t>e</a:t>
            </a:r>
            <a:r>
              <a:rPr spc="-715" dirty="0"/>
              <a:t> </a:t>
            </a:r>
            <a:r>
              <a:rPr spc="-85" dirty="0"/>
              <a:t>R</a:t>
            </a:r>
            <a:r>
              <a:rPr spc="-270" dirty="0"/>
              <a:t>e</a:t>
            </a:r>
            <a:r>
              <a:rPr spc="-370" dirty="0"/>
              <a:t>a</a:t>
            </a:r>
            <a:r>
              <a:rPr spc="40" dirty="0"/>
              <a:t>d</a:t>
            </a:r>
            <a:r>
              <a:rPr spc="-370" dirty="0"/>
              <a:t>a</a:t>
            </a:r>
            <a:r>
              <a:rPr spc="40" dirty="0"/>
              <a:t>b</a:t>
            </a:r>
            <a:r>
              <a:rPr spc="-360" dirty="0"/>
              <a:t>l</a:t>
            </a:r>
            <a:r>
              <a:rPr spc="-335" dirty="0"/>
              <a:t>e</a:t>
            </a:r>
            <a:r>
              <a:rPr spc="-860" dirty="0"/>
              <a:t>.</a:t>
            </a:r>
            <a:endParaRPr spc="-860" dirty="0"/>
          </a:p>
        </p:txBody>
      </p:sp>
      <p:sp>
        <p:nvSpPr>
          <p:cNvPr id="4" name="object 4"/>
          <p:cNvSpPr txBox="1"/>
          <p:nvPr/>
        </p:nvSpPr>
        <p:spPr>
          <a:xfrm>
            <a:off x="2755900" y="4480559"/>
            <a:ext cx="11010265" cy="198120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16510">
              <a:lnSpc>
                <a:spcPct val="100000"/>
              </a:lnSpc>
              <a:spcBef>
                <a:spcPts val="60"/>
              </a:spcBef>
            </a:pPr>
            <a:r>
              <a:rPr sz="64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6400" spc="-2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on-</a:t>
            </a:r>
            <a:r>
              <a:rPr sz="6400" spc="825" dirty="0">
                <a:solidFill>
                  <a:srgbClr val="FFFFFF"/>
                </a:solidFill>
                <a:latin typeface="SimSun" panose="02010600030101010101" pitchFamily="2" charset="-122"/>
                <a:cs typeface="SimSun" panose="02010600030101010101" pitchFamily="2" charset="-122"/>
              </a:rPr>
              <a:t>p</a:t>
            </a:r>
            <a:r>
              <a:rPr sz="6400" spc="-5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64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og</a:t>
            </a:r>
            <a:r>
              <a:rPr sz="6400" spc="-5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6400" spc="-3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ammer</a:t>
            </a:r>
            <a:r>
              <a:rPr sz="64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6400" spc="-6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shoul</a:t>
            </a:r>
            <a:r>
              <a:rPr sz="6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6400" spc="-6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be  </a:t>
            </a:r>
            <a:r>
              <a:rPr sz="64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abl</a:t>
            </a:r>
            <a:r>
              <a:rPr sz="64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400" spc="-7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25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6400" spc="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6400" spc="-7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5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6400" spc="-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ea</a:t>
            </a:r>
            <a:r>
              <a:rPr sz="6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6400" spc="-7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64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6400" spc="-7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chang</a:t>
            </a:r>
            <a:r>
              <a:rPr sz="64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400" spc="-7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6400" spc="-7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25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6400" spc="-3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400" spc="-3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6400" spc="-6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t.</a:t>
            </a:r>
            <a:endParaRPr sz="6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FFFFFF"/>
                </a:solidFill>
              </a:rPr>
              <a:t>Summary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7251700" y="3086100"/>
            <a:ext cx="6268085" cy="287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3200" spc="15" dirty="0">
                <a:latin typeface="Verdana" panose="020B0604030504040204"/>
                <a:cs typeface="Verdana" panose="020B0604030504040204"/>
              </a:rPr>
              <a:t>Spring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20" dirty="0">
                <a:latin typeface="Verdana" panose="020B0604030504040204"/>
                <a:cs typeface="Verdana" panose="020B0604030504040204"/>
              </a:rPr>
              <a:t>Boot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25" dirty="0">
                <a:latin typeface="Verdana" panose="020B0604030504040204"/>
                <a:cs typeface="Verdana" panose="020B0604030504040204"/>
              </a:rPr>
              <a:t>Testing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17500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317500" algn="l"/>
              </a:tabLst>
            </a:pPr>
            <a:r>
              <a:rPr sz="3200" spc="-15" dirty="0">
                <a:latin typeface="Verdana" panose="020B0604030504040204"/>
                <a:cs typeface="Verdana" panose="020B0604030504040204"/>
              </a:rPr>
              <a:t>Libraries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for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0" dirty="0">
                <a:latin typeface="Verdana" panose="020B0604030504040204"/>
                <a:cs typeface="Verdana" panose="020B0604030504040204"/>
              </a:rPr>
              <a:t>all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5" dirty="0">
                <a:latin typeface="Verdana" panose="020B0604030504040204"/>
                <a:cs typeface="Verdana" panose="020B0604030504040204"/>
              </a:rPr>
              <a:t>Testing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0" dirty="0">
                <a:latin typeface="Verdana" panose="020B0604030504040204"/>
                <a:cs typeface="Verdana" panose="020B0604030504040204"/>
              </a:rPr>
              <a:t>Levels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17500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317500" algn="l"/>
              </a:tabLst>
            </a:pPr>
            <a:r>
              <a:rPr sz="3200" spc="5" dirty="0">
                <a:latin typeface="Verdana" panose="020B0604030504040204"/>
                <a:cs typeface="Verdana" panose="020B0604030504040204"/>
              </a:rPr>
              <a:t>Assertions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Libraries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52400">
              <a:lnSpc>
                <a:spcPct val="100000"/>
              </a:lnSpc>
              <a:spcBef>
                <a:spcPts val="2360"/>
              </a:spcBef>
            </a:pPr>
            <a:r>
              <a:rPr sz="3200" spc="-150" dirty="0">
                <a:latin typeface="Verdana" panose="020B0604030504040204"/>
                <a:cs typeface="Verdana" panose="020B0604030504040204"/>
              </a:rPr>
              <a:t>-</a:t>
            </a:r>
            <a:r>
              <a:rPr sz="3200" spc="-4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95" dirty="0">
                <a:latin typeface="Verdana" panose="020B0604030504040204"/>
                <a:cs typeface="Verdana" panose="020B0604030504040204"/>
              </a:rPr>
              <a:t>To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80" dirty="0">
                <a:latin typeface="Verdana" panose="020B0604030504040204"/>
                <a:cs typeface="Verdana" panose="020B0604030504040204"/>
              </a:rPr>
              <a:t>make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0" dirty="0">
                <a:latin typeface="Verdana" panose="020B0604030504040204"/>
                <a:cs typeface="Verdana" panose="020B0604030504040204"/>
              </a:rPr>
              <a:t>them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Readable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9652" y="4125674"/>
            <a:ext cx="40601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Why</a:t>
            </a:r>
            <a:r>
              <a:rPr sz="4800" spc="-3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Testing?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37400" y="2692400"/>
            <a:ext cx="6823075" cy="287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0" dirty="0">
                <a:latin typeface="Verdana" panose="020B0604030504040204"/>
                <a:cs typeface="Verdana" panose="020B0604030504040204"/>
              </a:rPr>
              <a:t>Meets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Requirements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z="3200" spc="45" dirty="0">
                <a:latin typeface="Verdana" panose="020B0604030504040204"/>
                <a:cs typeface="Verdana" panose="020B0604030504040204"/>
              </a:rPr>
              <a:t>Responds </a:t>
            </a:r>
            <a:r>
              <a:rPr sz="3200" spc="40" dirty="0">
                <a:latin typeface="Verdana" panose="020B0604030504040204"/>
                <a:cs typeface="Verdana" panose="020B0604030504040204"/>
              </a:rPr>
              <a:t>Correctly </a:t>
            </a:r>
            <a:r>
              <a:rPr sz="3200" spc="80" dirty="0">
                <a:latin typeface="Verdana" panose="020B0604030504040204"/>
                <a:cs typeface="Verdana" panose="020B0604030504040204"/>
              </a:rPr>
              <a:t>to </a:t>
            </a:r>
            <a:r>
              <a:rPr sz="3200" spc="-50" dirty="0">
                <a:latin typeface="Verdana" panose="020B0604030504040204"/>
                <a:cs typeface="Verdana" panose="020B0604030504040204"/>
              </a:rPr>
              <a:t>Inputs 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Performs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within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5" dirty="0">
                <a:latin typeface="Verdana" panose="020B0604030504040204"/>
                <a:cs typeface="Verdana" panose="020B0604030504040204"/>
              </a:rPr>
              <a:t>Acceptable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latin typeface="Verdana" panose="020B0604030504040204"/>
                <a:cs typeface="Verdana" panose="020B0604030504040204"/>
              </a:rPr>
              <a:t>Time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Can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5" dirty="0">
                <a:latin typeface="Verdana" panose="020B0604030504040204"/>
                <a:cs typeface="Verdana" panose="020B0604030504040204"/>
              </a:rPr>
              <a:t>be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25" dirty="0">
                <a:latin typeface="Verdana" panose="020B0604030504040204"/>
                <a:cs typeface="Verdana" panose="020B0604030504040204"/>
              </a:rPr>
              <a:t>Installed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and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Run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37400" y="5842000"/>
            <a:ext cx="77216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 panose="020B0604030504040204"/>
                <a:cs typeface="Verdana" panose="020B0604030504040204"/>
              </a:rPr>
              <a:t>Achieves</a:t>
            </a:r>
            <a:r>
              <a:rPr sz="3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Results</a:t>
            </a:r>
            <a:r>
              <a:rPr sz="3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for</a:t>
            </a:r>
            <a:r>
              <a:rPr sz="3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3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Stakeholders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0027" y="4135120"/>
            <a:ext cx="40995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ting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3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ypes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8800" y="2545079"/>
            <a:ext cx="5283835" cy="370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1000"/>
              </a:lnSpc>
              <a:spcBef>
                <a:spcPts val="100"/>
              </a:spcBef>
            </a:pPr>
            <a:r>
              <a:rPr spc="-30" dirty="0"/>
              <a:t>Smoke</a:t>
            </a:r>
            <a:r>
              <a:rPr spc="-175" dirty="0"/>
              <a:t> </a:t>
            </a:r>
            <a:r>
              <a:rPr spc="20" dirty="0"/>
              <a:t>and</a:t>
            </a:r>
            <a:r>
              <a:rPr spc="-170" dirty="0"/>
              <a:t> </a:t>
            </a:r>
            <a:r>
              <a:rPr spc="-25" dirty="0"/>
              <a:t>Sanity</a:t>
            </a:r>
            <a:r>
              <a:rPr spc="-170" dirty="0"/>
              <a:t> </a:t>
            </a:r>
            <a:r>
              <a:rPr spc="-25" dirty="0"/>
              <a:t>Testing </a:t>
            </a:r>
            <a:r>
              <a:rPr spc="-1110" dirty="0"/>
              <a:t> </a:t>
            </a:r>
            <a:r>
              <a:rPr spc="25" dirty="0"/>
              <a:t>Continuous </a:t>
            </a:r>
            <a:r>
              <a:rPr spc="-25" dirty="0"/>
              <a:t>Testing </a:t>
            </a:r>
            <a:r>
              <a:rPr spc="-20" dirty="0"/>
              <a:t> </a:t>
            </a:r>
            <a:r>
              <a:rPr spc="10" dirty="0"/>
              <a:t>Regression </a:t>
            </a:r>
            <a:r>
              <a:rPr spc="-25" dirty="0"/>
              <a:t>Testing </a:t>
            </a:r>
            <a:r>
              <a:rPr spc="-20" dirty="0"/>
              <a:t> </a:t>
            </a:r>
            <a:r>
              <a:rPr spc="25" dirty="0"/>
              <a:t>Performance </a:t>
            </a:r>
            <a:r>
              <a:rPr spc="-25" dirty="0"/>
              <a:t>Testing </a:t>
            </a:r>
            <a:r>
              <a:rPr spc="-20" dirty="0"/>
              <a:t> </a:t>
            </a:r>
            <a:r>
              <a:rPr spc="75" dirty="0"/>
              <a:t>Acceptance</a:t>
            </a:r>
            <a:r>
              <a:rPr spc="-170" dirty="0"/>
              <a:t> </a:t>
            </a:r>
            <a:r>
              <a:rPr spc="-25" dirty="0"/>
              <a:t>Testing</a:t>
            </a:r>
            <a:endParaRPr spc="-2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4566" y="4135120"/>
            <a:ext cx="42049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ting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2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800" spc="-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4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els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8800" y="3281679"/>
            <a:ext cx="3871595" cy="2235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1000"/>
              </a:lnSpc>
              <a:spcBef>
                <a:spcPts val="100"/>
              </a:spcBef>
            </a:pPr>
            <a:r>
              <a:rPr spc="30" dirty="0"/>
              <a:t>Unit </a:t>
            </a:r>
            <a:r>
              <a:rPr spc="-25" dirty="0"/>
              <a:t>Testing </a:t>
            </a:r>
            <a:r>
              <a:rPr spc="-20" dirty="0"/>
              <a:t> Integration</a:t>
            </a:r>
            <a:r>
              <a:rPr spc="-190" dirty="0"/>
              <a:t> </a:t>
            </a:r>
            <a:r>
              <a:rPr spc="-25" dirty="0"/>
              <a:t>Testing </a:t>
            </a:r>
            <a:r>
              <a:rPr spc="-1110" dirty="0"/>
              <a:t> </a:t>
            </a:r>
            <a:r>
              <a:rPr spc="-65" dirty="0"/>
              <a:t>System</a:t>
            </a:r>
            <a:r>
              <a:rPr spc="-175" dirty="0"/>
              <a:t> </a:t>
            </a:r>
            <a:r>
              <a:rPr spc="-25" dirty="0"/>
              <a:t>Testing</a:t>
            </a:r>
            <a:endParaRPr spc="-2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844257" y="2168591"/>
            <a:ext cx="2873250" cy="525786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895057" y="2206691"/>
            <a:ext cx="2771775" cy="5156835"/>
          </a:xfrm>
          <a:custGeom>
            <a:avLst/>
            <a:gdLst/>
            <a:ahLst/>
            <a:cxnLst/>
            <a:rect l="l" t="t" r="r" b="b"/>
            <a:pathLst>
              <a:path w="2771775" h="5156834">
                <a:moveTo>
                  <a:pt x="0" y="0"/>
                </a:moveTo>
                <a:lnTo>
                  <a:pt x="2771650" y="0"/>
                </a:lnTo>
                <a:lnTo>
                  <a:pt x="2771650" y="5156266"/>
                </a:lnTo>
                <a:lnTo>
                  <a:pt x="0" y="515626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869657" y="2181291"/>
          <a:ext cx="2847975" cy="5207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71775"/>
              </a:tblGrid>
              <a:tr h="2124581">
                <a:tc>
                  <a:txBody>
                    <a:bodyPr/>
                    <a:lstStyle/>
                    <a:p>
                      <a:pPr marL="629285" marR="635000" indent="-5715" algn="ctr">
                        <a:lnSpc>
                          <a:spcPct val="101000"/>
                        </a:lnSpc>
                        <a:spcBef>
                          <a:spcPts val="2585"/>
                        </a:spcBef>
                      </a:pPr>
                      <a:r>
                        <a:rPr sz="2300" b="1" spc="40" dirty="0">
                          <a:solidFill>
                            <a:srgbClr val="A62E5C"/>
                          </a:solidFill>
                          <a:latin typeface="Tahoma" panose="020B0604030504040204"/>
                          <a:cs typeface="Tahoma" panose="020B0604030504040204"/>
                        </a:rPr>
                        <a:t>Friend </a:t>
                      </a:r>
                      <a:r>
                        <a:rPr sz="2300" b="1" spc="45" dirty="0">
                          <a:solidFill>
                            <a:srgbClr val="A62E5C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300" b="1" spc="-25" dirty="0">
                          <a:solidFill>
                            <a:srgbClr val="A62E5C"/>
                          </a:solidFill>
                          <a:latin typeface="Tahoma" panose="020B0604030504040204"/>
                          <a:cs typeface="Tahoma" panose="020B0604030504040204"/>
                        </a:rPr>
                        <a:t>C</a:t>
                      </a:r>
                      <a:r>
                        <a:rPr sz="2300" b="1" dirty="0">
                          <a:solidFill>
                            <a:srgbClr val="A62E5C"/>
                          </a:solidFill>
                          <a:latin typeface="Tahoma" panose="020B0604030504040204"/>
                          <a:cs typeface="Tahoma" panose="020B0604030504040204"/>
                        </a:rPr>
                        <a:t>ont</a:t>
                      </a:r>
                      <a:r>
                        <a:rPr sz="2300" b="1" spc="-35" dirty="0">
                          <a:solidFill>
                            <a:srgbClr val="A62E5C"/>
                          </a:solidFill>
                          <a:latin typeface="Tahoma" panose="020B0604030504040204"/>
                          <a:cs typeface="Tahoma" panose="020B0604030504040204"/>
                        </a:rPr>
                        <a:t>r</a:t>
                      </a:r>
                      <a:r>
                        <a:rPr sz="2300" b="1" dirty="0">
                          <a:solidFill>
                            <a:srgbClr val="A62E5C"/>
                          </a:solidFill>
                          <a:latin typeface="Tahoma" panose="020B0604030504040204"/>
                          <a:cs typeface="Tahoma" panose="020B0604030504040204"/>
                        </a:rPr>
                        <a:t>oller</a:t>
                      </a:r>
                      <a:endParaRPr sz="2300">
                        <a:latin typeface="Tahoma" panose="020B0604030504040204"/>
                        <a:cs typeface="Tahoma" panose="020B06040305040402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21590" algn="ctr">
                        <a:lnSpc>
                          <a:spcPct val="100000"/>
                        </a:lnSpc>
                      </a:pPr>
                      <a:r>
                        <a:rPr sz="1900" spc="-15" dirty="0">
                          <a:solidFill>
                            <a:srgbClr val="801F46"/>
                          </a:solidFill>
                          <a:latin typeface="Verdana" panose="020B0604030504040204"/>
                          <a:cs typeface="Verdana" panose="020B0604030504040204"/>
                        </a:rPr>
                        <a:t>@RestController</a:t>
                      </a:r>
                      <a:endParaRPr sz="19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28295" marB="0">
                    <a:lnL w="53975">
                      <a:solidFill>
                        <a:srgbClr val="A62E5C"/>
                      </a:solidFill>
                      <a:prstDash val="solid"/>
                    </a:lnL>
                    <a:lnR w="53975">
                      <a:solidFill>
                        <a:srgbClr val="A62E5C"/>
                      </a:solidFill>
                      <a:prstDash val="solid"/>
                    </a:lnR>
                    <a:lnT w="53975">
                      <a:solidFill>
                        <a:srgbClr val="A62E5C"/>
                      </a:solidFill>
                      <a:prstDash val="solid"/>
                    </a:lnT>
                    <a:lnB w="28575">
                      <a:solidFill>
                        <a:srgbClr val="A62E5C"/>
                      </a:solidFill>
                      <a:prstDash val="solid"/>
                    </a:lnB>
                  </a:tcPr>
                </a:tc>
              </a:tr>
              <a:tr h="4535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A62E5C"/>
                      </a:solidFill>
                      <a:prstDash val="solid"/>
                    </a:lnL>
                    <a:lnR w="53975">
                      <a:solidFill>
                        <a:srgbClr val="A62E5C"/>
                      </a:solidFill>
                      <a:prstDash val="solid"/>
                    </a:lnR>
                    <a:lnT w="28575">
                      <a:solidFill>
                        <a:srgbClr val="A62E5C"/>
                      </a:solidFill>
                      <a:prstDash val="solid"/>
                    </a:lnT>
                    <a:lnB w="28575">
                      <a:solidFill>
                        <a:srgbClr val="A62E5C"/>
                      </a:solidFill>
                      <a:prstDash val="solid"/>
                    </a:lnB>
                  </a:tcPr>
                </a:tc>
              </a:tr>
              <a:tr h="25781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9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75285" marR="1409065">
                        <a:lnSpc>
                          <a:spcPct val="101000"/>
                        </a:lnSpc>
                      </a:pPr>
                      <a:r>
                        <a:rPr sz="1900" spc="45" dirty="0">
                          <a:solidFill>
                            <a:srgbClr val="801F46"/>
                          </a:solidFill>
                          <a:latin typeface="Verdana" panose="020B0604030504040204"/>
                          <a:cs typeface="Verdana" panose="020B0604030504040204"/>
                        </a:rPr>
                        <a:t>GET </a:t>
                      </a:r>
                      <a:r>
                        <a:rPr sz="1900" spc="50" dirty="0">
                          <a:solidFill>
                            <a:srgbClr val="801F46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900" spc="45" dirty="0">
                          <a:solidFill>
                            <a:srgbClr val="801F46"/>
                          </a:solidFill>
                          <a:latin typeface="Verdana" panose="020B0604030504040204"/>
                          <a:cs typeface="Verdana" panose="020B0604030504040204"/>
                        </a:rPr>
                        <a:t>POST </a:t>
                      </a:r>
                      <a:r>
                        <a:rPr sz="1900" spc="50" dirty="0">
                          <a:solidFill>
                            <a:srgbClr val="801F46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900" spc="75" dirty="0">
                          <a:solidFill>
                            <a:srgbClr val="801F46"/>
                          </a:solidFill>
                          <a:latin typeface="Verdana" panose="020B0604030504040204"/>
                          <a:cs typeface="Verdana" panose="020B0604030504040204"/>
                        </a:rPr>
                        <a:t>PUT </a:t>
                      </a:r>
                      <a:r>
                        <a:rPr sz="1900" spc="80" dirty="0">
                          <a:solidFill>
                            <a:srgbClr val="801F46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900" dirty="0">
                          <a:solidFill>
                            <a:srgbClr val="801F46"/>
                          </a:solidFill>
                          <a:latin typeface="Verdana" panose="020B0604030504040204"/>
                          <a:cs typeface="Verdana" panose="020B0604030504040204"/>
                        </a:rPr>
                        <a:t>DELETE</a:t>
                      </a:r>
                      <a:endParaRPr sz="19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0" marB="0">
                    <a:lnL w="53975">
                      <a:solidFill>
                        <a:srgbClr val="A62E5C"/>
                      </a:solidFill>
                      <a:prstDash val="solid"/>
                    </a:lnL>
                    <a:lnR w="53975">
                      <a:solidFill>
                        <a:srgbClr val="A62E5C"/>
                      </a:solidFill>
                      <a:prstDash val="solid"/>
                    </a:lnR>
                    <a:lnT w="28575">
                      <a:solidFill>
                        <a:srgbClr val="A62E5C"/>
                      </a:solidFill>
                      <a:prstDash val="solid"/>
                    </a:lnT>
                    <a:lnB w="53975">
                      <a:solidFill>
                        <a:srgbClr val="A62E5C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156200" y="660400"/>
            <a:ext cx="51428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00" dirty="0">
                <a:solidFill>
                  <a:srgbClr val="404040"/>
                </a:solidFill>
              </a:rPr>
              <a:t>T</a:t>
            </a:r>
            <a:r>
              <a:rPr sz="4800" spc="-95" dirty="0">
                <a:solidFill>
                  <a:srgbClr val="404040"/>
                </a:solidFill>
              </a:rPr>
              <a:t>e</a:t>
            </a:r>
            <a:r>
              <a:rPr sz="4800" spc="-130" dirty="0">
                <a:solidFill>
                  <a:srgbClr val="404040"/>
                </a:solidFill>
              </a:rPr>
              <a:t>s</a:t>
            </a:r>
            <a:r>
              <a:rPr sz="4800" spc="25" dirty="0">
                <a:solidFill>
                  <a:srgbClr val="404040"/>
                </a:solidFill>
              </a:rPr>
              <a:t>t</a:t>
            </a:r>
            <a:r>
              <a:rPr sz="4800" spc="-250" dirty="0">
                <a:solidFill>
                  <a:srgbClr val="404040"/>
                </a:solidFill>
              </a:rPr>
              <a:t> </a:t>
            </a:r>
            <a:r>
              <a:rPr sz="4800" spc="509" dirty="0">
                <a:solidFill>
                  <a:srgbClr val="404040"/>
                </a:solidFill>
              </a:rPr>
              <a:t>A</a:t>
            </a:r>
            <a:r>
              <a:rPr sz="4800" spc="-250" dirty="0">
                <a:solidFill>
                  <a:srgbClr val="404040"/>
                </a:solidFill>
              </a:rPr>
              <a:t>r</a:t>
            </a:r>
            <a:r>
              <a:rPr sz="4800" spc="10" dirty="0">
                <a:solidFill>
                  <a:srgbClr val="404040"/>
                </a:solidFill>
              </a:rPr>
              <a:t>chi</a:t>
            </a:r>
            <a:r>
              <a:rPr sz="4800" spc="-65" dirty="0">
                <a:solidFill>
                  <a:srgbClr val="404040"/>
                </a:solidFill>
              </a:rPr>
              <a:t>t</a:t>
            </a:r>
            <a:r>
              <a:rPr sz="4800" spc="25" dirty="0">
                <a:solidFill>
                  <a:srgbClr val="404040"/>
                </a:solidFill>
              </a:rPr>
              <a:t>ectu</a:t>
            </a:r>
            <a:r>
              <a:rPr sz="4800" spc="-250" dirty="0">
                <a:solidFill>
                  <a:srgbClr val="404040"/>
                </a:solidFill>
              </a:rPr>
              <a:t>r</a:t>
            </a:r>
            <a:r>
              <a:rPr sz="4800" spc="-60" dirty="0">
                <a:solidFill>
                  <a:srgbClr val="404040"/>
                </a:solidFill>
              </a:rPr>
              <a:t>e</a:t>
            </a:r>
            <a:endParaRPr sz="4800"/>
          </a:p>
        </p:txBody>
      </p:sp>
      <p:sp>
        <p:nvSpPr>
          <p:cNvPr id="6" name="object 6"/>
          <p:cNvSpPr txBox="1"/>
          <p:nvPr/>
        </p:nvSpPr>
        <p:spPr>
          <a:xfrm>
            <a:off x="1066800" y="5969000"/>
            <a:ext cx="11772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latin typeface="Verdana" panose="020B0604030504040204"/>
                <a:cs typeface="Verdana" panose="020B0604030504040204"/>
              </a:rPr>
              <a:t>Client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27900" y="8115300"/>
            <a:ext cx="13100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75" dirty="0">
                <a:latin typeface="Verdana" panose="020B0604030504040204"/>
                <a:cs typeface="Verdana" panose="020B0604030504040204"/>
              </a:rPr>
              <a:t>Ser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v</a:t>
            </a:r>
            <a:r>
              <a:rPr sz="3200" spc="-65" dirty="0">
                <a:latin typeface="Verdana" panose="020B0604030504040204"/>
                <a:cs typeface="Verdana" panose="020B0604030504040204"/>
              </a:rPr>
              <a:t>er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2005" y="1809485"/>
            <a:ext cx="8737583" cy="6143095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783390" y="1834885"/>
            <a:ext cx="14326869" cy="6067425"/>
            <a:chOff x="783390" y="1834885"/>
            <a:chExt cx="14326869" cy="6067425"/>
          </a:xfrm>
        </p:grpSpPr>
        <p:sp>
          <p:nvSpPr>
            <p:cNvPr id="10" name="object 10"/>
            <p:cNvSpPr/>
            <p:nvPr/>
          </p:nvSpPr>
          <p:spPr>
            <a:xfrm>
              <a:off x="2495421" y="3964307"/>
              <a:ext cx="744855" cy="24130"/>
            </a:xfrm>
            <a:custGeom>
              <a:avLst/>
              <a:gdLst/>
              <a:ahLst/>
              <a:cxnLst/>
              <a:rect l="l" t="t" r="r" b="b"/>
              <a:pathLst>
                <a:path w="744855" h="24129">
                  <a:moveTo>
                    <a:pt x="0" y="0"/>
                  </a:moveTo>
                  <a:lnTo>
                    <a:pt x="693452" y="22355"/>
                  </a:lnTo>
                  <a:lnTo>
                    <a:pt x="744227" y="23992"/>
                  </a:lnTo>
                </a:path>
              </a:pathLst>
            </a:custGeom>
            <a:ln w="101600">
              <a:solidFill>
                <a:srgbClr val="7CA0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182491" y="3788646"/>
              <a:ext cx="402590" cy="396240"/>
            </a:xfrm>
            <a:custGeom>
              <a:avLst/>
              <a:gdLst/>
              <a:ahLst/>
              <a:cxnLst/>
              <a:rect l="l" t="t" r="r" b="b"/>
              <a:pathLst>
                <a:path w="402589" h="396239">
                  <a:moveTo>
                    <a:pt x="12767" y="0"/>
                  </a:moveTo>
                  <a:lnTo>
                    <a:pt x="0" y="396034"/>
                  </a:lnTo>
                  <a:lnTo>
                    <a:pt x="402417" y="210784"/>
                  </a:lnTo>
                  <a:lnTo>
                    <a:pt x="12767" y="0"/>
                  </a:lnTo>
                  <a:close/>
                </a:path>
              </a:pathLst>
            </a:custGeom>
            <a:solidFill>
              <a:srgbClr val="7CA03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612805" y="1847585"/>
              <a:ext cx="8636000" cy="6042025"/>
            </a:xfrm>
            <a:custGeom>
              <a:avLst/>
              <a:gdLst/>
              <a:ahLst/>
              <a:cxnLst/>
              <a:rect l="l" t="t" r="r" b="b"/>
              <a:pathLst>
                <a:path w="8636000" h="6042025">
                  <a:moveTo>
                    <a:pt x="0" y="0"/>
                  </a:moveTo>
                  <a:lnTo>
                    <a:pt x="8635983" y="0"/>
                  </a:lnTo>
                  <a:lnTo>
                    <a:pt x="8635983" y="6041495"/>
                  </a:lnTo>
                  <a:lnTo>
                    <a:pt x="0" y="604149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2273185" y="4186076"/>
              <a:ext cx="979169" cy="328930"/>
            </a:xfrm>
            <a:custGeom>
              <a:avLst/>
              <a:gdLst/>
              <a:ahLst/>
              <a:cxnLst/>
              <a:rect l="l" t="t" r="r" b="b"/>
              <a:pathLst>
                <a:path w="979169" h="328929">
                  <a:moveTo>
                    <a:pt x="0" y="328646"/>
                  </a:moveTo>
                  <a:lnTo>
                    <a:pt x="45161" y="283937"/>
                  </a:lnTo>
                  <a:lnTo>
                    <a:pt x="89773" y="242495"/>
                  </a:lnTo>
                  <a:lnTo>
                    <a:pt x="133835" y="204321"/>
                  </a:lnTo>
                  <a:lnTo>
                    <a:pt x="177346" y="169414"/>
                  </a:lnTo>
                  <a:lnTo>
                    <a:pt x="220308" y="137775"/>
                  </a:lnTo>
                  <a:lnTo>
                    <a:pt x="262720" y="109403"/>
                  </a:lnTo>
                  <a:lnTo>
                    <a:pt x="304581" y="84298"/>
                  </a:lnTo>
                  <a:lnTo>
                    <a:pt x="345893" y="62461"/>
                  </a:lnTo>
                  <a:lnTo>
                    <a:pt x="386655" y="43891"/>
                  </a:lnTo>
                  <a:lnTo>
                    <a:pt x="426866" y="28589"/>
                  </a:lnTo>
                  <a:lnTo>
                    <a:pt x="466528" y="16554"/>
                  </a:lnTo>
                  <a:lnTo>
                    <a:pt x="505640" y="7787"/>
                  </a:lnTo>
                  <a:lnTo>
                    <a:pt x="544201" y="2287"/>
                  </a:lnTo>
                  <a:lnTo>
                    <a:pt x="582213" y="54"/>
                  </a:lnTo>
                  <a:lnTo>
                    <a:pt x="619675" y="1089"/>
                  </a:lnTo>
                  <a:lnTo>
                    <a:pt x="692948" y="12961"/>
                  </a:lnTo>
                  <a:lnTo>
                    <a:pt x="764021" y="37903"/>
                  </a:lnTo>
                  <a:lnTo>
                    <a:pt x="798733" y="55275"/>
                  </a:lnTo>
                  <a:lnTo>
                    <a:pt x="832895" y="75914"/>
                  </a:lnTo>
                  <a:lnTo>
                    <a:pt x="866506" y="99821"/>
                  </a:lnTo>
                  <a:lnTo>
                    <a:pt x="899568" y="126995"/>
                  </a:lnTo>
                  <a:lnTo>
                    <a:pt x="932079" y="157437"/>
                  </a:lnTo>
                  <a:lnTo>
                    <a:pt x="964041" y="191146"/>
                  </a:lnTo>
                  <a:lnTo>
                    <a:pt x="978991" y="211718"/>
                  </a:lnTo>
                </a:path>
              </a:pathLst>
            </a:custGeom>
            <a:ln w="508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3150939" y="4314478"/>
              <a:ext cx="212090" cy="235585"/>
            </a:xfrm>
            <a:custGeom>
              <a:avLst/>
              <a:gdLst/>
              <a:ahLst/>
              <a:cxnLst/>
              <a:rect l="l" t="t" r="r" b="b"/>
              <a:pathLst>
                <a:path w="212090" h="235585">
                  <a:moveTo>
                    <a:pt x="172605" y="0"/>
                  </a:moveTo>
                  <a:lnTo>
                    <a:pt x="0" y="125427"/>
                  </a:lnTo>
                  <a:lnTo>
                    <a:pt x="211734" y="235311"/>
                  </a:lnTo>
                  <a:lnTo>
                    <a:pt x="17260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83005" y="3510495"/>
              <a:ext cx="1727150" cy="179014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3390" y="3099931"/>
              <a:ext cx="1733298" cy="27559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834190" y="3138031"/>
              <a:ext cx="1631950" cy="2654300"/>
            </a:xfrm>
            <a:custGeom>
              <a:avLst/>
              <a:gdLst/>
              <a:ahLst/>
              <a:cxnLst/>
              <a:rect l="l" t="t" r="r" b="b"/>
              <a:pathLst>
                <a:path w="1631950" h="2654300">
                  <a:moveTo>
                    <a:pt x="0" y="0"/>
                  </a:moveTo>
                  <a:lnTo>
                    <a:pt x="1631698" y="0"/>
                  </a:lnTo>
                  <a:lnTo>
                    <a:pt x="1631698" y="2654300"/>
                  </a:lnTo>
                  <a:lnTo>
                    <a:pt x="0" y="26543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58780" y="2168591"/>
              <a:ext cx="3056840" cy="5257866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3411200" y="5372100"/>
            <a:ext cx="1720214" cy="99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0">
              <a:lnSpc>
                <a:spcPts val="3820"/>
              </a:lnSpc>
              <a:spcBef>
                <a:spcPts val="100"/>
              </a:spcBef>
            </a:pPr>
            <a:r>
              <a:rPr sz="3200" spc="65" dirty="0">
                <a:latin typeface="Verdana" panose="020B0604030504040204"/>
                <a:cs typeface="Verdana" panose="020B0604030504040204"/>
              </a:rPr>
              <a:t>MySQL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3820"/>
              </a:lnSpc>
            </a:pPr>
            <a:r>
              <a:rPr sz="3200" spc="-15" dirty="0">
                <a:latin typeface="Verdana" panose="020B0604030504040204"/>
                <a:cs typeface="Verdana" panose="020B0604030504040204"/>
              </a:rPr>
              <a:t>MariaDB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8984180" y="2181291"/>
          <a:ext cx="3031490" cy="5207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5290"/>
              </a:tblGrid>
              <a:tr h="2124581">
                <a:tc>
                  <a:txBody>
                    <a:bodyPr/>
                    <a:lstStyle/>
                    <a:p>
                      <a:pPr marL="895985" marR="957580" indent="-6350" algn="ctr">
                        <a:lnSpc>
                          <a:spcPct val="101000"/>
                        </a:lnSpc>
                        <a:spcBef>
                          <a:spcPts val="2585"/>
                        </a:spcBef>
                      </a:pPr>
                      <a:r>
                        <a:rPr sz="2300" b="1" spc="40" dirty="0">
                          <a:solidFill>
                            <a:srgbClr val="2A9FBC"/>
                          </a:solidFill>
                          <a:latin typeface="Tahoma" panose="020B0604030504040204"/>
                          <a:cs typeface="Tahoma" panose="020B0604030504040204"/>
                        </a:rPr>
                        <a:t>Friend </a:t>
                      </a:r>
                      <a:r>
                        <a:rPr sz="2300" b="1" spc="45" dirty="0">
                          <a:solidFill>
                            <a:srgbClr val="2A9FBC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300" b="1" dirty="0">
                          <a:solidFill>
                            <a:srgbClr val="2A9FBC"/>
                          </a:solidFill>
                          <a:latin typeface="Tahoma" panose="020B0604030504040204"/>
                          <a:cs typeface="Tahoma" panose="020B0604030504040204"/>
                        </a:rPr>
                        <a:t>Servi</a:t>
                      </a:r>
                      <a:r>
                        <a:rPr sz="2300" b="1" spc="-35" dirty="0">
                          <a:solidFill>
                            <a:srgbClr val="2A9FBC"/>
                          </a:solidFill>
                          <a:latin typeface="Tahoma" panose="020B0604030504040204"/>
                          <a:cs typeface="Tahoma" panose="020B0604030504040204"/>
                        </a:rPr>
                        <a:t>c</a:t>
                      </a:r>
                      <a:r>
                        <a:rPr sz="2300" b="1" dirty="0">
                          <a:solidFill>
                            <a:srgbClr val="2A9FBC"/>
                          </a:solidFill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endParaRPr sz="2300">
                        <a:latin typeface="Tahoma" panose="020B0604030504040204"/>
                        <a:cs typeface="Tahoma" panose="020B06040305040402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900" spc="15" dirty="0">
                          <a:solidFill>
                            <a:srgbClr val="0A7E99"/>
                          </a:solidFill>
                          <a:latin typeface="Verdana" panose="020B0604030504040204"/>
                          <a:cs typeface="Verdana" panose="020B0604030504040204"/>
                        </a:rPr>
                        <a:t>CRUDRepository</a:t>
                      </a:r>
                      <a:endParaRPr sz="19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28295" marB="0">
                    <a:lnL w="53975">
                      <a:solidFill>
                        <a:srgbClr val="2A9FBC"/>
                      </a:solidFill>
                      <a:prstDash val="solid"/>
                    </a:lnL>
                    <a:lnR w="53975">
                      <a:solidFill>
                        <a:srgbClr val="2A9FBC"/>
                      </a:solidFill>
                      <a:prstDash val="solid"/>
                    </a:lnR>
                    <a:lnT w="53975">
                      <a:solidFill>
                        <a:srgbClr val="2A9FBC"/>
                      </a:solidFill>
                      <a:prstDash val="solid"/>
                    </a:lnT>
                    <a:lnB w="28575">
                      <a:solidFill>
                        <a:srgbClr val="2A9FBC"/>
                      </a:solidFill>
                      <a:prstDash val="solid"/>
                    </a:lnB>
                  </a:tcPr>
                </a:tc>
              </a:tr>
              <a:tr h="4535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R w="53975">
                      <a:solidFill>
                        <a:srgbClr val="2A9FBC"/>
                      </a:solidFill>
                      <a:prstDash val="solid"/>
                    </a:lnR>
                    <a:lnT w="28575">
                      <a:solidFill>
                        <a:srgbClr val="2A9FBC"/>
                      </a:solidFill>
                      <a:prstDash val="solid"/>
                    </a:lnT>
                    <a:lnB w="28575">
                      <a:solidFill>
                        <a:srgbClr val="2A9FBC"/>
                      </a:solidFill>
                      <a:prstDash val="solid"/>
                    </a:lnB>
                  </a:tcPr>
                </a:tc>
              </a:tr>
              <a:tr h="25781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476885" marR="1497330">
                        <a:lnSpc>
                          <a:spcPct val="101000"/>
                        </a:lnSpc>
                        <a:spcBef>
                          <a:spcPts val="1455"/>
                        </a:spcBef>
                      </a:pPr>
                      <a:r>
                        <a:rPr sz="1900" spc="-55" dirty="0">
                          <a:solidFill>
                            <a:srgbClr val="2A9FBC"/>
                          </a:solidFill>
                          <a:latin typeface="Verdana" panose="020B0604030504040204"/>
                          <a:cs typeface="Verdana" panose="020B0604030504040204"/>
                        </a:rPr>
                        <a:t>save() </a:t>
                      </a:r>
                      <a:r>
                        <a:rPr sz="1900" spc="-50" dirty="0">
                          <a:solidFill>
                            <a:srgbClr val="2A9FBC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900" dirty="0">
                          <a:solidFill>
                            <a:srgbClr val="2A9FBC"/>
                          </a:solidFill>
                          <a:latin typeface="Verdana" panose="020B0604030504040204"/>
                          <a:cs typeface="Verdana" panose="020B0604030504040204"/>
                        </a:rPr>
                        <a:t>findAll()  </a:t>
                      </a:r>
                      <a:r>
                        <a:rPr sz="1900" spc="-20" dirty="0">
                          <a:solidFill>
                            <a:srgbClr val="2A9FBC"/>
                          </a:solidFill>
                          <a:latin typeface="Verdana" panose="020B0604030504040204"/>
                          <a:cs typeface="Verdana" panose="020B0604030504040204"/>
                        </a:rPr>
                        <a:t>delete()</a:t>
                      </a:r>
                      <a:endParaRPr sz="19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R w="53975">
                      <a:solidFill>
                        <a:srgbClr val="2A9FBC"/>
                      </a:solidFill>
                      <a:prstDash val="solid"/>
                    </a:lnR>
                    <a:lnT w="28575">
                      <a:solidFill>
                        <a:srgbClr val="2A9FBC"/>
                      </a:solidFill>
                      <a:prstDash val="solid"/>
                    </a:lnT>
                    <a:lnB w="53975">
                      <a:solidFill>
                        <a:srgbClr val="2A9FBC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1" name="object 21"/>
          <p:cNvSpPr/>
          <p:nvPr/>
        </p:nvSpPr>
        <p:spPr>
          <a:xfrm>
            <a:off x="9009580" y="2206691"/>
            <a:ext cx="2955290" cy="5156835"/>
          </a:xfrm>
          <a:custGeom>
            <a:avLst/>
            <a:gdLst/>
            <a:ahLst/>
            <a:cxnLst/>
            <a:rect l="l" t="t" r="r" b="b"/>
            <a:pathLst>
              <a:path w="2955290" h="5156834">
                <a:moveTo>
                  <a:pt x="0" y="0"/>
                </a:moveTo>
                <a:lnTo>
                  <a:pt x="2955240" y="0"/>
                </a:lnTo>
                <a:lnTo>
                  <a:pt x="2955240" y="5156266"/>
                </a:lnTo>
                <a:lnTo>
                  <a:pt x="0" y="515626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2" name="object 22"/>
          <p:cNvGrpSpPr/>
          <p:nvPr/>
        </p:nvGrpSpPr>
        <p:grpSpPr>
          <a:xfrm>
            <a:off x="3773888" y="3515094"/>
            <a:ext cx="5173345" cy="2251710"/>
            <a:chOff x="3773888" y="3515094"/>
            <a:chExt cx="5173345" cy="2251710"/>
          </a:xfrm>
        </p:grpSpPr>
        <p:sp>
          <p:nvSpPr>
            <p:cNvPr id="23" name="object 23"/>
            <p:cNvSpPr/>
            <p:nvPr/>
          </p:nvSpPr>
          <p:spPr>
            <a:xfrm>
              <a:off x="3824688" y="4549644"/>
              <a:ext cx="744855" cy="24130"/>
            </a:xfrm>
            <a:custGeom>
              <a:avLst/>
              <a:gdLst/>
              <a:ahLst/>
              <a:cxnLst/>
              <a:rect l="l" t="t" r="r" b="b"/>
              <a:pathLst>
                <a:path w="744854" h="24129">
                  <a:moveTo>
                    <a:pt x="0" y="0"/>
                  </a:moveTo>
                  <a:lnTo>
                    <a:pt x="693452" y="22355"/>
                  </a:lnTo>
                  <a:lnTo>
                    <a:pt x="744227" y="23992"/>
                  </a:lnTo>
                </a:path>
              </a:pathLst>
            </a:custGeom>
            <a:ln w="101600">
              <a:solidFill>
                <a:srgbClr val="7CA0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511758" y="4373983"/>
              <a:ext cx="402590" cy="396240"/>
            </a:xfrm>
            <a:custGeom>
              <a:avLst/>
              <a:gdLst/>
              <a:ahLst/>
              <a:cxnLst/>
              <a:rect l="l" t="t" r="r" b="b"/>
              <a:pathLst>
                <a:path w="402589" h="396239">
                  <a:moveTo>
                    <a:pt x="12767" y="0"/>
                  </a:moveTo>
                  <a:lnTo>
                    <a:pt x="0" y="396034"/>
                  </a:lnTo>
                  <a:lnTo>
                    <a:pt x="402417" y="210784"/>
                  </a:lnTo>
                  <a:lnTo>
                    <a:pt x="12767" y="0"/>
                  </a:lnTo>
                  <a:close/>
                </a:path>
              </a:pathLst>
            </a:custGeom>
            <a:solidFill>
              <a:srgbClr val="7CA03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37065" y="4561500"/>
              <a:ext cx="734984" cy="816865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7693685" y="4369333"/>
              <a:ext cx="1253490" cy="1270000"/>
            </a:xfrm>
            <a:custGeom>
              <a:avLst/>
              <a:gdLst/>
              <a:ahLst/>
              <a:cxnLst/>
              <a:rect l="l" t="t" r="r" b="b"/>
              <a:pathLst>
                <a:path w="1253490" h="1270000">
                  <a:moveTo>
                    <a:pt x="1253147" y="0"/>
                  </a:moveTo>
                  <a:lnTo>
                    <a:pt x="0" y="0"/>
                  </a:lnTo>
                  <a:lnTo>
                    <a:pt x="0" y="1220965"/>
                  </a:lnTo>
                  <a:lnTo>
                    <a:pt x="0" y="1270000"/>
                  </a:lnTo>
                  <a:lnTo>
                    <a:pt x="1253147" y="1270000"/>
                  </a:lnTo>
                  <a:lnTo>
                    <a:pt x="1253147" y="1220965"/>
                  </a:lnTo>
                  <a:lnTo>
                    <a:pt x="12531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740209" y="4332644"/>
              <a:ext cx="750570" cy="524510"/>
            </a:xfrm>
            <a:custGeom>
              <a:avLst/>
              <a:gdLst/>
              <a:ahLst/>
              <a:cxnLst/>
              <a:rect l="l" t="t" r="r" b="b"/>
              <a:pathLst>
                <a:path w="750570" h="524510">
                  <a:moveTo>
                    <a:pt x="0" y="0"/>
                  </a:moveTo>
                  <a:lnTo>
                    <a:pt x="71828" y="17201"/>
                  </a:lnTo>
                  <a:lnTo>
                    <a:pt x="140044" y="34226"/>
                  </a:lnTo>
                  <a:lnTo>
                    <a:pt x="204647" y="51075"/>
                  </a:lnTo>
                  <a:lnTo>
                    <a:pt x="265639" y="67748"/>
                  </a:lnTo>
                  <a:lnTo>
                    <a:pt x="323019" y="84244"/>
                  </a:lnTo>
                  <a:lnTo>
                    <a:pt x="376787" y="100564"/>
                  </a:lnTo>
                  <a:lnTo>
                    <a:pt x="426942" y="116708"/>
                  </a:lnTo>
                  <a:lnTo>
                    <a:pt x="473486" y="132675"/>
                  </a:lnTo>
                  <a:lnTo>
                    <a:pt x="516417" y="148466"/>
                  </a:lnTo>
                  <a:lnTo>
                    <a:pt x="555736" y="164081"/>
                  </a:lnTo>
                  <a:lnTo>
                    <a:pt x="591443" y="179520"/>
                  </a:lnTo>
                  <a:lnTo>
                    <a:pt x="652022" y="209868"/>
                  </a:lnTo>
                  <a:lnTo>
                    <a:pt x="698151" y="239512"/>
                  </a:lnTo>
                  <a:lnTo>
                    <a:pt x="729833" y="268450"/>
                  </a:lnTo>
                  <a:lnTo>
                    <a:pt x="750264" y="310535"/>
                  </a:lnTo>
                  <a:lnTo>
                    <a:pt x="749851" y="324211"/>
                  </a:lnTo>
                  <a:lnTo>
                    <a:pt x="726937" y="364180"/>
                  </a:lnTo>
                  <a:lnTo>
                    <a:pt x="693601" y="389945"/>
                  </a:lnTo>
                  <a:lnTo>
                    <a:pt x="645817" y="415005"/>
                  </a:lnTo>
                  <a:lnTo>
                    <a:pt x="583584" y="439360"/>
                  </a:lnTo>
                  <a:lnTo>
                    <a:pt x="547049" y="451273"/>
                  </a:lnTo>
                  <a:lnTo>
                    <a:pt x="506903" y="463010"/>
                  </a:lnTo>
                  <a:lnTo>
                    <a:pt x="463144" y="474570"/>
                  </a:lnTo>
                  <a:lnTo>
                    <a:pt x="415773" y="485954"/>
                  </a:lnTo>
                  <a:lnTo>
                    <a:pt x="364790" y="497162"/>
                  </a:lnTo>
                  <a:lnTo>
                    <a:pt x="310195" y="508194"/>
                  </a:lnTo>
                  <a:lnTo>
                    <a:pt x="251988" y="519049"/>
                  </a:lnTo>
                  <a:lnTo>
                    <a:pt x="220600" y="523941"/>
                  </a:lnTo>
                </a:path>
              </a:pathLst>
            </a:custGeom>
            <a:ln w="63500">
              <a:solidFill>
                <a:srgbClr val="7CA0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732657" y="3515094"/>
              <a:ext cx="1123315" cy="2251710"/>
            </a:xfrm>
            <a:custGeom>
              <a:avLst/>
              <a:gdLst/>
              <a:ahLst/>
              <a:cxnLst/>
              <a:rect l="l" t="t" r="r" b="b"/>
              <a:pathLst>
                <a:path w="1123315" h="2251710">
                  <a:moveTo>
                    <a:pt x="0" y="0"/>
                  </a:moveTo>
                  <a:lnTo>
                    <a:pt x="1122942" y="0"/>
                  </a:lnTo>
                  <a:lnTo>
                    <a:pt x="1122942" y="2251237"/>
                  </a:lnTo>
                  <a:lnTo>
                    <a:pt x="0" y="22512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824688" y="5136941"/>
              <a:ext cx="744855" cy="24130"/>
            </a:xfrm>
            <a:custGeom>
              <a:avLst/>
              <a:gdLst/>
              <a:ahLst/>
              <a:cxnLst/>
              <a:rect l="l" t="t" r="r" b="b"/>
              <a:pathLst>
                <a:path w="744854" h="24129">
                  <a:moveTo>
                    <a:pt x="0" y="0"/>
                  </a:moveTo>
                  <a:lnTo>
                    <a:pt x="693452" y="22355"/>
                  </a:lnTo>
                  <a:lnTo>
                    <a:pt x="744227" y="23992"/>
                  </a:lnTo>
                </a:path>
              </a:pathLst>
            </a:custGeom>
            <a:ln w="101600">
              <a:solidFill>
                <a:srgbClr val="F15B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511758" y="4961280"/>
              <a:ext cx="402590" cy="396240"/>
            </a:xfrm>
            <a:custGeom>
              <a:avLst/>
              <a:gdLst/>
              <a:ahLst/>
              <a:cxnLst/>
              <a:rect l="l" t="t" r="r" b="b"/>
              <a:pathLst>
                <a:path w="402589" h="396239">
                  <a:moveTo>
                    <a:pt x="12767" y="0"/>
                  </a:moveTo>
                  <a:lnTo>
                    <a:pt x="0" y="396034"/>
                  </a:lnTo>
                  <a:lnTo>
                    <a:pt x="402417" y="210784"/>
                  </a:lnTo>
                  <a:lnTo>
                    <a:pt x="12767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37071" y="3757374"/>
            <a:ext cx="3982720" cy="14935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345440">
              <a:lnSpc>
                <a:spcPct val="101000"/>
              </a:lnSpc>
              <a:spcBef>
                <a:spcPts val="60"/>
              </a:spcBef>
            </a:pPr>
            <a:r>
              <a:rPr sz="4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4800" spc="-3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 </a:t>
            </a:r>
            <a:r>
              <a:rPr sz="4800" spc="-16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5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Lib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aries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8800" y="1435100"/>
            <a:ext cx="10953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JUnit</a:t>
            </a:r>
            <a:endParaRPr spc="90" dirty="0"/>
          </a:p>
        </p:txBody>
      </p:sp>
      <p:sp>
        <p:nvSpPr>
          <p:cNvPr id="5" name="object 5"/>
          <p:cNvSpPr txBox="1"/>
          <p:nvPr/>
        </p:nvSpPr>
        <p:spPr>
          <a:xfrm>
            <a:off x="6908800" y="1798320"/>
            <a:ext cx="4523740" cy="5824220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140"/>
              </a:spcBef>
            </a:pPr>
            <a:r>
              <a:rPr sz="2600" spc="-5" dirty="0">
                <a:latin typeface="Verdana" panose="020B0604030504040204"/>
                <a:cs typeface="Verdana" panose="020B0604030504040204"/>
              </a:rPr>
              <a:t>De-facto</a:t>
            </a:r>
            <a:r>
              <a:rPr sz="26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latin typeface="Verdana" panose="020B0604030504040204"/>
                <a:cs typeface="Verdana" panose="020B0604030504040204"/>
              </a:rPr>
              <a:t>Standard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3200" spc="15" dirty="0">
                <a:latin typeface="Verdana" panose="020B0604030504040204"/>
                <a:cs typeface="Verdana" panose="020B0604030504040204"/>
              </a:rPr>
              <a:t>Spring</a:t>
            </a:r>
            <a:r>
              <a:rPr sz="320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75" dirty="0">
                <a:latin typeface="Verdana" panose="020B0604030504040204"/>
                <a:cs typeface="Verdana" panose="020B0604030504040204"/>
              </a:rPr>
              <a:t>Test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241300">
              <a:lnSpc>
                <a:spcPct val="100000"/>
              </a:lnSpc>
              <a:spcBef>
                <a:spcPts val="60"/>
              </a:spcBef>
            </a:pPr>
            <a:r>
              <a:rPr sz="2600" spc="-20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600" spc="-135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70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Boot</a:t>
            </a:r>
            <a:r>
              <a:rPr sz="2600" spc="-135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275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600" spc="-50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600" spc="-75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600" spc="15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600" spc="-135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Support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3200" spc="75" dirty="0">
                <a:latin typeface="Verdana" panose="020B0604030504040204"/>
                <a:cs typeface="Verdana" panose="020B0604030504040204"/>
              </a:rPr>
              <a:t>AssertJ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241300">
              <a:lnSpc>
                <a:spcPct val="100000"/>
              </a:lnSpc>
              <a:spcBef>
                <a:spcPts val="60"/>
              </a:spcBef>
            </a:pPr>
            <a:r>
              <a:rPr sz="2600" spc="275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600" spc="-155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Fluent</a:t>
            </a:r>
            <a:r>
              <a:rPr sz="2600" spc="-150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Assertion</a:t>
            </a:r>
            <a:r>
              <a:rPr sz="2600" spc="-150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15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Library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3200" spc="-10" dirty="0">
                <a:latin typeface="Verdana" panose="020B0604030504040204"/>
                <a:cs typeface="Verdana" panose="020B0604030504040204"/>
              </a:rPr>
              <a:t>Hamcrest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241300">
              <a:lnSpc>
                <a:spcPct val="100000"/>
              </a:lnSpc>
              <a:spcBef>
                <a:spcPts val="60"/>
              </a:spcBef>
            </a:pPr>
            <a:r>
              <a:rPr sz="2600" spc="-10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Matcher</a:t>
            </a:r>
            <a:r>
              <a:rPr sz="2600" spc="-170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Objects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3200" spc="80" dirty="0">
                <a:latin typeface="Verdana" panose="020B0604030504040204"/>
                <a:cs typeface="Verdana" panose="020B0604030504040204"/>
              </a:rPr>
              <a:t>JSONPath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241300">
              <a:lnSpc>
                <a:spcPct val="100000"/>
              </a:lnSpc>
              <a:spcBef>
                <a:spcPts val="60"/>
              </a:spcBef>
            </a:pPr>
            <a:r>
              <a:rPr sz="2600" spc="20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XPath</a:t>
            </a:r>
            <a:r>
              <a:rPr sz="2600" spc="-160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600" spc="-155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100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JSON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3200" spc="80" dirty="0">
                <a:latin typeface="Verdana" panose="020B0604030504040204"/>
                <a:cs typeface="Verdana" panose="020B0604030504040204"/>
              </a:rPr>
              <a:t>Mockito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241300">
              <a:lnSpc>
                <a:spcPct val="100000"/>
              </a:lnSpc>
              <a:spcBef>
                <a:spcPts val="60"/>
              </a:spcBef>
            </a:pPr>
            <a:r>
              <a:rPr sz="2600" spc="25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Mocking</a:t>
            </a:r>
            <a:r>
              <a:rPr sz="2600" spc="-175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20" dirty="0">
                <a:solidFill>
                  <a:srgbClr val="333333"/>
                </a:solidFill>
                <a:latin typeface="Verdana" panose="020B0604030504040204"/>
                <a:cs typeface="Verdana" panose="020B0604030504040204"/>
              </a:rPr>
              <a:t>Framework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019300" y="2667000"/>
            <a:ext cx="21310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Demos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27900" y="2286000"/>
            <a:ext cx="24720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5" dirty="0"/>
              <a:t>T</a:t>
            </a:r>
            <a:r>
              <a:rPr spc="-25" dirty="0"/>
              <a:t>e</a:t>
            </a:r>
            <a:r>
              <a:rPr spc="-55" dirty="0"/>
              <a:t>s</a:t>
            </a:r>
            <a:r>
              <a:rPr spc="50" dirty="0"/>
              <a:t>t</a:t>
            </a:r>
            <a:r>
              <a:rPr spc="-165" dirty="0"/>
              <a:t> </a:t>
            </a:r>
            <a:r>
              <a:rPr spc="170" dirty="0"/>
              <a:t>P</a:t>
            </a:r>
            <a:r>
              <a:rPr spc="-65" dirty="0"/>
              <a:t>a</a:t>
            </a:r>
            <a:r>
              <a:rPr spc="50" dirty="0"/>
              <a:t>t</a:t>
            </a:r>
            <a:r>
              <a:rPr dirty="0"/>
              <a:t>t</a:t>
            </a:r>
            <a:r>
              <a:rPr spc="-20" dirty="0"/>
              <a:t>ern</a:t>
            </a:r>
            <a:endParaRPr spc="-20" dirty="0"/>
          </a:p>
        </p:txBody>
      </p:sp>
      <p:sp>
        <p:nvSpPr>
          <p:cNvPr id="5" name="object 5"/>
          <p:cNvSpPr txBox="1"/>
          <p:nvPr/>
        </p:nvSpPr>
        <p:spPr>
          <a:xfrm>
            <a:off x="7251700" y="2913850"/>
            <a:ext cx="6577330" cy="3860800"/>
          </a:xfrm>
          <a:prstGeom prst="rect">
            <a:avLst/>
          </a:prstGeom>
        </p:spPr>
        <p:txBody>
          <a:bodyPr vert="horz" wrap="square" lIns="0" tIns="172085" rIns="0" bIns="0" rtlCol="0">
            <a:spAutoFit/>
          </a:bodyPr>
          <a:lstStyle/>
          <a:p>
            <a:pPr marL="497840" indent="-485140">
              <a:lnSpc>
                <a:spcPct val="100000"/>
              </a:lnSpc>
              <a:spcBef>
                <a:spcPts val="1355"/>
              </a:spcBef>
              <a:buAutoNum type="arabicPeriod"/>
              <a:tabLst>
                <a:tab pos="497205" algn="l"/>
                <a:tab pos="497840" algn="l"/>
              </a:tabLst>
            </a:pPr>
            <a:r>
              <a:rPr sz="3200" spc="-25" dirty="0">
                <a:latin typeface="Verdana" panose="020B0604030504040204"/>
                <a:cs typeface="Verdana" panose="020B0604030504040204"/>
              </a:rPr>
              <a:t>Create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new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Friend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19200" lvl="1" indent="-304800">
              <a:lnSpc>
                <a:spcPct val="100000"/>
              </a:lnSpc>
              <a:spcBef>
                <a:spcPts val="1060"/>
              </a:spcBef>
              <a:buChar char="-"/>
              <a:tabLst>
                <a:tab pos="1219200" algn="l"/>
              </a:tabLst>
            </a:pPr>
            <a:r>
              <a:rPr sz="2700" spc="5" dirty="0">
                <a:latin typeface="Verdana" panose="020B0604030504040204"/>
                <a:cs typeface="Verdana" panose="020B0604030504040204"/>
              </a:rPr>
              <a:t>Assert</a:t>
            </a:r>
            <a:r>
              <a:rPr sz="27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25" dirty="0">
                <a:latin typeface="Verdana" panose="020B0604030504040204"/>
                <a:cs typeface="Verdana" panose="020B0604030504040204"/>
              </a:rPr>
              <a:t>if</a:t>
            </a:r>
            <a:r>
              <a:rPr sz="27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30" dirty="0">
                <a:latin typeface="Verdana" panose="020B0604030504040204"/>
                <a:cs typeface="Verdana" panose="020B0604030504040204"/>
              </a:rPr>
              <a:t>it</a:t>
            </a:r>
            <a:r>
              <a:rPr sz="27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70" dirty="0">
                <a:latin typeface="Verdana" panose="020B0604030504040204"/>
                <a:cs typeface="Verdana" panose="020B0604030504040204"/>
              </a:rPr>
              <a:t>is</a:t>
            </a:r>
            <a:r>
              <a:rPr sz="27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20" dirty="0">
                <a:latin typeface="Verdana" panose="020B0604030504040204"/>
                <a:cs typeface="Verdana" panose="020B0604030504040204"/>
              </a:rPr>
              <a:t>Created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599440" indent="-586740">
              <a:lnSpc>
                <a:spcPct val="100000"/>
              </a:lnSpc>
              <a:spcBef>
                <a:spcPts val="2260"/>
              </a:spcBef>
              <a:buAutoNum type="arabicPeriod"/>
              <a:tabLst>
                <a:tab pos="598805" algn="l"/>
                <a:tab pos="599440" algn="l"/>
              </a:tabLst>
            </a:pPr>
            <a:r>
              <a:rPr sz="3200" spc="20" dirty="0">
                <a:latin typeface="Verdana" panose="020B0604030504040204"/>
                <a:cs typeface="Verdana" panose="020B0604030504040204"/>
              </a:rPr>
              <a:t>List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0" dirty="0">
                <a:latin typeface="Verdana" panose="020B0604030504040204"/>
                <a:cs typeface="Verdana" panose="020B0604030504040204"/>
              </a:rPr>
              <a:t>all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Friends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19200" lvl="1" indent="-304800">
              <a:lnSpc>
                <a:spcPct val="100000"/>
              </a:lnSpc>
              <a:spcBef>
                <a:spcPts val="1060"/>
              </a:spcBef>
              <a:buChar char="-"/>
              <a:tabLst>
                <a:tab pos="1219200" algn="l"/>
              </a:tabLst>
            </a:pPr>
            <a:r>
              <a:rPr sz="2700" spc="5" dirty="0">
                <a:latin typeface="Verdana" panose="020B0604030504040204"/>
                <a:cs typeface="Verdana" panose="020B0604030504040204"/>
              </a:rPr>
              <a:t>Assert</a:t>
            </a:r>
            <a:r>
              <a:rPr sz="27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25" dirty="0">
                <a:latin typeface="Verdana" panose="020B0604030504040204"/>
                <a:cs typeface="Verdana" panose="020B0604030504040204"/>
              </a:rPr>
              <a:t>if</a:t>
            </a:r>
            <a:r>
              <a:rPr sz="27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25" dirty="0">
                <a:latin typeface="Verdana" panose="020B0604030504040204"/>
                <a:cs typeface="Verdana" panose="020B0604030504040204"/>
              </a:rPr>
              <a:t>the</a:t>
            </a:r>
            <a:r>
              <a:rPr sz="27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15" dirty="0">
                <a:latin typeface="Verdana" panose="020B0604030504040204"/>
                <a:cs typeface="Verdana" panose="020B0604030504040204"/>
              </a:rPr>
              <a:t>Friend</a:t>
            </a:r>
            <a:r>
              <a:rPr sz="27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70" dirty="0">
                <a:latin typeface="Verdana" panose="020B0604030504040204"/>
                <a:cs typeface="Verdana" panose="020B0604030504040204"/>
              </a:rPr>
              <a:t>is</a:t>
            </a:r>
            <a:r>
              <a:rPr sz="27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65" dirty="0">
                <a:latin typeface="Verdana" panose="020B0604030504040204"/>
                <a:cs typeface="Verdana" panose="020B0604030504040204"/>
              </a:rPr>
              <a:t>in</a:t>
            </a:r>
            <a:r>
              <a:rPr sz="27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25" dirty="0">
                <a:latin typeface="Verdana" panose="020B0604030504040204"/>
                <a:cs typeface="Verdana" panose="020B0604030504040204"/>
              </a:rPr>
              <a:t>the</a:t>
            </a:r>
            <a:r>
              <a:rPr sz="27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5" dirty="0">
                <a:latin typeface="Verdana" panose="020B0604030504040204"/>
                <a:cs typeface="Verdana" panose="020B0604030504040204"/>
              </a:rPr>
              <a:t>List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599440" indent="-586740">
              <a:lnSpc>
                <a:spcPct val="100000"/>
              </a:lnSpc>
              <a:spcBef>
                <a:spcPts val="2260"/>
              </a:spcBef>
              <a:buAutoNum type="arabicPeriod"/>
              <a:tabLst>
                <a:tab pos="598805" algn="l"/>
                <a:tab pos="599440" algn="l"/>
              </a:tabLst>
            </a:pPr>
            <a:r>
              <a:rPr sz="3200" spc="-10" dirty="0">
                <a:latin typeface="Verdana" panose="020B0604030504040204"/>
                <a:cs typeface="Verdana" panose="020B0604030504040204"/>
              </a:rPr>
              <a:t>Delete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the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Friend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19200" lvl="1" indent="-304800">
              <a:lnSpc>
                <a:spcPct val="100000"/>
              </a:lnSpc>
              <a:spcBef>
                <a:spcPts val="1060"/>
              </a:spcBef>
              <a:buChar char="-"/>
              <a:tabLst>
                <a:tab pos="1219200" algn="l"/>
              </a:tabLst>
            </a:pPr>
            <a:r>
              <a:rPr sz="2700" spc="5" dirty="0">
                <a:latin typeface="Verdana" panose="020B0604030504040204"/>
                <a:cs typeface="Verdana" panose="020B0604030504040204"/>
              </a:rPr>
              <a:t>Assert</a:t>
            </a:r>
            <a:r>
              <a:rPr sz="27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25" dirty="0">
                <a:latin typeface="Verdana" panose="020B0604030504040204"/>
                <a:cs typeface="Verdana" panose="020B0604030504040204"/>
              </a:rPr>
              <a:t>if</a:t>
            </a:r>
            <a:r>
              <a:rPr sz="27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25" dirty="0">
                <a:latin typeface="Verdana" panose="020B0604030504040204"/>
                <a:cs typeface="Verdana" panose="020B0604030504040204"/>
              </a:rPr>
              <a:t>the</a:t>
            </a:r>
            <a:r>
              <a:rPr sz="27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5" dirty="0">
                <a:latin typeface="Verdana" panose="020B0604030504040204"/>
                <a:cs typeface="Verdana" panose="020B0604030504040204"/>
              </a:rPr>
              <a:t>List</a:t>
            </a:r>
            <a:r>
              <a:rPr sz="27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-70" dirty="0">
                <a:latin typeface="Verdana" panose="020B0604030504040204"/>
                <a:cs typeface="Verdana" panose="020B0604030504040204"/>
              </a:rPr>
              <a:t>is</a:t>
            </a:r>
            <a:r>
              <a:rPr sz="27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700" spc="25" dirty="0">
                <a:latin typeface="Verdana" panose="020B0604030504040204"/>
                <a:cs typeface="Verdana" panose="020B0604030504040204"/>
              </a:rPr>
              <a:t>Empty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6032" y="3757374"/>
            <a:ext cx="4213860" cy="14935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836930">
              <a:lnSpc>
                <a:spcPct val="101000"/>
              </a:lnSpc>
              <a:spcBef>
                <a:spcPts val="60"/>
              </a:spcBef>
            </a:pPr>
            <a:r>
              <a:rPr sz="4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Smoke</a:t>
            </a:r>
            <a:r>
              <a:rPr sz="4800" spc="-3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4800" spc="-16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Sanity</a:t>
            </a:r>
            <a:r>
              <a:rPr sz="4800" spc="-3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Testing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8800" y="3479800"/>
            <a:ext cx="7955280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0" dirty="0">
                <a:latin typeface="Verdana" panose="020B0604030504040204"/>
                <a:cs typeface="Verdana" panose="020B0604030504040204"/>
              </a:rPr>
              <a:t>Assert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if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Spring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Context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20" dirty="0">
                <a:latin typeface="Verdana" panose="020B0604030504040204"/>
                <a:cs typeface="Verdana" panose="020B0604030504040204"/>
              </a:rPr>
              <a:t>is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Running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15" dirty="0">
                <a:latin typeface="Verdana" panose="020B0604030504040204"/>
                <a:cs typeface="Verdana" panose="020B0604030504040204"/>
              </a:rPr>
              <a:t>@SpringBootTest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52640" y="5054600"/>
            <a:ext cx="67564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0" dirty="0">
                <a:latin typeface="Verdana" panose="020B0604030504040204"/>
                <a:cs typeface="Verdana" panose="020B0604030504040204"/>
              </a:rPr>
              <a:t>-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T</a:t>
            </a:r>
            <a:r>
              <a:rPr sz="3200" spc="-55" dirty="0">
                <a:latin typeface="Verdana" panose="020B0604030504040204"/>
                <a:cs typeface="Verdana" panose="020B0604030504040204"/>
              </a:rPr>
              <a:t>he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25" dirty="0">
                <a:latin typeface="Verdana" panose="020B0604030504040204"/>
                <a:cs typeface="Verdana" panose="020B0604030504040204"/>
              </a:rPr>
              <a:t>Spring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90" dirty="0">
                <a:latin typeface="Verdana" panose="020B0604030504040204"/>
                <a:cs typeface="Verdana" panose="020B0604030504040204"/>
              </a:rPr>
              <a:t>C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on</a:t>
            </a:r>
            <a:r>
              <a:rPr sz="3200" spc="-40" dirty="0">
                <a:latin typeface="Verdana" panose="020B0604030504040204"/>
                <a:cs typeface="Verdana" panose="020B0604030504040204"/>
              </a:rPr>
              <a:t>t</a:t>
            </a:r>
            <a:r>
              <a:rPr sz="3200" spc="-140" dirty="0">
                <a:latin typeface="Verdana" panose="020B0604030504040204"/>
                <a:cs typeface="Verdana" panose="020B0604030504040204"/>
              </a:rPr>
              <a:t>e</a:t>
            </a:r>
            <a:r>
              <a:rPr sz="3200" spc="-30" dirty="0">
                <a:latin typeface="Verdana" panose="020B0604030504040204"/>
                <a:cs typeface="Verdana" panose="020B0604030504040204"/>
              </a:rPr>
              <a:t>xt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75" dirty="0">
                <a:latin typeface="Verdana" panose="020B0604030504040204"/>
                <a:cs typeface="Verdana" panose="020B0604030504040204"/>
              </a:rPr>
              <a:t>in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JUnit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35" dirty="0">
                <a:latin typeface="Verdana" panose="020B0604030504040204"/>
                <a:cs typeface="Verdana" panose="020B0604030504040204"/>
              </a:rPr>
              <a:t>T</a:t>
            </a:r>
            <a:r>
              <a:rPr sz="3200" spc="-65" dirty="0">
                <a:latin typeface="Verdana" panose="020B0604030504040204"/>
                <a:cs typeface="Verdana" panose="020B0604030504040204"/>
              </a:rPr>
              <a:t>e</a:t>
            </a:r>
            <a:r>
              <a:rPr sz="3200" spc="-90" dirty="0">
                <a:latin typeface="Verdana" panose="020B0604030504040204"/>
                <a:cs typeface="Verdana" panose="020B0604030504040204"/>
              </a:rPr>
              <a:t>s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3357</Words>
  <Application>WPS Presentation</Application>
  <PresentationFormat>On-screen Show (4:3)</PresentationFormat>
  <Paragraphs>306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Arial</vt:lpstr>
      <vt:lpstr>SimSun</vt:lpstr>
      <vt:lpstr>Wingdings</vt:lpstr>
      <vt:lpstr>Verdana</vt:lpstr>
      <vt:lpstr>Tahoma</vt:lpstr>
      <vt:lpstr>Times New Roman</vt:lpstr>
      <vt:lpstr>Microsoft YaHei</vt:lpstr>
      <vt:lpstr>Arial Unicode MS</vt:lpstr>
      <vt:lpstr>Calibri</vt:lpstr>
      <vt:lpstr>Office Theme</vt:lpstr>
      <vt:lpstr>Testing</vt:lpstr>
      <vt:lpstr>- Why Testing?</vt:lpstr>
      <vt:lpstr>PowerPoint 演示文稿</vt:lpstr>
      <vt:lpstr>Smoke and Sanity Testing  Continuous Testing  Regression Testing  Performance Testing  Acceptance Testing</vt:lpstr>
      <vt:lpstr>Unit Testing  Integration Testing  System Testing</vt:lpstr>
      <vt:lpstr>Test Architecture</vt:lpstr>
      <vt:lpstr>JUnit</vt:lpstr>
      <vt:lpstr>Test Pattern</vt:lpstr>
      <vt:lpstr>PowerPoint 演示文稿</vt:lpstr>
      <vt:lpstr>PowerPoint 演示文稿</vt:lpstr>
      <vt:lpstr>Use RestTemplate as Client</vt:lpstr>
      <vt:lpstr>Using Test Pattern</vt:lpstr>
      <vt:lpstr>Direct on the Java Code</vt:lpstr>
      <vt:lpstr>Demo</vt:lpstr>
      <vt:lpstr>And the Database</vt:lpstr>
      <vt:lpstr>Demo</vt:lpstr>
      <vt:lpstr>Mock the FriendService  Using Mockito</vt:lpstr>
      <vt:lpstr>Using @WebMvcTest()</vt:lpstr>
      <vt:lpstr>Assert if an Exception is Thrown</vt:lpstr>
      <vt:lpstr>Using @SpringBootTest</vt:lpstr>
      <vt:lpstr>PowerPoint 演示文稿</vt:lpstr>
      <vt:lpstr>Using RestTemplate</vt:lpstr>
      <vt:lpstr>System Testing</vt:lpstr>
      <vt:lpstr>JUnit</vt:lpstr>
      <vt:lpstr>Tests should be Readable.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/>
  <cp:lastModifiedBy>Steve Sam</cp:lastModifiedBy>
  <cp:revision>1</cp:revision>
  <dcterms:created xsi:type="dcterms:W3CDTF">2022-01-05T10:31:47Z</dcterms:created>
  <dcterms:modified xsi:type="dcterms:W3CDTF">2022-01-05T10:31:47Z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2018-10-08T05:30:00Z</vt:filetime>
  </property>
  <property fmtid="{D5CDD505-2E9C-101B-9397-08002B2CF9AE}" pid="3" name="Creator">
    <vt:lpwstr>Keynote</vt:lpwstr>
  </property>
  <property fmtid="{D5CDD505-2E9C-101B-9397-08002B2CF9AE}" pid="4" name="LastSaved">
    <vt:filetime>2022-01-04T05:30:00Z</vt:filetime>
  </property>
  <property fmtid="{D5CDD505-2E9C-101B-9397-08002B2CF9AE}" pid="5" name="ICV">
    <vt:lpwstr>36591318D42B435EB50250AC84816C0C</vt:lpwstr>
  </property>
  <property fmtid="{D5CDD505-2E9C-101B-9397-08002B2CF9AE}" pid="6" name="KSOProductBuildVer">
    <vt:lpwstr>1033-11.2.0.10426</vt:lpwstr>
  </property>
</Properties>
</file>