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1" r:id="rId15"/>
    <p:sldId id="272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2358C8-562F-4974-A8E1-C5E046842BB5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44B82-26EF-4112-A288-4C6928C174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52957" y="520827"/>
            <a:ext cx="8486084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2EA79-C921-489F-9806-BC896B27CBD6}" type="datetime1">
              <a:rPr lang="en-US" smtClean="0"/>
              <a:t>6/26/2021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9C389-C69A-41AB-8747-C5E3FB2EECAB}" type="datetime1">
              <a:rPr lang="en-US" smtClean="0"/>
              <a:t>6/26/2021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07136" y="2182367"/>
            <a:ext cx="5257800" cy="34886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17920" y="2182367"/>
            <a:ext cx="5257800" cy="34886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B68AB-49CB-4F5D-8DDF-043F0DA45CE4}" type="datetime1">
              <a:rPr lang="en-US" smtClean="0"/>
              <a:t>6/26/2021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6E57B-7E7E-4DB2-8C2B-09DB7204FD60}" type="datetime1">
              <a:rPr lang="en-US" smtClean="0"/>
              <a:t>6/26/2021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8F058-BA6B-4CB5-84DD-44C6850F2E0F}" type="datetime1">
              <a:rPr lang="en-US" smtClean="0"/>
              <a:t>6/26/2021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81364" y="639450"/>
            <a:ext cx="1629270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43014" y="2833952"/>
            <a:ext cx="9105970" cy="15798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3698E-71B2-4FFD-A023-4134558B902B}" type="datetime1">
              <a:rPr lang="en-US" smtClean="0"/>
              <a:t>6/26/2021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2977895"/>
            <a:ext cx="10768609" cy="381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51275" y="3267174"/>
            <a:ext cx="75520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" dirty="0">
                <a:solidFill>
                  <a:srgbClr val="101010"/>
                </a:solidFill>
                <a:latin typeface="Verdana"/>
                <a:cs typeface="Verdana"/>
              </a:rPr>
              <a:t>GETTING</a:t>
            </a:r>
            <a:r>
              <a:rPr sz="2800" spc="-135" dirty="0">
                <a:solidFill>
                  <a:srgbClr val="101010"/>
                </a:solidFill>
                <a:latin typeface="Verdana"/>
                <a:cs typeface="Verdana"/>
              </a:rPr>
              <a:t> </a:t>
            </a:r>
            <a:r>
              <a:rPr sz="2800" spc="15" dirty="0">
                <a:solidFill>
                  <a:srgbClr val="101010"/>
                </a:solidFill>
                <a:latin typeface="Verdana"/>
                <a:cs typeface="Verdana"/>
              </a:rPr>
              <a:t>FAMILIAR</a:t>
            </a:r>
            <a:r>
              <a:rPr sz="2800" spc="-130" dirty="0">
                <a:solidFill>
                  <a:srgbClr val="101010"/>
                </a:solidFill>
                <a:latin typeface="Verdana"/>
                <a:cs typeface="Verdana"/>
              </a:rPr>
              <a:t> </a:t>
            </a:r>
            <a:r>
              <a:rPr sz="2800" spc="15" dirty="0">
                <a:solidFill>
                  <a:srgbClr val="101010"/>
                </a:solidFill>
                <a:latin typeface="Verdana"/>
                <a:cs typeface="Verdana"/>
              </a:rPr>
              <a:t>WITH</a:t>
            </a:r>
            <a:r>
              <a:rPr sz="2800" spc="-145" dirty="0">
                <a:solidFill>
                  <a:srgbClr val="101010"/>
                </a:solidFill>
                <a:latin typeface="Verdana"/>
                <a:cs typeface="Verdana"/>
              </a:rPr>
              <a:t> </a:t>
            </a:r>
            <a:r>
              <a:rPr sz="2800" spc="-20" dirty="0">
                <a:solidFill>
                  <a:srgbClr val="101010"/>
                </a:solidFill>
                <a:latin typeface="Verdana"/>
                <a:cs typeface="Verdana"/>
              </a:rPr>
              <a:t>SPRING</a:t>
            </a:r>
            <a:r>
              <a:rPr sz="2800" spc="-135" dirty="0">
                <a:solidFill>
                  <a:srgbClr val="101010"/>
                </a:solidFill>
                <a:latin typeface="Verdana"/>
                <a:cs typeface="Verdana"/>
              </a:rPr>
              <a:t> </a:t>
            </a:r>
            <a:r>
              <a:rPr sz="2800" spc="85" dirty="0">
                <a:solidFill>
                  <a:srgbClr val="101010"/>
                </a:solidFill>
                <a:latin typeface="Verdana"/>
                <a:cs typeface="Verdana"/>
              </a:rPr>
              <a:t>CLOUD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1383" y="2009937"/>
            <a:ext cx="758444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60" dirty="0">
                <a:solidFill>
                  <a:srgbClr val="101010"/>
                </a:solidFill>
              </a:rPr>
              <a:t>Spr</a:t>
            </a:r>
            <a:r>
              <a:rPr sz="4500" spc="-130" dirty="0">
                <a:solidFill>
                  <a:srgbClr val="101010"/>
                </a:solidFill>
              </a:rPr>
              <a:t>i</a:t>
            </a:r>
            <a:r>
              <a:rPr sz="4500" spc="-60" dirty="0">
                <a:solidFill>
                  <a:srgbClr val="101010"/>
                </a:solidFill>
              </a:rPr>
              <a:t>n</a:t>
            </a:r>
            <a:r>
              <a:rPr sz="4500" spc="50" dirty="0">
                <a:solidFill>
                  <a:srgbClr val="101010"/>
                </a:solidFill>
              </a:rPr>
              <a:t>g</a:t>
            </a:r>
            <a:r>
              <a:rPr sz="4500" spc="-480" dirty="0">
                <a:solidFill>
                  <a:srgbClr val="101010"/>
                </a:solidFill>
              </a:rPr>
              <a:t> </a:t>
            </a:r>
            <a:r>
              <a:rPr sz="4500" spc="70" dirty="0">
                <a:solidFill>
                  <a:srgbClr val="101010"/>
                </a:solidFill>
              </a:rPr>
              <a:t>C</a:t>
            </a:r>
            <a:r>
              <a:rPr sz="4500" spc="-160" dirty="0">
                <a:solidFill>
                  <a:srgbClr val="101010"/>
                </a:solidFill>
              </a:rPr>
              <a:t>l</a:t>
            </a:r>
            <a:r>
              <a:rPr sz="4500" spc="60" dirty="0">
                <a:solidFill>
                  <a:srgbClr val="101010"/>
                </a:solidFill>
              </a:rPr>
              <a:t>o</a:t>
            </a:r>
            <a:r>
              <a:rPr sz="4500" spc="-60" dirty="0">
                <a:solidFill>
                  <a:srgbClr val="101010"/>
                </a:solidFill>
              </a:rPr>
              <a:t>u</a:t>
            </a:r>
            <a:r>
              <a:rPr sz="4500" spc="50" dirty="0">
                <a:solidFill>
                  <a:srgbClr val="101010"/>
                </a:solidFill>
              </a:rPr>
              <a:t>d</a:t>
            </a:r>
            <a:r>
              <a:rPr sz="4500" spc="-470" dirty="0">
                <a:solidFill>
                  <a:srgbClr val="101010"/>
                </a:solidFill>
              </a:rPr>
              <a:t> </a:t>
            </a:r>
            <a:r>
              <a:rPr sz="4500" spc="-80" dirty="0">
                <a:solidFill>
                  <a:srgbClr val="101010"/>
                </a:solidFill>
              </a:rPr>
              <a:t>Funda</a:t>
            </a:r>
            <a:r>
              <a:rPr sz="4500" spc="-60" dirty="0">
                <a:solidFill>
                  <a:srgbClr val="101010"/>
                </a:solidFill>
              </a:rPr>
              <a:t>m</a:t>
            </a:r>
            <a:r>
              <a:rPr sz="4500" spc="-130" dirty="0">
                <a:solidFill>
                  <a:srgbClr val="101010"/>
                </a:solidFill>
              </a:rPr>
              <a:t>ent</a:t>
            </a:r>
            <a:r>
              <a:rPr sz="4500" spc="-225" dirty="0">
                <a:solidFill>
                  <a:srgbClr val="101010"/>
                </a:solidFill>
              </a:rPr>
              <a:t>a</a:t>
            </a:r>
            <a:r>
              <a:rPr sz="4500" spc="-160" dirty="0">
                <a:solidFill>
                  <a:srgbClr val="101010"/>
                </a:solidFill>
              </a:rPr>
              <a:t>l</a:t>
            </a:r>
            <a:r>
              <a:rPr sz="4500" spc="-105" dirty="0">
                <a:solidFill>
                  <a:srgbClr val="101010"/>
                </a:solidFill>
              </a:rPr>
              <a:t>s</a:t>
            </a:r>
            <a:endParaRPr sz="45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58056" y="2013204"/>
            <a:ext cx="3745991" cy="258470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058619" y="3294433"/>
            <a:ext cx="23609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0" dirty="0">
                <a:solidFill>
                  <a:srgbClr val="FFFFFF"/>
                </a:solidFill>
                <a:latin typeface="Verdana"/>
                <a:cs typeface="Verdana"/>
              </a:rPr>
              <a:t>Spring</a:t>
            </a:r>
            <a:r>
              <a:rPr sz="280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70" dirty="0">
                <a:solidFill>
                  <a:srgbClr val="FFFFFF"/>
                </a:solidFill>
                <a:latin typeface="Verdana"/>
                <a:cs typeface="Verdana"/>
              </a:rPr>
              <a:t>Cloud</a:t>
            </a:r>
            <a:endParaRPr sz="280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61204" y="5248655"/>
            <a:ext cx="2124455" cy="146456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501913" y="5869956"/>
            <a:ext cx="13576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3380" marR="5080" indent="-361315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Spring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35" dirty="0">
                <a:solidFill>
                  <a:srgbClr val="FFFFFF"/>
                </a:solidFill>
                <a:latin typeface="Verdana"/>
                <a:cs typeface="Verdana"/>
              </a:rPr>
              <a:t>Cloud </a:t>
            </a:r>
            <a:r>
              <a:rPr sz="1600" spc="-5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Verdana"/>
                <a:cs typeface="Verdana"/>
              </a:rPr>
              <a:t>Netflix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111496" y="16764"/>
            <a:ext cx="2124710" cy="5147945"/>
            <a:chOff x="5111496" y="16764"/>
            <a:chExt cx="2124710" cy="5147945"/>
          </a:xfrm>
        </p:grpSpPr>
        <p:sp>
          <p:nvSpPr>
            <p:cNvPr id="9" name="object 9"/>
            <p:cNvSpPr/>
            <p:nvPr/>
          </p:nvSpPr>
          <p:spPr>
            <a:xfrm>
              <a:off x="6176152" y="4631435"/>
              <a:ext cx="6350" cy="380365"/>
            </a:xfrm>
            <a:custGeom>
              <a:avLst/>
              <a:gdLst/>
              <a:ahLst/>
              <a:cxnLst/>
              <a:rect l="l" t="t" r="r" b="b"/>
              <a:pathLst>
                <a:path w="6350" h="380364">
                  <a:moveTo>
                    <a:pt x="3028" y="-30480"/>
                  </a:moveTo>
                  <a:lnTo>
                    <a:pt x="3028" y="410743"/>
                  </a:lnTo>
                </a:path>
              </a:pathLst>
            </a:custGeom>
            <a:ln w="67017">
              <a:solidFill>
                <a:srgbClr val="F05A28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085200" y="4979772"/>
              <a:ext cx="182880" cy="184785"/>
            </a:xfrm>
            <a:custGeom>
              <a:avLst/>
              <a:gdLst/>
              <a:ahLst/>
              <a:cxnLst/>
              <a:rect l="l" t="t" r="r" b="b"/>
              <a:pathLst>
                <a:path w="182879" h="184785">
                  <a:moveTo>
                    <a:pt x="0" y="0"/>
                  </a:moveTo>
                  <a:lnTo>
                    <a:pt x="88519" y="184315"/>
                  </a:lnTo>
                  <a:lnTo>
                    <a:pt x="182854" y="29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11496" y="16764"/>
              <a:ext cx="2124455" cy="1466087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44525" marR="5080" indent="-361315">
              <a:lnSpc>
                <a:spcPct val="100000"/>
              </a:lnSpc>
              <a:spcBef>
                <a:spcPts val="95"/>
              </a:spcBef>
            </a:pPr>
            <a:r>
              <a:rPr dirty="0"/>
              <a:t>Spring</a:t>
            </a:r>
            <a:r>
              <a:rPr spc="-135" dirty="0"/>
              <a:t> </a:t>
            </a:r>
            <a:r>
              <a:rPr spc="35" dirty="0"/>
              <a:t>Cloud </a:t>
            </a:r>
            <a:r>
              <a:rPr spc="-545" dirty="0"/>
              <a:t> </a:t>
            </a:r>
            <a:r>
              <a:rPr spc="30" dirty="0"/>
              <a:t>Config</a:t>
            </a:r>
          </a:p>
        </p:txBody>
      </p:sp>
      <p:grpSp>
        <p:nvGrpSpPr>
          <p:cNvPr id="13" name="object 13"/>
          <p:cNvGrpSpPr/>
          <p:nvPr/>
        </p:nvGrpSpPr>
        <p:grpSpPr>
          <a:xfrm>
            <a:off x="6141576" y="1522475"/>
            <a:ext cx="182880" cy="500380"/>
            <a:chOff x="6141576" y="1522475"/>
            <a:chExt cx="182880" cy="500380"/>
          </a:xfrm>
        </p:grpSpPr>
        <p:sp>
          <p:nvSpPr>
            <p:cNvPr id="14" name="object 14"/>
            <p:cNvSpPr/>
            <p:nvPr/>
          </p:nvSpPr>
          <p:spPr>
            <a:xfrm>
              <a:off x="6224016" y="1674797"/>
              <a:ext cx="10160" cy="317500"/>
            </a:xfrm>
            <a:custGeom>
              <a:avLst/>
              <a:gdLst/>
              <a:ahLst/>
              <a:cxnLst/>
              <a:rect l="l" t="t" r="r" b="b"/>
              <a:pathLst>
                <a:path w="10160" h="317500">
                  <a:moveTo>
                    <a:pt x="4946" y="-30479"/>
                  </a:moveTo>
                  <a:lnTo>
                    <a:pt x="4946" y="347929"/>
                  </a:lnTo>
                </a:path>
              </a:pathLst>
            </a:custGeom>
            <a:ln w="70853">
              <a:solidFill>
                <a:srgbClr val="F05A28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141576" y="1522475"/>
              <a:ext cx="182880" cy="186055"/>
            </a:xfrm>
            <a:custGeom>
              <a:avLst/>
              <a:gdLst/>
              <a:ahLst/>
              <a:cxnLst/>
              <a:rect l="l" t="t" r="r" b="b"/>
              <a:pathLst>
                <a:path w="182879" h="186055">
                  <a:moveTo>
                    <a:pt x="97078" y="0"/>
                  </a:moveTo>
                  <a:lnTo>
                    <a:pt x="0" y="179946"/>
                  </a:lnTo>
                  <a:lnTo>
                    <a:pt x="182791" y="185635"/>
                  </a:lnTo>
                  <a:lnTo>
                    <a:pt x="97078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19196" y="1659665"/>
            <a:ext cx="2912745" cy="3500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Service</a:t>
            </a:r>
            <a:r>
              <a:rPr sz="2400" spc="-18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Discovery</a:t>
            </a:r>
            <a:endParaRPr sz="2400">
              <a:latin typeface="Verdana"/>
              <a:cs typeface="Verdana"/>
            </a:endParaRPr>
          </a:p>
          <a:p>
            <a:pPr marL="769620" marR="24765" indent="386715" algn="r">
              <a:lnSpc>
                <a:spcPct val="100000"/>
              </a:lnSpc>
              <a:spcBef>
                <a:spcPts val="1800"/>
              </a:spcBef>
            </a:pP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Distributed  </a:t>
            </a: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Configuration</a:t>
            </a:r>
            <a:endParaRPr sz="2400">
              <a:latin typeface="Verdana"/>
              <a:cs typeface="Verdana"/>
            </a:endParaRPr>
          </a:p>
          <a:p>
            <a:pPr marL="360045" marR="24130" indent="-347980" algn="r">
              <a:lnSpc>
                <a:spcPct val="162500"/>
              </a:lnSpc>
            </a:pP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Intelligent</a:t>
            </a:r>
            <a:r>
              <a:rPr sz="2400" spc="-17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Routing </a:t>
            </a:r>
            <a:r>
              <a:rPr sz="2400" spc="-8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Client-side</a:t>
            </a:r>
            <a:r>
              <a:rPr sz="2400" spc="-15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75" dirty="0">
                <a:solidFill>
                  <a:srgbClr val="F05A28"/>
                </a:solidFill>
                <a:latin typeface="Verdana"/>
                <a:cs typeface="Verdana"/>
              </a:rPr>
              <a:t>Load</a:t>
            </a:r>
            <a:endParaRPr sz="2400">
              <a:latin typeface="Verdana"/>
              <a:cs typeface="Verdana"/>
            </a:endParaRPr>
          </a:p>
          <a:p>
            <a:pPr marR="33020" algn="r">
              <a:lnSpc>
                <a:spcPct val="100000"/>
              </a:lnSpc>
            </a:pP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Balancing</a:t>
            </a:r>
            <a:endParaRPr sz="2400">
              <a:latin typeface="Verdana"/>
              <a:cs typeface="Verdana"/>
            </a:endParaRPr>
          </a:p>
          <a:p>
            <a:pPr marR="17780" algn="r">
              <a:lnSpc>
                <a:spcPct val="100000"/>
              </a:lnSpc>
              <a:spcBef>
                <a:spcPts val="1800"/>
              </a:spcBef>
            </a:pP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Circuit</a:t>
            </a:r>
            <a:r>
              <a:rPr sz="2400" spc="-204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Breaker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84036" y="1598675"/>
            <a:ext cx="3645407" cy="3646931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51967" y="2718906"/>
            <a:ext cx="29540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25" dirty="0">
                <a:solidFill>
                  <a:srgbClr val="1A1A1A"/>
                </a:solidFill>
              </a:rPr>
              <a:t>P</a:t>
            </a:r>
            <a:r>
              <a:rPr sz="3600" spc="-160" dirty="0">
                <a:solidFill>
                  <a:srgbClr val="1A1A1A"/>
                </a:solidFill>
              </a:rPr>
              <a:t>r</a:t>
            </a:r>
            <a:r>
              <a:rPr sz="3600" spc="-55" dirty="0">
                <a:solidFill>
                  <a:srgbClr val="1A1A1A"/>
                </a:solidFill>
              </a:rPr>
              <a:t>e</a:t>
            </a:r>
            <a:r>
              <a:rPr sz="3600" spc="-120" dirty="0">
                <a:solidFill>
                  <a:srgbClr val="1A1A1A"/>
                </a:solidFill>
              </a:rPr>
              <a:t>r</a:t>
            </a:r>
            <a:r>
              <a:rPr sz="3600" spc="65" dirty="0">
                <a:solidFill>
                  <a:srgbClr val="1A1A1A"/>
                </a:solidFill>
              </a:rPr>
              <a:t>e</a:t>
            </a:r>
            <a:r>
              <a:rPr sz="3600" spc="60" dirty="0">
                <a:solidFill>
                  <a:srgbClr val="1A1A1A"/>
                </a:solidFill>
              </a:rPr>
              <a:t>q</a:t>
            </a:r>
            <a:r>
              <a:rPr sz="3600" spc="-55" dirty="0">
                <a:solidFill>
                  <a:srgbClr val="1A1A1A"/>
                </a:solidFill>
              </a:rPr>
              <a:t>ui</a:t>
            </a:r>
            <a:r>
              <a:rPr sz="3600" spc="-90" dirty="0">
                <a:solidFill>
                  <a:srgbClr val="1A1A1A"/>
                </a:solidFill>
              </a:rPr>
              <a:t>s</a:t>
            </a:r>
            <a:r>
              <a:rPr sz="3600" spc="-45" dirty="0">
                <a:solidFill>
                  <a:srgbClr val="1A1A1A"/>
                </a:solidFill>
              </a:rPr>
              <a:t>i</a:t>
            </a:r>
            <a:r>
              <a:rPr sz="3600" spc="-20" dirty="0">
                <a:solidFill>
                  <a:srgbClr val="1A1A1A"/>
                </a:solidFill>
              </a:rPr>
              <a:t>t</a:t>
            </a:r>
            <a:r>
              <a:rPr sz="3600" spc="-50" dirty="0">
                <a:solidFill>
                  <a:srgbClr val="1A1A1A"/>
                </a:solidFill>
              </a:rPr>
              <a:t>es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082575" y="3131132"/>
            <a:ext cx="1869439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Jav</a:t>
            </a:r>
            <a:r>
              <a:rPr sz="2400" spc="50" dirty="0">
                <a:solidFill>
                  <a:srgbClr val="F05A28"/>
                </a:solidFill>
                <a:latin typeface="Verdana"/>
                <a:cs typeface="Verdana"/>
              </a:rPr>
              <a:t>a</a:t>
            </a:r>
            <a:r>
              <a:rPr sz="2400" spc="-17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8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Spring</a:t>
            </a:r>
            <a:r>
              <a:rPr sz="2400" spc="-18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90" dirty="0">
                <a:solidFill>
                  <a:srgbClr val="F05A28"/>
                </a:solidFill>
                <a:latin typeface="Verdana"/>
                <a:cs typeface="Verdana"/>
              </a:rPr>
              <a:t>Boot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8263" y="1813560"/>
            <a:ext cx="3314699" cy="364540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36775" y="519066"/>
            <a:ext cx="9630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0" dirty="0">
                <a:solidFill>
                  <a:srgbClr val="3E3E3E"/>
                </a:solidFill>
                <a:latin typeface="Verdana"/>
                <a:cs typeface="Verdana"/>
              </a:rPr>
              <a:t>What</a:t>
            </a:r>
            <a:r>
              <a:rPr sz="3600" spc="-22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3600" spc="5" dirty="0">
                <a:solidFill>
                  <a:srgbClr val="3E3E3E"/>
                </a:solidFill>
                <a:latin typeface="Verdana"/>
                <a:cs typeface="Verdana"/>
              </a:rPr>
              <a:t>You</a:t>
            </a:r>
            <a:r>
              <a:rPr sz="3600" spc="-19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3600" spc="45" dirty="0">
                <a:solidFill>
                  <a:srgbClr val="3E3E3E"/>
                </a:solidFill>
                <a:latin typeface="Verdana"/>
                <a:cs typeface="Verdana"/>
              </a:rPr>
              <a:t>Need</a:t>
            </a:r>
            <a:r>
              <a:rPr sz="3600" spc="-20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3600" spc="45" dirty="0">
                <a:solidFill>
                  <a:srgbClr val="3E3E3E"/>
                </a:solidFill>
                <a:latin typeface="Verdana"/>
                <a:cs typeface="Verdana"/>
              </a:rPr>
              <a:t>to</a:t>
            </a:r>
            <a:r>
              <a:rPr sz="3600" spc="-22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3600" spc="50" dirty="0">
                <a:solidFill>
                  <a:srgbClr val="3E3E3E"/>
                </a:solidFill>
                <a:latin typeface="Verdana"/>
                <a:cs typeface="Verdana"/>
              </a:rPr>
              <a:t>Know</a:t>
            </a:r>
            <a:r>
              <a:rPr sz="3600" spc="-21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3600" spc="-5" dirty="0">
                <a:solidFill>
                  <a:srgbClr val="3E3E3E"/>
                </a:solidFill>
                <a:latin typeface="Verdana"/>
                <a:cs typeface="Verdana"/>
              </a:rPr>
              <a:t>Before</a:t>
            </a:r>
            <a:r>
              <a:rPr sz="3600" spc="-22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3600" spc="5" dirty="0">
                <a:solidFill>
                  <a:srgbClr val="3E3E3E"/>
                </a:solidFill>
                <a:latin typeface="Verdana"/>
                <a:cs typeface="Verdana"/>
              </a:rPr>
              <a:t>You</a:t>
            </a:r>
            <a:r>
              <a:rPr sz="3600" spc="-204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3600" spc="10" dirty="0">
                <a:solidFill>
                  <a:srgbClr val="3E3E3E"/>
                </a:solidFill>
                <a:latin typeface="Verdana"/>
                <a:cs typeface="Verdana"/>
              </a:rPr>
              <a:t>Begin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74015" y="2833952"/>
            <a:ext cx="5514340" cy="1579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Jav</a:t>
            </a:r>
            <a:r>
              <a:rPr sz="2400" spc="50" dirty="0">
                <a:solidFill>
                  <a:srgbClr val="F05A28"/>
                </a:solidFill>
                <a:latin typeface="Verdana"/>
                <a:cs typeface="Verdana"/>
              </a:rPr>
              <a:t>a</a:t>
            </a:r>
            <a:r>
              <a:rPr sz="2400" spc="-17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290" dirty="0">
                <a:solidFill>
                  <a:srgbClr val="F05A28"/>
                </a:solidFill>
                <a:latin typeface="Verdana"/>
                <a:cs typeface="Verdana"/>
              </a:rPr>
              <a:t>8+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Spring</a:t>
            </a:r>
            <a:r>
              <a:rPr sz="2400" spc="-14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90" dirty="0">
                <a:solidFill>
                  <a:srgbClr val="F05A28"/>
                </a:solidFill>
                <a:latin typeface="Verdana"/>
                <a:cs typeface="Verdana"/>
              </a:rPr>
              <a:t>Boot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285" dirty="0">
                <a:solidFill>
                  <a:srgbClr val="F05A28"/>
                </a:solidFill>
                <a:latin typeface="Verdana"/>
                <a:cs typeface="Verdana"/>
              </a:rPr>
              <a:t>1.4+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60" dirty="0">
                <a:solidFill>
                  <a:srgbClr val="F05A28"/>
                </a:solidFill>
                <a:latin typeface="Verdana"/>
                <a:cs typeface="Verdana"/>
              </a:rPr>
              <a:t>Knowledge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/>
                <a:cs typeface="Verdana"/>
              </a:rPr>
              <a:t>of</a:t>
            </a:r>
            <a:r>
              <a:rPr sz="2400" spc="-18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Microservices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or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SOA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36775" y="519066"/>
            <a:ext cx="9631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0" dirty="0">
                <a:solidFill>
                  <a:srgbClr val="3E3E3E"/>
                </a:solidFill>
              </a:rPr>
              <a:t>What</a:t>
            </a:r>
            <a:r>
              <a:rPr sz="3600" spc="-225" dirty="0">
                <a:solidFill>
                  <a:srgbClr val="3E3E3E"/>
                </a:solidFill>
              </a:rPr>
              <a:t> </a:t>
            </a:r>
            <a:r>
              <a:rPr sz="3600" spc="5" dirty="0">
                <a:solidFill>
                  <a:srgbClr val="3E3E3E"/>
                </a:solidFill>
              </a:rPr>
              <a:t>You</a:t>
            </a:r>
            <a:r>
              <a:rPr sz="3600" spc="-200" dirty="0">
                <a:solidFill>
                  <a:srgbClr val="3E3E3E"/>
                </a:solidFill>
              </a:rPr>
              <a:t> </a:t>
            </a:r>
            <a:r>
              <a:rPr sz="3600" spc="45" dirty="0">
                <a:solidFill>
                  <a:srgbClr val="3E3E3E"/>
                </a:solidFill>
              </a:rPr>
              <a:t>Need</a:t>
            </a:r>
            <a:r>
              <a:rPr sz="3600" spc="-195" dirty="0">
                <a:solidFill>
                  <a:srgbClr val="3E3E3E"/>
                </a:solidFill>
              </a:rPr>
              <a:t> </a:t>
            </a:r>
            <a:r>
              <a:rPr sz="3600" spc="45" dirty="0">
                <a:solidFill>
                  <a:srgbClr val="3E3E3E"/>
                </a:solidFill>
              </a:rPr>
              <a:t>to</a:t>
            </a:r>
            <a:r>
              <a:rPr sz="3600" spc="-225" dirty="0">
                <a:solidFill>
                  <a:srgbClr val="3E3E3E"/>
                </a:solidFill>
              </a:rPr>
              <a:t> </a:t>
            </a:r>
            <a:r>
              <a:rPr sz="3600" spc="50" dirty="0">
                <a:solidFill>
                  <a:srgbClr val="3E3E3E"/>
                </a:solidFill>
              </a:rPr>
              <a:t>Know</a:t>
            </a:r>
            <a:r>
              <a:rPr sz="3600" spc="-210" dirty="0">
                <a:solidFill>
                  <a:srgbClr val="3E3E3E"/>
                </a:solidFill>
              </a:rPr>
              <a:t> </a:t>
            </a:r>
            <a:r>
              <a:rPr sz="3600" spc="-5" dirty="0">
                <a:solidFill>
                  <a:srgbClr val="3E3E3E"/>
                </a:solidFill>
              </a:rPr>
              <a:t>Before</a:t>
            </a:r>
            <a:r>
              <a:rPr sz="3600" spc="-225" dirty="0">
                <a:solidFill>
                  <a:srgbClr val="3E3E3E"/>
                </a:solidFill>
              </a:rPr>
              <a:t> </a:t>
            </a:r>
            <a:r>
              <a:rPr sz="3600" spc="5" dirty="0">
                <a:solidFill>
                  <a:srgbClr val="3E3E3E"/>
                </a:solidFill>
              </a:rPr>
              <a:t>You</a:t>
            </a:r>
            <a:r>
              <a:rPr sz="3600" spc="-195" dirty="0">
                <a:solidFill>
                  <a:srgbClr val="3E3E3E"/>
                </a:solidFill>
              </a:rPr>
              <a:t> </a:t>
            </a:r>
            <a:r>
              <a:rPr sz="3600" spc="10" dirty="0">
                <a:solidFill>
                  <a:srgbClr val="3E3E3E"/>
                </a:solidFill>
              </a:rPr>
              <a:t>Begin</a:t>
            </a:r>
            <a:endParaRPr sz="36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8263" y="1813560"/>
            <a:ext cx="3314699" cy="364540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219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Jav</a:t>
            </a:r>
            <a:r>
              <a:rPr spc="50" dirty="0"/>
              <a:t>a</a:t>
            </a:r>
            <a:r>
              <a:rPr spc="-175" dirty="0"/>
              <a:t> </a:t>
            </a:r>
            <a:r>
              <a:rPr spc="-290" dirty="0"/>
              <a:t>8+</a:t>
            </a:r>
          </a:p>
          <a:p>
            <a:pPr marL="3552190">
              <a:lnSpc>
                <a:spcPct val="100000"/>
              </a:lnSpc>
              <a:spcBef>
                <a:spcPts val="1800"/>
              </a:spcBef>
            </a:pPr>
            <a:r>
              <a:rPr spc="5" dirty="0"/>
              <a:t>Maven</a:t>
            </a:r>
            <a:r>
              <a:rPr spc="-160" dirty="0"/>
              <a:t> </a:t>
            </a:r>
            <a:r>
              <a:rPr spc="-245" dirty="0"/>
              <a:t>3+</a:t>
            </a:r>
          </a:p>
          <a:p>
            <a:pPr marL="3552190">
              <a:lnSpc>
                <a:spcPct val="100000"/>
              </a:lnSpc>
              <a:spcBef>
                <a:spcPts val="1800"/>
              </a:spcBef>
            </a:pPr>
            <a:r>
              <a:rPr spc="10" dirty="0"/>
              <a:t>Spring</a:t>
            </a:r>
            <a:r>
              <a:rPr spc="-120" dirty="0"/>
              <a:t> </a:t>
            </a:r>
            <a:r>
              <a:rPr spc="85" dirty="0"/>
              <a:t>Tool</a:t>
            </a:r>
            <a:r>
              <a:rPr spc="-114" dirty="0"/>
              <a:t> </a:t>
            </a:r>
            <a:r>
              <a:rPr spc="-10" dirty="0"/>
              <a:t>Suite</a:t>
            </a:r>
            <a:r>
              <a:rPr spc="-120" dirty="0"/>
              <a:t> </a:t>
            </a:r>
            <a:r>
              <a:rPr spc="35" dirty="0"/>
              <a:t>(Eclipse</a:t>
            </a:r>
            <a:r>
              <a:rPr spc="-114" dirty="0"/>
              <a:t> </a:t>
            </a:r>
            <a:r>
              <a:rPr spc="-45" dirty="0"/>
              <a:t>STS)</a:t>
            </a:r>
            <a:r>
              <a:rPr spc="-114" dirty="0"/>
              <a:t> </a:t>
            </a:r>
            <a:r>
              <a:rPr spc="-185" dirty="0"/>
              <a:t>3.8+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8140" y="2456688"/>
            <a:ext cx="3773423" cy="235915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1275" y="519066"/>
            <a:ext cx="97612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0" dirty="0">
                <a:solidFill>
                  <a:srgbClr val="3E3E3E"/>
                </a:solidFill>
              </a:rPr>
              <a:t>What</a:t>
            </a:r>
            <a:r>
              <a:rPr sz="3600" spc="-225" dirty="0">
                <a:solidFill>
                  <a:srgbClr val="3E3E3E"/>
                </a:solidFill>
              </a:rPr>
              <a:t> </a:t>
            </a:r>
            <a:r>
              <a:rPr sz="3600" spc="-30" dirty="0">
                <a:solidFill>
                  <a:srgbClr val="3E3E3E"/>
                </a:solidFill>
              </a:rPr>
              <a:t>Software</a:t>
            </a:r>
            <a:r>
              <a:rPr sz="3600" spc="-220" dirty="0">
                <a:solidFill>
                  <a:srgbClr val="3E3E3E"/>
                </a:solidFill>
              </a:rPr>
              <a:t> </a:t>
            </a:r>
            <a:r>
              <a:rPr sz="3600" spc="5" dirty="0">
                <a:solidFill>
                  <a:srgbClr val="3E3E3E"/>
                </a:solidFill>
              </a:rPr>
              <a:t>You</a:t>
            </a:r>
            <a:r>
              <a:rPr sz="3600" spc="-210" dirty="0">
                <a:solidFill>
                  <a:srgbClr val="3E3E3E"/>
                </a:solidFill>
              </a:rPr>
              <a:t> </a:t>
            </a:r>
            <a:r>
              <a:rPr sz="3600" spc="45" dirty="0">
                <a:solidFill>
                  <a:srgbClr val="3E3E3E"/>
                </a:solidFill>
              </a:rPr>
              <a:t>Need</a:t>
            </a:r>
            <a:r>
              <a:rPr sz="3600" spc="-195" dirty="0">
                <a:solidFill>
                  <a:srgbClr val="3E3E3E"/>
                </a:solidFill>
              </a:rPr>
              <a:t> </a:t>
            </a:r>
            <a:r>
              <a:rPr sz="3600" spc="-5" dirty="0">
                <a:solidFill>
                  <a:srgbClr val="3E3E3E"/>
                </a:solidFill>
              </a:rPr>
              <a:t>Before</a:t>
            </a:r>
            <a:r>
              <a:rPr sz="3600" spc="-225" dirty="0">
                <a:solidFill>
                  <a:srgbClr val="3E3E3E"/>
                </a:solidFill>
              </a:rPr>
              <a:t> </a:t>
            </a:r>
            <a:r>
              <a:rPr sz="3600" spc="5" dirty="0">
                <a:solidFill>
                  <a:srgbClr val="3E3E3E"/>
                </a:solidFill>
              </a:rPr>
              <a:t>You</a:t>
            </a:r>
            <a:r>
              <a:rPr sz="3600" spc="-204" dirty="0">
                <a:solidFill>
                  <a:srgbClr val="3E3E3E"/>
                </a:solidFill>
              </a:rPr>
              <a:t> </a:t>
            </a:r>
            <a:r>
              <a:rPr sz="3600" spc="10" dirty="0">
                <a:solidFill>
                  <a:srgbClr val="3E3E3E"/>
                </a:solidFill>
              </a:rPr>
              <a:t>Begin</a:t>
            </a:r>
            <a:endParaRPr sz="36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49534" y="4544980"/>
            <a:ext cx="20072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0" dirty="0">
                <a:solidFill>
                  <a:srgbClr val="3E3E3E"/>
                </a:solidFill>
                <a:latin typeface="Verdana"/>
                <a:cs typeface="Verdana"/>
              </a:rPr>
              <a:t>G</a:t>
            </a:r>
            <a:r>
              <a:rPr sz="2000" spc="-35" dirty="0">
                <a:solidFill>
                  <a:srgbClr val="3E3E3E"/>
                </a:solidFill>
                <a:latin typeface="Verdana"/>
                <a:cs typeface="Verdana"/>
              </a:rPr>
              <a:t>am</a:t>
            </a:r>
            <a:r>
              <a:rPr sz="2000" spc="15" dirty="0">
                <a:solidFill>
                  <a:srgbClr val="3E3E3E"/>
                </a:solidFill>
                <a:latin typeface="Verdana"/>
                <a:cs typeface="Verdana"/>
              </a:rPr>
              <a:t>e</a:t>
            </a:r>
            <a:r>
              <a:rPr sz="2000" spc="-13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75" dirty="0">
                <a:solidFill>
                  <a:srgbClr val="3E3E3E"/>
                </a:solidFill>
                <a:latin typeface="Verdana"/>
                <a:cs typeface="Verdana"/>
              </a:rPr>
              <a:t>C</a:t>
            </a:r>
            <a:r>
              <a:rPr sz="2000" spc="-20" dirty="0">
                <a:solidFill>
                  <a:srgbClr val="3E3E3E"/>
                </a:solidFill>
                <a:latin typeface="Verdana"/>
                <a:cs typeface="Verdana"/>
              </a:rPr>
              <a:t>h</a:t>
            </a:r>
            <a:r>
              <a:rPr sz="2000" spc="-25" dirty="0">
                <a:solidFill>
                  <a:srgbClr val="3E3E3E"/>
                </a:solidFill>
                <a:latin typeface="Verdana"/>
                <a:cs typeface="Verdana"/>
              </a:rPr>
              <a:t>a</a:t>
            </a:r>
            <a:r>
              <a:rPr sz="2000" spc="-20" dirty="0">
                <a:solidFill>
                  <a:srgbClr val="3E3E3E"/>
                </a:solidFill>
                <a:latin typeface="Verdana"/>
                <a:cs typeface="Verdana"/>
              </a:rPr>
              <a:t>n</a:t>
            </a:r>
            <a:r>
              <a:rPr sz="2000" spc="95" dirty="0">
                <a:solidFill>
                  <a:srgbClr val="3E3E3E"/>
                </a:solidFill>
                <a:latin typeface="Verdana"/>
                <a:cs typeface="Verdana"/>
              </a:rPr>
              <a:t>g</a:t>
            </a:r>
            <a:r>
              <a:rPr sz="2000" spc="15" dirty="0">
                <a:solidFill>
                  <a:srgbClr val="3E3E3E"/>
                </a:solidFill>
                <a:latin typeface="Verdana"/>
                <a:cs typeface="Verdana"/>
              </a:rPr>
              <a:t>e</a:t>
            </a:r>
            <a:r>
              <a:rPr sz="2000" spc="-105" dirty="0">
                <a:solidFill>
                  <a:srgbClr val="3E3E3E"/>
                </a:solidFill>
                <a:latin typeface="Verdana"/>
                <a:cs typeface="Verdana"/>
              </a:rPr>
              <a:t>r!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71102" y="4544980"/>
            <a:ext cx="45415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3E3E3E"/>
                </a:solidFill>
                <a:latin typeface="Verdana"/>
                <a:cs typeface="Verdana"/>
              </a:rPr>
              <a:t>The</a:t>
            </a:r>
            <a:r>
              <a:rPr sz="2000" spc="-12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20" dirty="0">
                <a:solidFill>
                  <a:srgbClr val="3E3E3E"/>
                </a:solidFill>
                <a:latin typeface="Verdana"/>
                <a:cs typeface="Verdana"/>
              </a:rPr>
              <a:t>magical</a:t>
            </a:r>
            <a:r>
              <a:rPr sz="2000" spc="-14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25" dirty="0">
                <a:solidFill>
                  <a:srgbClr val="3E3E3E"/>
                </a:solidFill>
                <a:latin typeface="Verdana"/>
                <a:cs typeface="Verdana"/>
              </a:rPr>
              <a:t>solution</a:t>
            </a:r>
            <a:r>
              <a:rPr sz="2000" spc="-15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50" dirty="0">
                <a:solidFill>
                  <a:srgbClr val="3E3E3E"/>
                </a:solidFill>
                <a:latin typeface="Verdana"/>
                <a:cs typeface="Verdana"/>
              </a:rPr>
              <a:t>to</a:t>
            </a:r>
            <a:r>
              <a:rPr sz="2000" spc="-12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3E3E3E"/>
                </a:solidFill>
                <a:latin typeface="Verdana"/>
                <a:cs typeface="Verdana"/>
              </a:rPr>
              <a:t>everything!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52247" y="519066"/>
            <a:ext cx="6398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3E3E3E"/>
                </a:solidFill>
              </a:rPr>
              <a:t>”</a:t>
            </a:r>
            <a:r>
              <a:rPr sz="3600" spc="-120" dirty="0">
                <a:solidFill>
                  <a:srgbClr val="3E3E3E"/>
                </a:solidFill>
              </a:rPr>
              <a:t>T</a:t>
            </a:r>
            <a:r>
              <a:rPr sz="3600" spc="-60" dirty="0">
                <a:solidFill>
                  <a:srgbClr val="3E3E3E"/>
                </a:solidFill>
              </a:rPr>
              <a:t>he</a:t>
            </a:r>
            <a:r>
              <a:rPr sz="3600" spc="-180" dirty="0">
                <a:solidFill>
                  <a:srgbClr val="3E3E3E"/>
                </a:solidFill>
              </a:rPr>
              <a:t> </a:t>
            </a:r>
            <a:r>
              <a:rPr sz="3600" spc="135" dirty="0">
                <a:solidFill>
                  <a:srgbClr val="3E3E3E"/>
                </a:solidFill>
              </a:rPr>
              <a:t>C</a:t>
            </a:r>
            <a:r>
              <a:rPr sz="3600" spc="-95" dirty="0">
                <a:solidFill>
                  <a:srgbClr val="3E3E3E"/>
                </a:solidFill>
              </a:rPr>
              <a:t>l</a:t>
            </a:r>
            <a:r>
              <a:rPr sz="3600" dirty="0">
                <a:solidFill>
                  <a:srgbClr val="3E3E3E"/>
                </a:solidFill>
              </a:rPr>
              <a:t>oud”</a:t>
            </a:r>
            <a:r>
              <a:rPr sz="3600" spc="-190" dirty="0">
                <a:solidFill>
                  <a:srgbClr val="3E3E3E"/>
                </a:solidFill>
              </a:rPr>
              <a:t> </a:t>
            </a:r>
            <a:r>
              <a:rPr sz="3600" spc="-105" dirty="0">
                <a:solidFill>
                  <a:srgbClr val="3E3E3E"/>
                </a:solidFill>
              </a:rPr>
              <a:t>a</a:t>
            </a:r>
            <a:r>
              <a:rPr sz="3600" spc="30" dirty="0">
                <a:solidFill>
                  <a:srgbClr val="3E3E3E"/>
                </a:solidFill>
              </a:rPr>
              <a:t>nd</a:t>
            </a:r>
            <a:r>
              <a:rPr sz="3600" spc="-190" dirty="0">
                <a:solidFill>
                  <a:srgbClr val="3E3E3E"/>
                </a:solidFill>
              </a:rPr>
              <a:t> </a:t>
            </a:r>
            <a:r>
              <a:rPr sz="3600" spc="145" dirty="0">
                <a:solidFill>
                  <a:srgbClr val="3E3E3E"/>
                </a:solidFill>
              </a:rPr>
              <a:t>Al</a:t>
            </a:r>
            <a:r>
              <a:rPr sz="3600" spc="-95" dirty="0">
                <a:solidFill>
                  <a:srgbClr val="3E3E3E"/>
                </a:solidFill>
              </a:rPr>
              <a:t>l</a:t>
            </a:r>
            <a:r>
              <a:rPr sz="3600" spc="-185" dirty="0">
                <a:solidFill>
                  <a:srgbClr val="3E3E3E"/>
                </a:solidFill>
              </a:rPr>
              <a:t> </a:t>
            </a:r>
            <a:r>
              <a:rPr sz="3600" spc="-535" dirty="0">
                <a:solidFill>
                  <a:srgbClr val="3E3E3E"/>
                </a:solidFill>
              </a:rPr>
              <a:t>I</a:t>
            </a:r>
            <a:r>
              <a:rPr sz="3600" spc="-35" dirty="0">
                <a:solidFill>
                  <a:srgbClr val="3E3E3E"/>
                </a:solidFill>
              </a:rPr>
              <a:t>ts</a:t>
            </a:r>
            <a:r>
              <a:rPr sz="3600" spc="-200" dirty="0">
                <a:solidFill>
                  <a:srgbClr val="3E3E3E"/>
                </a:solidFill>
              </a:rPr>
              <a:t> </a:t>
            </a:r>
            <a:r>
              <a:rPr sz="3600" spc="5" dirty="0">
                <a:solidFill>
                  <a:srgbClr val="3E3E3E"/>
                </a:solidFill>
              </a:rPr>
              <a:t>H</a:t>
            </a:r>
            <a:r>
              <a:rPr sz="3600" dirty="0">
                <a:solidFill>
                  <a:srgbClr val="3E3E3E"/>
                </a:solidFill>
              </a:rPr>
              <a:t>y</a:t>
            </a:r>
            <a:r>
              <a:rPr sz="3600" spc="45" dirty="0">
                <a:solidFill>
                  <a:srgbClr val="3E3E3E"/>
                </a:solidFill>
              </a:rPr>
              <a:t>pe</a:t>
            </a:r>
            <a:endParaRPr sz="36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3935" y="1828800"/>
            <a:ext cx="2955035" cy="243077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44383" y="1828800"/>
            <a:ext cx="2595371" cy="2430778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6380" y="1956844"/>
            <a:ext cx="3337560" cy="2905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2700" algn="r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Exciting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times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/>
                <a:cs typeface="Verdana"/>
              </a:rPr>
              <a:t>ahead!</a:t>
            </a:r>
            <a:endParaRPr sz="2400">
              <a:latin typeface="Verdana"/>
              <a:cs typeface="Verdana"/>
            </a:endParaRPr>
          </a:p>
          <a:p>
            <a:pPr marR="8255" algn="r">
              <a:lnSpc>
                <a:spcPct val="100000"/>
              </a:lnSpc>
              <a:spcBef>
                <a:spcPts val="1800"/>
              </a:spcBef>
            </a:pP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Changing</a:t>
            </a:r>
            <a:r>
              <a:rPr sz="2400" spc="-14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the</a:t>
            </a:r>
            <a:r>
              <a:rPr sz="2400" spc="-14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way</a:t>
            </a:r>
            <a:r>
              <a:rPr sz="2400" spc="-14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/>
                <a:cs typeface="Verdana"/>
              </a:rPr>
              <a:t>we</a:t>
            </a:r>
            <a:endParaRPr sz="2400">
              <a:latin typeface="Verdana"/>
              <a:cs typeface="Verdana"/>
            </a:endParaRPr>
          </a:p>
          <a:p>
            <a:pPr marR="24765" algn="r">
              <a:lnSpc>
                <a:spcPct val="100000"/>
              </a:lnSpc>
            </a:pPr>
            <a:r>
              <a:rPr sz="2400" spc="45" dirty="0">
                <a:solidFill>
                  <a:srgbClr val="F05A28"/>
                </a:solidFill>
                <a:latin typeface="Verdana"/>
                <a:cs typeface="Verdana"/>
              </a:rPr>
              <a:t>build</a:t>
            </a:r>
            <a:r>
              <a:rPr sz="2400" spc="-16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software</a:t>
            </a:r>
            <a:endParaRPr sz="2400">
              <a:latin typeface="Verdana"/>
              <a:cs typeface="Verdana"/>
            </a:endParaRPr>
          </a:p>
          <a:p>
            <a:pPr marL="1623060" marR="5080" indent="-480059" algn="r">
              <a:lnSpc>
                <a:spcPct val="100000"/>
              </a:lnSpc>
              <a:spcBef>
                <a:spcPts val="1800"/>
              </a:spcBef>
            </a:pP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Centralized</a:t>
            </a:r>
            <a:r>
              <a:rPr sz="2400" spc="-14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75" dirty="0">
                <a:solidFill>
                  <a:srgbClr val="F05A28"/>
                </a:solidFill>
                <a:latin typeface="Verdana"/>
                <a:cs typeface="Verdana"/>
              </a:rPr>
              <a:t>to </a:t>
            </a:r>
            <a:r>
              <a:rPr sz="2400" spc="-8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distributed</a:t>
            </a:r>
            <a:endParaRPr sz="2400">
              <a:latin typeface="Verdana"/>
              <a:cs typeface="Verdana"/>
            </a:endParaRPr>
          </a:p>
          <a:p>
            <a:pPr marR="13335" algn="r">
              <a:lnSpc>
                <a:spcPct val="100000"/>
              </a:lnSpc>
              <a:spcBef>
                <a:spcPts val="1800"/>
              </a:spcBef>
            </a:pP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Finite</a:t>
            </a:r>
            <a:r>
              <a:rPr sz="2400" spc="-15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75" dirty="0">
                <a:solidFill>
                  <a:srgbClr val="F05A28"/>
                </a:solidFill>
                <a:latin typeface="Verdana"/>
                <a:cs typeface="Verdana"/>
              </a:rPr>
              <a:t>to</a:t>
            </a:r>
            <a:r>
              <a:rPr sz="2400" spc="-14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infinite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70347" y="2427732"/>
            <a:ext cx="6272783" cy="198729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082575" y="1645232"/>
            <a:ext cx="6106160" cy="3362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Think</a:t>
            </a:r>
            <a:r>
              <a:rPr sz="2400" spc="-17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differently</a:t>
            </a:r>
            <a:endParaRPr sz="2400">
              <a:latin typeface="Verdana"/>
              <a:cs typeface="Verdana"/>
            </a:endParaRPr>
          </a:p>
          <a:p>
            <a:pPr marL="12700" marR="988694">
              <a:lnSpc>
                <a:spcPct val="162500"/>
              </a:lnSpc>
            </a:pP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Different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architecture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and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design </a:t>
            </a:r>
            <a:r>
              <a:rPr sz="2400" spc="-8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The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70" dirty="0">
                <a:solidFill>
                  <a:srgbClr val="F05A28"/>
                </a:solidFill>
                <a:latin typeface="Verdana"/>
                <a:cs typeface="Verdana"/>
              </a:rPr>
              <a:t>cloud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is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elastic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75" dirty="0">
                <a:solidFill>
                  <a:srgbClr val="F05A28"/>
                </a:solidFill>
                <a:latin typeface="Verdana"/>
                <a:cs typeface="Verdana"/>
              </a:rPr>
              <a:t>&amp;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ephemeral</a:t>
            </a:r>
            <a:endParaRPr sz="2400">
              <a:latin typeface="Verdana"/>
              <a:cs typeface="Verdana"/>
            </a:endParaRPr>
          </a:p>
          <a:p>
            <a:pPr marL="541020" marR="5080" indent="-528955">
              <a:lnSpc>
                <a:spcPct val="162500"/>
              </a:lnSpc>
            </a:pP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Resources</a:t>
            </a:r>
            <a:r>
              <a:rPr sz="2400" spc="-15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like</a:t>
            </a:r>
            <a:r>
              <a:rPr sz="2400" spc="-15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databases,</a:t>
            </a:r>
            <a:r>
              <a:rPr sz="2400" spc="-15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/>
                <a:cs typeface="Verdana"/>
              </a:rPr>
              <a:t>servers,</a:t>
            </a:r>
            <a:r>
              <a:rPr sz="2400" spc="-15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disks </a:t>
            </a:r>
            <a:r>
              <a:rPr sz="2400" spc="-8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Grow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and</a:t>
            </a:r>
            <a:r>
              <a:rPr sz="2400" spc="-114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/>
                <a:cs typeface="Verdana"/>
              </a:rPr>
              <a:t>shrink</a:t>
            </a:r>
            <a:endParaRPr sz="2400">
              <a:latin typeface="Verdana"/>
              <a:cs typeface="Verdana"/>
            </a:endParaRPr>
          </a:p>
          <a:p>
            <a:pPr marL="541020">
              <a:lnSpc>
                <a:spcPct val="100000"/>
              </a:lnSpc>
              <a:spcBef>
                <a:spcPts val="1800"/>
              </a:spcBef>
            </a:pPr>
            <a:r>
              <a:rPr sz="2400" spc="70" dirty="0">
                <a:solidFill>
                  <a:srgbClr val="F05A28"/>
                </a:solidFill>
                <a:latin typeface="Verdana"/>
                <a:cs typeface="Verdana"/>
              </a:rPr>
              <a:t>Appear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and</a:t>
            </a:r>
            <a:r>
              <a:rPr sz="2400" spc="-11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disappear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6720" y="1813560"/>
            <a:ext cx="3636263" cy="364540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40611" y="519066"/>
            <a:ext cx="36233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5" dirty="0">
                <a:solidFill>
                  <a:srgbClr val="3E3E3E"/>
                </a:solidFill>
              </a:rPr>
              <a:t>New</a:t>
            </a:r>
            <a:r>
              <a:rPr sz="3600" spc="-265" dirty="0">
                <a:solidFill>
                  <a:srgbClr val="3E3E3E"/>
                </a:solidFill>
              </a:rPr>
              <a:t> </a:t>
            </a:r>
            <a:r>
              <a:rPr sz="3600" spc="-35" dirty="0">
                <a:solidFill>
                  <a:srgbClr val="3E3E3E"/>
                </a:solidFill>
              </a:rPr>
              <a:t>Challenges</a:t>
            </a:r>
            <a:endParaRPr sz="36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23060" y="3090672"/>
            <a:ext cx="1645919" cy="181508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14325" y="2562350"/>
            <a:ext cx="26047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5" dirty="0">
                <a:solidFill>
                  <a:srgbClr val="FFFFFF"/>
                </a:solidFill>
                <a:latin typeface="Verdana"/>
                <a:cs typeface="Verdana"/>
              </a:rPr>
              <a:t>Existing</a:t>
            </a:r>
            <a:r>
              <a:rPr sz="20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55" dirty="0">
                <a:solidFill>
                  <a:srgbClr val="FFFFFF"/>
                </a:solidFill>
                <a:latin typeface="Verdana"/>
                <a:cs typeface="Verdana"/>
              </a:rPr>
              <a:t>Application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849361" y="2693310"/>
            <a:ext cx="7635875" cy="2533015"/>
            <a:chOff x="3849361" y="2693310"/>
            <a:chExt cx="7635875" cy="2533015"/>
          </a:xfrm>
        </p:grpSpPr>
        <p:sp>
          <p:nvSpPr>
            <p:cNvPr id="7" name="object 7"/>
            <p:cNvSpPr/>
            <p:nvPr/>
          </p:nvSpPr>
          <p:spPr>
            <a:xfrm>
              <a:off x="3871586" y="2715535"/>
              <a:ext cx="4410075" cy="915035"/>
            </a:xfrm>
            <a:custGeom>
              <a:avLst/>
              <a:gdLst/>
              <a:ahLst/>
              <a:cxnLst/>
              <a:rect l="l" t="t" r="r" b="b"/>
              <a:pathLst>
                <a:path w="4410075" h="915035">
                  <a:moveTo>
                    <a:pt x="0" y="892627"/>
                  </a:moveTo>
                  <a:lnTo>
                    <a:pt x="35034" y="858970"/>
                  </a:lnTo>
                  <a:lnTo>
                    <a:pt x="70452" y="825962"/>
                  </a:lnTo>
                  <a:lnTo>
                    <a:pt x="106247" y="793602"/>
                  </a:lnTo>
                  <a:lnTo>
                    <a:pt x="142412" y="761890"/>
                  </a:lnTo>
                  <a:lnTo>
                    <a:pt x="178938" y="730826"/>
                  </a:lnTo>
                  <a:lnTo>
                    <a:pt x="215819" y="700409"/>
                  </a:lnTo>
                  <a:lnTo>
                    <a:pt x="253047" y="670641"/>
                  </a:lnTo>
                  <a:lnTo>
                    <a:pt x="290614" y="641521"/>
                  </a:lnTo>
                  <a:lnTo>
                    <a:pt x="328513" y="613048"/>
                  </a:lnTo>
                  <a:lnTo>
                    <a:pt x="366736" y="585222"/>
                  </a:lnTo>
                  <a:lnTo>
                    <a:pt x="405277" y="558045"/>
                  </a:lnTo>
                  <a:lnTo>
                    <a:pt x="444127" y="531514"/>
                  </a:lnTo>
                  <a:lnTo>
                    <a:pt x="483279" y="505631"/>
                  </a:lnTo>
                  <a:lnTo>
                    <a:pt x="522725" y="480395"/>
                  </a:lnTo>
                  <a:lnTo>
                    <a:pt x="562459" y="455806"/>
                  </a:lnTo>
                  <a:lnTo>
                    <a:pt x="602472" y="431864"/>
                  </a:lnTo>
                  <a:lnTo>
                    <a:pt x="642757" y="408569"/>
                  </a:lnTo>
                  <a:lnTo>
                    <a:pt x="683307" y="385921"/>
                  </a:lnTo>
                  <a:lnTo>
                    <a:pt x="724115" y="363919"/>
                  </a:lnTo>
                  <a:lnTo>
                    <a:pt x="765172" y="342564"/>
                  </a:lnTo>
                  <a:lnTo>
                    <a:pt x="806471" y="321856"/>
                  </a:lnTo>
                  <a:lnTo>
                    <a:pt x="848005" y="301794"/>
                  </a:lnTo>
                  <a:lnTo>
                    <a:pt x="889766" y="282379"/>
                  </a:lnTo>
                  <a:lnTo>
                    <a:pt x="931747" y="263609"/>
                  </a:lnTo>
                  <a:lnTo>
                    <a:pt x="973940" y="245486"/>
                  </a:lnTo>
                  <a:lnTo>
                    <a:pt x="1016339" y="228009"/>
                  </a:lnTo>
                  <a:lnTo>
                    <a:pt x="1058934" y="211178"/>
                  </a:lnTo>
                  <a:lnTo>
                    <a:pt x="1101720" y="194993"/>
                  </a:lnTo>
                  <a:lnTo>
                    <a:pt x="1144688" y="179453"/>
                  </a:lnTo>
                  <a:lnTo>
                    <a:pt x="1187831" y="164560"/>
                  </a:lnTo>
                  <a:lnTo>
                    <a:pt x="1231141" y="150311"/>
                  </a:lnTo>
                  <a:lnTo>
                    <a:pt x="1274612" y="136709"/>
                  </a:lnTo>
                  <a:lnTo>
                    <a:pt x="1318235" y="123752"/>
                  </a:lnTo>
                  <a:lnTo>
                    <a:pt x="1362003" y="111440"/>
                  </a:lnTo>
                  <a:lnTo>
                    <a:pt x="1405909" y="99773"/>
                  </a:lnTo>
                  <a:lnTo>
                    <a:pt x="1449944" y="88751"/>
                  </a:lnTo>
                  <a:lnTo>
                    <a:pt x="1494103" y="78375"/>
                  </a:lnTo>
                  <a:lnTo>
                    <a:pt x="1538376" y="68643"/>
                  </a:lnTo>
                  <a:lnTo>
                    <a:pt x="1582758" y="59557"/>
                  </a:lnTo>
                  <a:lnTo>
                    <a:pt x="1627239" y="51115"/>
                  </a:lnTo>
                  <a:lnTo>
                    <a:pt x="1671813" y="43317"/>
                  </a:lnTo>
                  <a:lnTo>
                    <a:pt x="1716473" y="36165"/>
                  </a:lnTo>
                  <a:lnTo>
                    <a:pt x="1761210" y="29656"/>
                  </a:lnTo>
                  <a:lnTo>
                    <a:pt x="1806018" y="23792"/>
                  </a:lnTo>
                  <a:lnTo>
                    <a:pt x="1850888" y="18573"/>
                  </a:lnTo>
                  <a:lnTo>
                    <a:pt x="1895814" y="13997"/>
                  </a:lnTo>
                  <a:lnTo>
                    <a:pt x="1940788" y="10066"/>
                  </a:lnTo>
                  <a:lnTo>
                    <a:pt x="1985802" y="6779"/>
                  </a:lnTo>
                  <a:lnTo>
                    <a:pt x="2030849" y="4136"/>
                  </a:lnTo>
                  <a:lnTo>
                    <a:pt x="2075921" y="2136"/>
                  </a:lnTo>
                  <a:lnTo>
                    <a:pt x="2121012" y="780"/>
                  </a:lnTo>
                  <a:lnTo>
                    <a:pt x="2166113" y="68"/>
                  </a:lnTo>
                  <a:lnTo>
                    <a:pt x="2211217" y="0"/>
                  </a:lnTo>
                  <a:lnTo>
                    <a:pt x="2256317" y="574"/>
                  </a:lnTo>
                  <a:lnTo>
                    <a:pt x="2301405" y="1793"/>
                  </a:lnTo>
                  <a:lnTo>
                    <a:pt x="2346473" y="3654"/>
                  </a:lnTo>
                  <a:lnTo>
                    <a:pt x="2391514" y="6159"/>
                  </a:lnTo>
                  <a:lnTo>
                    <a:pt x="2436522" y="9306"/>
                  </a:lnTo>
                  <a:lnTo>
                    <a:pt x="2481487" y="13097"/>
                  </a:lnTo>
                  <a:lnTo>
                    <a:pt x="2526403" y="17531"/>
                  </a:lnTo>
                  <a:lnTo>
                    <a:pt x="2571262" y="22607"/>
                  </a:lnTo>
                  <a:lnTo>
                    <a:pt x="2616058" y="28326"/>
                  </a:lnTo>
                  <a:lnTo>
                    <a:pt x="2660781" y="34688"/>
                  </a:lnTo>
                  <a:lnTo>
                    <a:pt x="2705425" y="41692"/>
                  </a:lnTo>
                  <a:lnTo>
                    <a:pt x="2749983" y="49339"/>
                  </a:lnTo>
                  <a:lnTo>
                    <a:pt x="2794446" y="57628"/>
                  </a:lnTo>
                  <a:lnTo>
                    <a:pt x="2838808" y="66559"/>
                  </a:lnTo>
                  <a:lnTo>
                    <a:pt x="2883061" y="76132"/>
                  </a:lnTo>
                  <a:lnTo>
                    <a:pt x="2927197" y="86348"/>
                  </a:lnTo>
                  <a:lnTo>
                    <a:pt x="2971209" y="97205"/>
                  </a:lnTo>
                  <a:lnTo>
                    <a:pt x="3015090" y="108704"/>
                  </a:lnTo>
                  <a:lnTo>
                    <a:pt x="3058831" y="120845"/>
                  </a:lnTo>
                  <a:lnTo>
                    <a:pt x="3102427" y="133628"/>
                  </a:lnTo>
                  <a:lnTo>
                    <a:pt x="3145868" y="147052"/>
                  </a:lnTo>
                  <a:lnTo>
                    <a:pt x="3189148" y="161118"/>
                  </a:lnTo>
                  <a:lnTo>
                    <a:pt x="3232259" y="175825"/>
                  </a:lnTo>
                  <a:lnTo>
                    <a:pt x="3275194" y="191174"/>
                  </a:lnTo>
                  <a:lnTo>
                    <a:pt x="3317944" y="207163"/>
                  </a:lnTo>
                  <a:lnTo>
                    <a:pt x="3360504" y="223794"/>
                  </a:lnTo>
                  <a:lnTo>
                    <a:pt x="3402865" y="241066"/>
                  </a:lnTo>
                  <a:lnTo>
                    <a:pt x="3445019" y="258979"/>
                  </a:lnTo>
                  <a:lnTo>
                    <a:pt x="3486960" y="277532"/>
                  </a:lnTo>
                  <a:lnTo>
                    <a:pt x="3528680" y="296726"/>
                  </a:lnTo>
                  <a:lnTo>
                    <a:pt x="3570170" y="316561"/>
                  </a:lnTo>
                  <a:lnTo>
                    <a:pt x="3611425" y="337037"/>
                  </a:lnTo>
                  <a:lnTo>
                    <a:pt x="3652436" y="358153"/>
                  </a:lnTo>
                  <a:lnTo>
                    <a:pt x="3693196" y="379909"/>
                  </a:lnTo>
                  <a:lnTo>
                    <a:pt x="3733698" y="402306"/>
                  </a:lnTo>
                  <a:lnTo>
                    <a:pt x="3773933" y="425343"/>
                  </a:lnTo>
                  <a:lnTo>
                    <a:pt x="3813895" y="449020"/>
                  </a:lnTo>
                  <a:lnTo>
                    <a:pt x="3853576" y="473337"/>
                  </a:lnTo>
                  <a:lnTo>
                    <a:pt x="3892968" y="498293"/>
                  </a:lnTo>
                  <a:lnTo>
                    <a:pt x="3932065" y="523890"/>
                  </a:lnTo>
                  <a:lnTo>
                    <a:pt x="3970858" y="550126"/>
                  </a:lnTo>
                  <a:lnTo>
                    <a:pt x="4009340" y="577002"/>
                  </a:lnTo>
                  <a:lnTo>
                    <a:pt x="4047503" y="604518"/>
                  </a:lnTo>
                  <a:lnTo>
                    <a:pt x="4085341" y="632673"/>
                  </a:lnTo>
                  <a:lnTo>
                    <a:pt x="4122846" y="661467"/>
                  </a:lnTo>
                  <a:lnTo>
                    <a:pt x="4160010" y="690901"/>
                  </a:lnTo>
                  <a:lnTo>
                    <a:pt x="4196825" y="720973"/>
                  </a:lnTo>
                  <a:lnTo>
                    <a:pt x="4233285" y="751685"/>
                  </a:lnTo>
                  <a:lnTo>
                    <a:pt x="4269381" y="783036"/>
                  </a:lnTo>
                  <a:lnTo>
                    <a:pt x="4305107" y="815025"/>
                  </a:lnTo>
                  <a:lnTo>
                    <a:pt x="4340455" y="847654"/>
                  </a:lnTo>
                  <a:lnTo>
                    <a:pt x="4375417" y="880921"/>
                  </a:lnTo>
                  <a:lnTo>
                    <a:pt x="4409986" y="914827"/>
                  </a:lnTo>
                </a:path>
              </a:pathLst>
            </a:custGeom>
            <a:ln w="44450">
              <a:solidFill>
                <a:srgbClr val="FFFFFF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062586" y="3410724"/>
              <a:ext cx="219710" cy="220345"/>
            </a:xfrm>
            <a:custGeom>
              <a:avLst/>
              <a:gdLst/>
              <a:ahLst/>
              <a:cxnLst/>
              <a:rect l="l" t="t" r="r" b="b"/>
              <a:pathLst>
                <a:path w="219709" h="220345">
                  <a:moveTo>
                    <a:pt x="157975" y="0"/>
                  </a:moveTo>
                  <a:lnTo>
                    <a:pt x="219684" y="220345"/>
                  </a:lnTo>
                  <a:lnTo>
                    <a:pt x="0" y="156324"/>
                  </a:lnTo>
                </a:path>
              </a:pathLst>
            </a:custGeom>
            <a:ln w="444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19516" y="3041903"/>
              <a:ext cx="3165347" cy="2183891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/>
              <a:t>“Lift</a:t>
            </a:r>
            <a:r>
              <a:rPr spc="-210" dirty="0"/>
              <a:t> </a:t>
            </a:r>
            <a:r>
              <a:rPr spc="-110" dirty="0"/>
              <a:t>&amp;</a:t>
            </a:r>
            <a:r>
              <a:rPr spc="-195" dirty="0"/>
              <a:t> </a:t>
            </a:r>
            <a:r>
              <a:rPr spc="-70" dirty="0"/>
              <a:t>Shift”</a:t>
            </a:r>
            <a:r>
              <a:rPr spc="-200" dirty="0"/>
              <a:t> </a:t>
            </a:r>
            <a:r>
              <a:rPr spc="-25" dirty="0"/>
              <a:t>Migration</a:t>
            </a:r>
            <a:r>
              <a:rPr spc="-204" dirty="0"/>
              <a:t> </a:t>
            </a:r>
            <a:r>
              <a:rPr spc="-315" dirty="0"/>
              <a:t>Is</a:t>
            </a:r>
            <a:r>
              <a:rPr spc="-190" dirty="0"/>
              <a:t> </a:t>
            </a:r>
            <a:r>
              <a:rPr spc="95" dirty="0"/>
              <a:t>Not</a:t>
            </a:r>
            <a:r>
              <a:rPr spc="-200" dirty="0"/>
              <a:t> </a:t>
            </a:r>
            <a:r>
              <a:rPr spc="-35" dirty="0"/>
              <a:t>the</a:t>
            </a:r>
            <a:r>
              <a:rPr spc="-190" dirty="0"/>
              <a:t> </a:t>
            </a:r>
            <a:r>
              <a:rPr spc="-10" dirty="0"/>
              <a:t>Way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2575" y="3214144"/>
            <a:ext cx="62712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5" dirty="0">
                <a:solidFill>
                  <a:srgbClr val="3E3E3E"/>
                </a:solidFill>
              </a:rPr>
              <a:t>Fully</a:t>
            </a:r>
            <a:r>
              <a:rPr sz="2400" spc="-135" dirty="0">
                <a:solidFill>
                  <a:srgbClr val="3E3E3E"/>
                </a:solidFill>
              </a:rPr>
              <a:t> </a:t>
            </a:r>
            <a:r>
              <a:rPr sz="2400" spc="30" dirty="0">
                <a:solidFill>
                  <a:srgbClr val="3E3E3E"/>
                </a:solidFill>
              </a:rPr>
              <a:t>utilizing</a:t>
            </a:r>
            <a:r>
              <a:rPr sz="2400" spc="-130" dirty="0">
                <a:solidFill>
                  <a:srgbClr val="3E3E3E"/>
                </a:solidFill>
              </a:rPr>
              <a:t> </a:t>
            </a:r>
            <a:r>
              <a:rPr sz="2400" spc="5" dirty="0">
                <a:solidFill>
                  <a:srgbClr val="3E3E3E"/>
                </a:solidFill>
              </a:rPr>
              <a:t>the</a:t>
            </a:r>
            <a:r>
              <a:rPr sz="2400" spc="-130" dirty="0">
                <a:solidFill>
                  <a:srgbClr val="3E3E3E"/>
                </a:solidFill>
              </a:rPr>
              <a:t> </a:t>
            </a:r>
            <a:r>
              <a:rPr sz="2400" spc="70" dirty="0">
                <a:solidFill>
                  <a:srgbClr val="3E3E3E"/>
                </a:solidFill>
              </a:rPr>
              <a:t>cloud</a:t>
            </a:r>
            <a:r>
              <a:rPr sz="2400" spc="-130" dirty="0">
                <a:solidFill>
                  <a:srgbClr val="3E3E3E"/>
                </a:solidFill>
              </a:rPr>
              <a:t> </a:t>
            </a:r>
            <a:r>
              <a:rPr sz="2400" dirty="0">
                <a:solidFill>
                  <a:srgbClr val="3E3E3E"/>
                </a:solidFill>
              </a:rPr>
              <a:t>requires</a:t>
            </a:r>
            <a:r>
              <a:rPr sz="2400" spc="-130" dirty="0">
                <a:solidFill>
                  <a:srgbClr val="3E3E3E"/>
                </a:solidFill>
              </a:rPr>
              <a:t> </a:t>
            </a:r>
            <a:r>
              <a:rPr sz="2400" spc="-10" dirty="0">
                <a:solidFill>
                  <a:srgbClr val="3E3E3E"/>
                </a:solidFill>
              </a:rPr>
              <a:t>change!</a:t>
            </a:r>
            <a:endParaRPr sz="2400"/>
          </a:p>
        </p:txBody>
      </p:sp>
      <p:grpSp>
        <p:nvGrpSpPr>
          <p:cNvPr id="4" name="object 4"/>
          <p:cNvGrpSpPr/>
          <p:nvPr/>
        </p:nvGrpSpPr>
        <p:grpSpPr>
          <a:xfrm>
            <a:off x="358140" y="1950720"/>
            <a:ext cx="3773804" cy="2941320"/>
            <a:chOff x="358140" y="1950720"/>
            <a:chExt cx="3773804" cy="29413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8140" y="1950720"/>
              <a:ext cx="3773423" cy="294131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30095" y="2689860"/>
              <a:ext cx="1431036" cy="1463039"/>
            </a:xfrm>
            <a:prstGeom prst="rect">
              <a:avLst/>
            </a:prstGeom>
          </p:spPr>
        </p:pic>
      </p:grp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39428" y="2294001"/>
            <a:ext cx="7446009" cy="2095500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2700" marR="5080" algn="ctr">
              <a:lnSpc>
                <a:spcPct val="85400"/>
              </a:lnSpc>
              <a:spcBef>
                <a:spcPts val="1045"/>
              </a:spcBef>
            </a:pPr>
            <a:r>
              <a:rPr sz="5400" spc="-45" dirty="0"/>
              <a:t>Spri</a:t>
            </a:r>
            <a:r>
              <a:rPr sz="5400" spc="80" dirty="0"/>
              <a:t>n</a:t>
            </a:r>
            <a:r>
              <a:rPr sz="5400" spc="45" dirty="0"/>
              <a:t>g</a:t>
            </a:r>
            <a:r>
              <a:rPr sz="5400" spc="-245" dirty="0"/>
              <a:t> </a:t>
            </a:r>
            <a:r>
              <a:rPr sz="5400" spc="240" dirty="0"/>
              <a:t>C</a:t>
            </a:r>
            <a:r>
              <a:rPr sz="5400" spc="65" dirty="0"/>
              <a:t>lou</a:t>
            </a:r>
            <a:r>
              <a:rPr sz="5400" spc="35" dirty="0"/>
              <a:t>d</a:t>
            </a:r>
            <a:r>
              <a:rPr sz="5400" spc="-245" dirty="0"/>
              <a:t> </a:t>
            </a:r>
            <a:r>
              <a:rPr sz="4800" spc="-215" dirty="0"/>
              <a:t>h</a:t>
            </a:r>
            <a:r>
              <a:rPr sz="4800" spc="-114" dirty="0"/>
              <a:t>elp</a:t>
            </a:r>
            <a:r>
              <a:rPr sz="4800" spc="-120" dirty="0"/>
              <a:t>s</a:t>
            </a:r>
            <a:r>
              <a:rPr sz="4800" spc="-509" dirty="0"/>
              <a:t> </a:t>
            </a:r>
            <a:r>
              <a:rPr sz="4800" spc="-275" dirty="0"/>
              <a:t>y</a:t>
            </a:r>
            <a:r>
              <a:rPr sz="4800" spc="45" dirty="0"/>
              <a:t>o</a:t>
            </a:r>
            <a:r>
              <a:rPr sz="4800" spc="-70" dirty="0"/>
              <a:t>u  </a:t>
            </a:r>
            <a:r>
              <a:rPr sz="4800" spc="-135" dirty="0"/>
              <a:t>bu</a:t>
            </a:r>
            <a:r>
              <a:rPr sz="4800" spc="-114" dirty="0"/>
              <a:t>i</a:t>
            </a:r>
            <a:r>
              <a:rPr sz="4800" spc="-229" dirty="0"/>
              <a:t>l</a:t>
            </a:r>
            <a:r>
              <a:rPr sz="4800" spc="175" dirty="0"/>
              <a:t>d</a:t>
            </a:r>
            <a:r>
              <a:rPr sz="4800" spc="-505" dirty="0"/>
              <a:t> </a:t>
            </a:r>
            <a:r>
              <a:rPr sz="4800" spc="125" dirty="0"/>
              <a:t>c</a:t>
            </a:r>
            <a:r>
              <a:rPr sz="4800" spc="-229" dirty="0"/>
              <a:t>l</a:t>
            </a:r>
            <a:r>
              <a:rPr sz="4800" spc="-35" dirty="0"/>
              <a:t>oud</a:t>
            </a:r>
            <a:r>
              <a:rPr sz="4800" spc="-330" dirty="0"/>
              <a:t>-</a:t>
            </a:r>
            <a:r>
              <a:rPr sz="4800" spc="-215" dirty="0"/>
              <a:t>n</a:t>
            </a:r>
            <a:r>
              <a:rPr sz="4800" spc="-270" dirty="0"/>
              <a:t>a</a:t>
            </a:r>
            <a:r>
              <a:rPr sz="4800" spc="-85" dirty="0"/>
              <a:t>t</a:t>
            </a:r>
            <a:r>
              <a:rPr sz="4800" spc="-229" dirty="0"/>
              <a:t>i</a:t>
            </a:r>
            <a:r>
              <a:rPr sz="4800" spc="-315" dirty="0"/>
              <a:t>v</a:t>
            </a:r>
            <a:r>
              <a:rPr sz="4800" spc="-45" dirty="0"/>
              <a:t>e  </a:t>
            </a:r>
            <a:r>
              <a:rPr sz="4800" spc="-110" dirty="0"/>
              <a:t>applications</a:t>
            </a:r>
            <a:endParaRPr sz="4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744" y="2980244"/>
            <a:ext cx="921448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45" dirty="0">
                <a:solidFill>
                  <a:srgbClr val="3E3E3E"/>
                </a:solidFill>
                <a:latin typeface="Verdana"/>
                <a:cs typeface="Verdana"/>
              </a:rPr>
              <a:t>“</a:t>
            </a:r>
            <a:r>
              <a:rPr sz="2800" spc="-270" dirty="0">
                <a:solidFill>
                  <a:srgbClr val="3E3E3E"/>
                </a:solidFill>
                <a:latin typeface="Verdana"/>
                <a:cs typeface="Verdana"/>
              </a:rPr>
              <a:t>…</a:t>
            </a:r>
            <a:r>
              <a:rPr sz="2800" spc="-14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65" dirty="0">
                <a:solidFill>
                  <a:srgbClr val="3E3E3E"/>
                </a:solidFill>
                <a:latin typeface="Verdana"/>
                <a:cs typeface="Verdana"/>
              </a:rPr>
              <a:t>a</a:t>
            </a:r>
            <a:r>
              <a:rPr sz="2800" spc="-14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75" dirty="0">
                <a:solidFill>
                  <a:srgbClr val="3E3E3E"/>
                </a:solidFill>
                <a:latin typeface="Verdana"/>
                <a:cs typeface="Verdana"/>
              </a:rPr>
              <a:t>s</a:t>
            </a:r>
            <a:r>
              <a:rPr sz="2800" spc="110" dirty="0">
                <a:solidFill>
                  <a:srgbClr val="3E3E3E"/>
                </a:solidFill>
                <a:latin typeface="Verdana"/>
                <a:cs typeface="Verdana"/>
              </a:rPr>
              <a:t>o</a:t>
            </a:r>
            <a:r>
              <a:rPr sz="2800" spc="45" dirty="0">
                <a:solidFill>
                  <a:srgbClr val="3E3E3E"/>
                </a:solidFill>
                <a:latin typeface="Verdana"/>
                <a:cs typeface="Verdana"/>
              </a:rPr>
              <a:t>f</a:t>
            </a:r>
            <a:r>
              <a:rPr sz="2800" spc="40" dirty="0">
                <a:solidFill>
                  <a:srgbClr val="3E3E3E"/>
                </a:solidFill>
                <a:latin typeface="Verdana"/>
                <a:cs typeface="Verdana"/>
              </a:rPr>
              <a:t>t</a:t>
            </a:r>
            <a:r>
              <a:rPr sz="2800" spc="35" dirty="0">
                <a:solidFill>
                  <a:srgbClr val="3E3E3E"/>
                </a:solidFill>
                <a:latin typeface="Verdana"/>
                <a:cs typeface="Verdana"/>
              </a:rPr>
              <a:t>w</a:t>
            </a:r>
            <a:r>
              <a:rPr sz="2800" spc="-65" dirty="0">
                <a:solidFill>
                  <a:srgbClr val="3E3E3E"/>
                </a:solidFill>
                <a:latin typeface="Verdana"/>
                <a:cs typeface="Verdana"/>
              </a:rPr>
              <a:t>a</a:t>
            </a:r>
            <a:r>
              <a:rPr sz="2800" spc="-130" dirty="0">
                <a:solidFill>
                  <a:srgbClr val="3E3E3E"/>
                </a:solidFill>
                <a:latin typeface="Verdana"/>
                <a:cs typeface="Verdana"/>
              </a:rPr>
              <a:t>r</a:t>
            </a:r>
            <a:r>
              <a:rPr sz="2800" spc="-15" dirty="0">
                <a:solidFill>
                  <a:srgbClr val="3E3E3E"/>
                </a:solidFill>
                <a:latin typeface="Verdana"/>
                <a:cs typeface="Verdana"/>
              </a:rPr>
              <a:t>e</a:t>
            </a:r>
            <a:r>
              <a:rPr sz="2800" spc="-12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65" dirty="0">
                <a:solidFill>
                  <a:srgbClr val="3E3E3E"/>
                </a:solidFill>
                <a:latin typeface="Verdana"/>
                <a:cs typeface="Verdana"/>
              </a:rPr>
              <a:t>a</a:t>
            </a:r>
            <a:r>
              <a:rPr sz="2800" spc="110" dirty="0">
                <a:solidFill>
                  <a:srgbClr val="3E3E3E"/>
                </a:solidFill>
                <a:latin typeface="Verdana"/>
                <a:cs typeface="Verdana"/>
              </a:rPr>
              <a:t>pp</a:t>
            </a:r>
            <a:r>
              <a:rPr sz="2800" spc="15" dirty="0">
                <a:solidFill>
                  <a:srgbClr val="3E3E3E"/>
                </a:solidFill>
                <a:latin typeface="Verdana"/>
                <a:cs typeface="Verdana"/>
              </a:rPr>
              <a:t>lic</a:t>
            </a:r>
            <a:r>
              <a:rPr sz="2800" spc="-80" dirty="0">
                <a:solidFill>
                  <a:srgbClr val="3E3E3E"/>
                </a:solidFill>
                <a:latin typeface="Verdana"/>
                <a:cs typeface="Verdana"/>
              </a:rPr>
              <a:t>a</a:t>
            </a:r>
            <a:r>
              <a:rPr sz="2800" spc="20" dirty="0">
                <a:solidFill>
                  <a:srgbClr val="3E3E3E"/>
                </a:solidFill>
                <a:latin typeface="Verdana"/>
                <a:cs typeface="Verdana"/>
              </a:rPr>
              <a:t>ti</a:t>
            </a:r>
            <a:r>
              <a:rPr sz="2800" spc="50" dirty="0">
                <a:solidFill>
                  <a:srgbClr val="3E3E3E"/>
                </a:solidFill>
                <a:latin typeface="Verdana"/>
                <a:cs typeface="Verdana"/>
              </a:rPr>
              <a:t>o</a:t>
            </a:r>
            <a:r>
              <a:rPr sz="2800" spc="-50" dirty="0">
                <a:solidFill>
                  <a:srgbClr val="3E3E3E"/>
                </a:solidFill>
                <a:latin typeface="Verdana"/>
                <a:cs typeface="Verdana"/>
              </a:rPr>
              <a:t>n</a:t>
            </a:r>
            <a:r>
              <a:rPr sz="2800" spc="-114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15" dirty="0">
                <a:solidFill>
                  <a:srgbClr val="3E3E3E"/>
                </a:solidFill>
                <a:latin typeface="Verdana"/>
                <a:cs typeface="Verdana"/>
              </a:rPr>
              <a:t>t</a:t>
            </a:r>
            <a:r>
              <a:rPr sz="2800" spc="-10" dirty="0">
                <a:solidFill>
                  <a:srgbClr val="3E3E3E"/>
                </a:solidFill>
                <a:latin typeface="Verdana"/>
                <a:cs typeface="Verdana"/>
              </a:rPr>
              <a:t>h</a:t>
            </a:r>
            <a:r>
              <a:rPr sz="2800" spc="-80" dirty="0">
                <a:solidFill>
                  <a:srgbClr val="3E3E3E"/>
                </a:solidFill>
                <a:latin typeface="Verdana"/>
                <a:cs typeface="Verdana"/>
              </a:rPr>
              <a:t>a</a:t>
            </a:r>
            <a:r>
              <a:rPr sz="2800" spc="25" dirty="0">
                <a:solidFill>
                  <a:srgbClr val="3E3E3E"/>
                </a:solidFill>
                <a:latin typeface="Verdana"/>
                <a:cs typeface="Verdana"/>
              </a:rPr>
              <a:t>t</a:t>
            </a:r>
            <a:r>
              <a:rPr sz="2800" spc="-16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40" dirty="0">
                <a:solidFill>
                  <a:srgbClr val="3E3E3E"/>
                </a:solidFill>
                <a:latin typeface="Verdana"/>
                <a:cs typeface="Verdana"/>
              </a:rPr>
              <a:t>i</a:t>
            </a:r>
            <a:r>
              <a:rPr sz="2800" spc="-70" dirty="0">
                <a:solidFill>
                  <a:srgbClr val="3E3E3E"/>
                </a:solidFill>
                <a:latin typeface="Verdana"/>
                <a:cs typeface="Verdana"/>
              </a:rPr>
              <a:t>s</a:t>
            </a:r>
            <a:r>
              <a:rPr sz="2800" spc="-13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75" dirty="0">
                <a:solidFill>
                  <a:srgbClr val="3E3E3E"/>
                </a:solidFill>
                <a:latin typeface="Verdana"/>
                <a:cs typeface="Verdana"/>
              </a:rPr>
              <a:t>s</a:t>
            </a:r>
            <a:r>
              <a:rPr sz="2800" spc="110" dirty="0">
                <a:solidFill>
                  <a:srgbClr val="3E3E3E"/>
                </a:solidFill>
                <a:latin typeface="Verdana"/>
                <a:cs typeface="Verdana"/>
              </a:rPr>
              <a:t>p</a:t>
            </a:r>
            <a:r>
              <a:rPr sz="2800" spc="-15" dirty="0">
                <a:solidFill>
                  <a:srgbClr val="3E3E3E"/>
                </a:solidFill>
                <a:latin typeface="Verdana"/>
                <a:cs typeface="Verdana"/>
              </a:rPr>
              <a:t>e</a:t>
            </a:r>
            <a:r>
              <a:rPr sz="2800" spc="130" dirty="0">
                <a:solidFill>
                  <a:srgbClr val="3E3E3E"/>
                </a:solidFill>
                <a:latin typeface="Verdana"/>
                <a:cs typeface="Verdana"/>
              </a:rPr>
              <a:t>c</a:t>
            </a:r>
            <a:r>
              <a:rPr sz="2800" spc="-5" dirty="0">
                <a:solidFill>
                  <a:srgbClr val="3E3E3E"/>
                </a:solidFill>
                <a:latin typeface="Verdana"/>
                <a:cs typeface="Verdana"/>
              </a:rPr>
              <a:t>i</a:t>
            </a:r>
            <a:r>
              <a:rPr sz="2800" spc="5" dirty="0">
                <a:solidFill>
                  <a:srgbClr val="3E3E3E"/>
                </a:solidFill>
                <a:latin typeface="Verdana"/>
                <a:cs typeface="Verdana"/>
              </a:rPr>
              <a:t>f</a:t>
            </a:r>
            <a:r>
              <a:rPr sz="2800" spc="45" dirty="0">
                <a:solidFill>
                  <a:srgbClr val="3E3E3E"/>
                </a:solidFill>
                <a:latin typeface="Verdana"/>
                <a:cs typeface="Verdana"/>
              </a:rPr>
              <a:t>ic</a:t>
            </a:r>
            <a:r>
              <a:rPr sz="2800" spc="-65" dirty="0">
                <a:solidFill>
                  <a:srgbClr val="3E3E3E"/>
                </a:solidFill>
                <a:latin typeface="Verdana"/>
                <a:cs typeface="Verdana"/>
              </a:rPr>
              <a:t>a</a:t>
            </a:r>
            <a:r>
              <a:rPr sz="2800" spc="-25" dirty="0">
                <a:solidFill>
                  <a:srgbClr val="3E3E3E"/>
                </a:solidFill>
                <a:latin typeface="Verdana"/>
                <a:cs typeface="Verdana"/>
              </a:rPr>
              <a:t>ll</a:t>
            </a:r>
            <a:r>
              <a:rPr sz="2800" spc="-40" dirty="0">
                <a:solidFill>
                  <a:srgbClr val="3E3E3E"/>
                </a:solidFill>
                <a:latin typeface="Verdana"/>
                <a:cs typeface="Verdana"/>
              </a:rPr>
              <a:t>y</a:t>
            </a:r>
            <a:r>
              <a:rPr sz="2800" spc="-10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110" dirty="0">
                <a:solidFill>
                  <a:srgbClr val="3E3E3E"/>
                </a:solidFill>
                <a:latin typeface="Verdana"/>
                <a:cs typeface="Verdana"/>
              </a:rPr>
              <a:t>b</a:t>
            </a:r>
            <a:r>
              <a:rPr sz="2800" spc="-45" dirty="0">
                <a:solidFill>
                  <a:srgbClr val="3E3E3E"/>
                </a:solidFill>
                <a:latin typeface="Verdana"/>
                <a:cs typeface="Verdana"/>
              </a:rPr>
              <a:t>u</a:t>
            </a:r>
            <a:r>
              <a:rPr sz="2800" spc="-20" dirty="0">
                <a:solidFill>
                  <a:srgbClr val="3E3E3E"/>
                </a:solidFill>
                <a:latin typeface="Verdana"/>
                <a:cs typeface="Verdana"/>
              </a:rPr>
              <a:t>ilt</a:t>
            </a:r>
            <a:r>
              <a:rPr sz="2800" spc="-15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20" dirty="0">
                <a:solidFill>
                  <a:srgbClr val="3E3E3E"/>
                </a:solidFill>
                <a:latin typeface="Verdana"/>
                <a:cs typeface="Verdana"/>
              </a:rPr>
              <a:t>f</a:t>
            </a:r>
            <a:r>
              <a:rPr sz="2800" spc="110" dirty="0">
                <a:solidFill>
                  <a:srgbClr val="3E3E3E"/>
                </a:solidFill>
                <a:latin typeface="Verdana"/>
                <a:cs typeface="Verdana"/>
              </a:rPr>
              <a:t>o</a:t>
            </a:r>
            <a:r>
              <a:rPr sz="2800" spc="-60" dirty="0">
                <a:solidFill>
                  <a:srgbClr val="3E3E3E"/>
                </a:solidFill>
                <a:latin typeface="Verdana"/>
                <a:cs typeface="Verdana"/>
              </a:rPr>
              <a:t>r  </a:t>
            </a:r>
            <a:r>
              <a:rPr sz="2800" spc="130" dirty="0">
                <a:solidFill>
                  <a:srgbClr val="3E3E3E"/>
                </a:solidFill>
                <a:latin typeface="Verdana"/>
                <a:cs typeface="Verdana"/>
              </a:rPr>
              <a:t>c</a:t>
            </a:r>
            <a:r>
              <a:rPr sz="2800" spc="-40" dirty="0">
                <a:solidFill>
                  <a:srgbClr val="3E3E3E"/>
                </a:solidFill>
                <a:latin typeface="Verdana"/>
                <a:cs typeface="Verdana"/>
              </a:rPr>
              <a:t>l</a:t>
            </a:r>
            <a:r>
              <a:rPr sz="2800" spc="60" dirty="0">
                <a:solidFill>
                  <a:srgbClr val="3E3E3E"/>
                </a:solidFill>
                <a:latin typeface="Verdana"/>
                <a:cs typeface="Verdana"/>
              </a:rPr>
              <a:t>ou</a:t>
            </a:r>
            <a:r>
              <a:rPr sz="2800" spc="55" dirty="0">
                <a:solidFill>
                  <a:srgbClr val="3E3E3E"/>
                </a:solidFill>
                <a:latin typeface="Verdana"/>
                <a:cs typeface="Verdana"/>
              </a:rPr>
              <a:t>d</a:t>
            </a:r>
            <a:r>
              <a:rPr sz="2800" spc="-13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95" dirty="0">
                <a:solidFill>
                  <a:srgbClr val="3E3E3E"/>
                </a:solidFill>
                <a:latin typeface="Verdana"/>
                <a:cs typeface="Verdana"/>
              </a:rPr>
              <a:t>c</a:t>
            </a:r>
            <a:r>
              <a:rPr sz="2800" spc="60" dirty="0">
                <a:solidFill>
                  <a:srgbClr val="3E3E3E"/>
                </a:solidFill>
                <a:latin typeface="Verdana"/>
                <a:cs typeface="Verdana"/>
              </a:rPr>
              <a:t>om</a:t>
            </a:r>
            <a:r>
              <a:rPr sz="2800" spc="40" dirty="0">
                <a:solidFill>
                  <a:srgbClr val="3E3E3E"/>
                </a:solidFill>
                <a:latin typeface="Verdana"/>
                <a:cs typeface="Verdana"/>
              </a:rPr>
              <a:t>p</a:t>
            </a:r>
            <a:r>
              <a:rPr sz="2800" spc="-10" dirty="0">
                <a:solidFill>
                  <a:srgbClr val="3E3E3E"/>
                </a:solidFill>
                <a:latin typeface="Verdana"/>
                <a:cs typeface="Verdana"/>
              </a:rPr>
              <a:t>u</a:t>
            </a:r>
            <a:r>
              <a:rPr sz="2800" spc="-15" dirty="0">
                <a:solidFill>
                  <a:srgbClr val="3E3E3E"/>
                </a:solidFill>
                <a:latin typeface="Verdana"/>
                <a:cs typeface="Verdana"/>
              </a:rPr>
              <a:t>t</a:t>
            </a:r>
            <a:r>
              <a:rPr sz="2800" spc="-40" dirty="0">
                <a:solidFill>
                  <a:srgbClr val="3E3E3E"/>
                </a:solidFill>
                <a:latin typeface="Verdana"/>
                <a:cs typeface="Verdana"/>
              </a:rPr>
              <a:t>i</a:t>
            </a:r>
            <a:r>
              <a:rPr sz="2800" spc="35" dirty="0">
                <a:solidFill>
                  <a:srgbClr val="3E3E3E"/>
                </a:solidFill>
                <a:latin typeface="Verdana"/>
                <a:cs typeface="Verdana"/>
              </a:rPr>
              <a:t>n</a:t>
            </a:r>
            <a:r>
              <a:rPr sz="2800" spc="30" dirty="0">
                <a:solidFill>
                  <a:srgbClr val="3E3E3E"/>
                </a:solidFill>
                <a:latin typeface="Verdana"/>
                <a:cs typeface="Verdana"/>
              </a:rPr>
              <a:t>g</a:t>
            </a:r>
            <a:r>
              <a:rPr sz="2800" spc="-15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270" dirty="0">
                <a:solidFill>
                  <a:srgbClr val="3E3E3E"/>
                </a:solidFill>
                <a:latin typeface="Verdana"/>
                <a:cs typeface="Verdana"/>
              </a:rPr>
              <a:t>…</a:t>
            </a:r>
            <a:r>
              <a:rPr sz="2800" spc="-14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45" dirty="0">
                <a:solidFill>
                  <a:srgbClr val="3E3E3E"/>
                </a:solidFill>
                <a:latin typeface="Verdana"/>
                <a:cs typeface="Verdana"/>
              </a:rPr>
              <a:t>“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3744" y="2092811"/>
            <a:ext cx="37382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75" dirty="0">
                <a:solidFill>
                  <a:srgbClr val="9BC850"/>
                </a:solidFill>
                <a:latin typeface="Verdana"/>
                <a:cs typeface="Verdana"/>
              </a:rPr>
              <a:t>C</a:t>
            </a:r>
            <a:r>
              <a:rPr sz="4800" spc="-95" dirty="0">
                <a:solidFill>
                  <a:srgbClr val="9BC850"/>
                </a:solidFill>
                <a:latin typeface="Verdana"/>
                <a:cs typeface="Verdana"/>
              </a:rPr>
              <a:t>lo</a:t>
            </a:r>
            <a:r>
              <a:rPr sz="4800" spc="-215" dirty="0">
                <a:solidFill>
                  <a:srgbClr val="9BC850"/>
                </a:solidFill>
                <a:latin typeface="Verdana"/>
                <a:cs typeface="Verdana"/>
              </a:rPr>
              <a:t>u</a:t>
            </a:r>
            <a:r>
              <a:rPr sz="4800" spc="175" dirty="0">
                <a:solidFill>
                  <a:srgbClr val="9BC850"/>
                </a:solidFill>
                <a:latin typeface="Verdana"/>
                <a:cs typeface="Verdana"/>
              </a:rPr>
              <a:t>d</a:t>
            </a:r>
            <a:r>
              <a:rPr sz="4800" spc="-500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4800" spc="90" dirty="0">
                <a:solidFill>
                  <a:srgbClr val="9BC850"/>
                </a:solidFill>
                <a:latin typeface="Verdana"/>
                <a:cs typeface="Verdana"/>
              </a:rPr>
              <a:t>N</a:t>
            </a:r>
            <a:r>
              <a:rPr sz="4800" spc="-260" dirty="0">
                <a:solidFill>
                  <a:srgbClr val="9BC850"/>
                </a:solidFill>
                <a:latin typeface="Verdana"/>
                <a:cs typeface="Verdana"/>
              </a:rPr>
              <a:t>a</a:t>
            </a:r>
            <a:r>
              <a:rPr sz="4800" spc="-85" dirty="0">
                <a:solidFill>
                  <a:srgbClr val="9BC850"/>
                </a:solidFill>
                <a:latin typeface="Verdana"/>
                <a:cs typeface="Verdana"/>
              </a:rPr>
              <a:t>t</a:t>
            </a:r>
            <a:r>
              <a:rPr sz="4800" spc="-235" dirty="0">
                <a:solidFill>
                  <a:srgbClr val="9BC850"/>
                </a:solidFill>
                <a:latin typeface="Verdana"/>
                <a:cs typeface="Verdana"/>
              </a:rPr>
              <a:t>i</a:t>
            </a:r>
            <a:r>
              <a:rPr sz="4800" spc="-300" dirty="0">
                <a:solidFill>
                  <a:srgbClr val="9BC850"/>
                </a:solidFill>
                <a:latin typeface="Verdana"/>
                <a:cs typeface="Verdana"/>
              </a:rPr>
              <a:t>v</a:t>
            </a:r>
            <a:r>
              <a:rPr sz="4800" spc="-60" dirty="0">
                <a:solidFill>
                  <a:srgbClr val="9BC850"/>
                </a:solidFill>
                <a:latin typeface="Verdana"/>
                <a:cs typeface="Verdana"/>
              </a:rPr>
              <a:t>e</a:t>
            </a:r>
            <a:endParaRPr sz="4800">
              <a:latin typeface="Verdana"/>
              <a:cs typeface="Verdan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58056" y="2013204"/>
            <a:ext cx="3745991" cy="258470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058619" y="3294433"/>
            <a:ext cx="23609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0" dirty="0">
                <a:solidFill>
                  <a:srgbClr val="FFFFFF"/>
                </a:solidFill>
                <a:latin typeface="Verdana"/>
                <a:cs typeface="Verdana"/>
              </a:rPr>
              <a:t>Spring</a:t>
            </a:r>
            <a:r>
              <a:rPr sz="280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70" dirty="0">
                <a:solidFill>
                  <a:srgbClr val="FFFFFF"/>
                </a:solidFill>
                <a:latin typeface="Verdana"/>
                <a:cs typeface="Verdana"/>
              </a:rPr>
              <a:t>Cloud</a:t>
            </a:r>
            <a:endParaRPr sz="280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40636" y="815339"/>
            <a:ext cx="2124455" cy="146456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480915" y="1436640"/>
            <a:ext cx="13576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4510" marR="5080" indent="-512445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Spring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35" dirty="0">
                <a:solidFill>
                  <a:srgbClr val="FFFFFF"/>
                </a:solidFill>
                <a:latin typeface="Verdana"/>
                <a:cs typeface="Verdana"/>
              </a:rPr>
              <a:t>Cloud </a:t>
            </a:r>
            <a:r>
              <a:rPr sz="1600" spc="-5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Bus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062985" y="2147319"/>
            <a:ext cx="6245860" cy="4258310"/>
            <a:chOff x="4062985" y="2147319"/>
            <a:chExt cx="6245860" cy="4258310"/>
          </a:xfrm>
        </p:grpSpPr>
        <p:sp>
          <p:nvSpPr>
            <p:cNvPr id="9" name="object 9"/>
            <p:cNvSpPr/>
            <p:nvPr/>
          </p:nvSpPr>
          <p:spPr>
            <a:xfrm>
              <a:off x="4176720" y="2248757"/>
              <a:ext cx="464184" cy="414020"/>
            </a:xfrm>
            <a:custGeom>
              <a:avLst/>
              <a:gdLst/>
              <a:ahLst/>
              <a:cxnLst/>
              <a:rect l="l" t="t" r="r" b="b"/>
              <a:pathLst>
                <a:path w="464185" h="414019">
                  <a:moveTo>
                    <a:pt x="463575" y="413423"/>
                  </a:moveTo>
                  <a:lnTo>
                    <a:pt x="0" y="0"/>
                  </a:lnTo>
                </a:path>
              </a:pathLst>
            </a:custGeom>
            <a:ln w="60960">
              <a:solidFill>
                <a:srgbClr val="F05A28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62985" y="2147319"/>
              <a:ext cx="197485" cy="190500"/>
            </a:xfrm>
            <a:custGeom>
              <a:avLst/>
              <a:gdLst/>
              <a:ahLst/>
              <a:cxnLst/>
              <a:rect l="l" t="t" r="r" b="b"/>
              <a:pathLst>
                <a:path w="197485" h="190500">
                  <a:moveTo>
                    <a:pt x="0" y="0"/>
                  </a:moveTo>
                  <a:lnTo>
                    <a:pt x="75615" y="189966"/>
                  </a:lnTo>
                  <a:lnTo>
                    <a:pt x="197345" y="53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83879" y="4939284"/>
              <a:ext cx="2124455" cy="1466087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8625094" y="5561467"/>
            <a:ext cx="13576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7345" marR="5080" indent="-33528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Spring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35" dirty="0">
                <a:solidFill>
                  <a:srgbClr val="FFFFFF"/>
                </a:solidFill>
                <a:latin typeface="Verdana"/>
                <a:cs typeface="Verdana"/>
              </a:rPr>
              <a:t>Cloud </a:t>
            </a:r>
            <a:r>
              <a:rPr sz="1600" spc="-5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Verdana"/>
                <a:cs typeface="Verdana"/>
              </a:rPr>
              <a:t>Stream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938527" y="4364735"/>
            <a:ext cx="6560184" cy="2040889"/>
            <a:chOff x="1938527" y="4364735"/>
            <a:chExt cx="6560184" cy="2040889"/>
          </a:xfrm>
        </p:grpSpPr>
        <p:sp>
          <p:nvSpPr>
            <p:cNvPr id="14" name="object 14"/>
            <p:cNvSpPr/>
            <p:nvPr/>
          </p:nvSpPr>
          <p:spPr>
            <a:xfrm>
              <a:off x="7697724" y="4395215"/>
              <a:ext cx="678815" cy="506095"/>
            </a:xfrm>
            <a:custGeom>
              <a:avLst/>
              <a:gdLst/>
              <a:ahLst/>
              <a:cxnLst/>
              <a:rect l="l" t="t" r="r" b="b"/>
              <a:pathLst>
                <a:path w="678815" h="506095">
                  <a:moveTo>
                    <a:pt x="0" y="0"/>
                  </a:moveTo>
                  <a:lnTo>
                    <a:pt x="678256" y="505536"/>
                  </a:lnTo>
                </a:path>
              </a:pathLst>
            </a:custGeom>
            <a:ln w="60960">
              <a:solidFill>
                <a:srgbClr val="F05A28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296901" y="4809214"/>
              <a:ext cx="201295" cy="182880"/>
            </a:xfrm>
            <a:custGeom>
              <a:avLst/>
              <a:gdLst/>
              <a:ahLst/>
              <a:cxnLst/>
              <a:rect l="l" t="t" r="r" b="b"/>
              <a:pathLst>
                <a:path w="201295" h="182879">
                  <a:moveTo>
                    <a:pt x="109296" y="0"/>
                  </a:moveTo>
                  <a:lnTo>
                    <a:pt x="0" y="146621"/>
                  </a:lnTo>
                  <a:lnTo>
                    <a:pt x="201269" y="182613"/>
                  </a:lnTo>
                  <a:lnTo>
                    <a:pt x="109296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38527" y="4939283"/>
              <a:ext cx="2124455" cy="1466087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2378732" y="5561467"/>
            <a:ext cx="13576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8620" marR="5080" indent="-376555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Spring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35" dirty="0">
                <a:solidFill>
                  <a:srgbClr val="FFFFFF"/>
                </a:solidFill>
                <a:latin typeface="Verdana"/>
                <a:cs typeface="Verdana"/>
              </a:rPr>
              <a:t>Cloud </a:t>
            </a:r>
            <a:r>
              <a:rPr sz="1600" spc="-5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Verdana"/>
                <a:cs typeface="Verdana"/>
              </a:rPr>
              <a:t>Sleuth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05424" y="815339"/>
            <a:ext cx="6503034" cy="4248785"/>
            <a:chOff x="3805424" y="815339"/>
            <a:chExt cx="6503034" cy="4248785"/>
          </a:xfrm>
        </p:grpSpPr>
        <p:sp>
          <p:nvSpPr>
            <p:cNvPr id="19" name="object 19"/>
            <p:cNvSpPr/>
            <p:nvPr/>
          </p:nvSpPr>
          <p:spPr>
            <a:xfrm>
              <a:off x="3923785" y="4530851"/>
              <a:ext cx="538480" cy="436880"/>
            </a:xfrm>
            <a:custGeom>
              <a:avLst/>
              <a:gdLst/>
              <a:ahLst/>
              <a:cxnLst/>
              <a:rect l="l" t="t" r="r" b="b"/>
              <a:pathLst>
                <a:path w="538479" h="436879">
                  <a:moveTo>
                    <a:pt x="538264" y="0"/>
                  </a:moveTo>
                  <a:lnTo>
                    <a:pt x="0" y="436638"/>
                  </a:lnTo>
                </a:path>
              </a:pathLst>
            </a:custGeom>
            <a:ln w="60959">
              <a:solidFill>
                <a:srgbClr val="F05A28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05424" y="4877269"/>
              <a:ext cx="200025" cy="186690"/>
            </a:xfrm>
            <a:custGeom>
              <a:avLst/>
              <a:gdLst/>
              <a:ahLst/>
              <a:cxnLst/>
              <a:rect l="l" t="t" r="r" b="b"/>
              <a:pathLst>
                <a:path w="200025" h="186689">
                  <a:moveTo>
                    <a:pt x="84416" y="0"/>
                  </a:moveTo>
                  <a:lnTo>
                    <a:pt x="0" y="186232"/>
                  </a:lnTo>
                  <a:lnTo>
                    <a:pt x="199631" y="142024"/>
                  </a:lnTo>
                  <a:lnTo>
                    <a:pt x="84416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83880" y="815339"/>
              <a:ext cx="2124455" cy="1464563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8625094" y="1436639"/>
            <a:ext cx="13576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2425" marR="5080" indent="-34036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Spring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35" dirty="0">
                <a:solidFill>
                  <a:srgbClr val="FFFFFF"/>
                </a:solidFill>
                <a:latin typeface="Verdana"/>
                <a:cs typeface="Verdana"/>
              </a:rPr>
              <a:t>Cloud </a:t>
            </a:r>
            <a:r>
              <a:rPr sz="1600" spc="-5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Verdana"/>
                <a:cs typeface="Verdana"/>
              </a:rPr>
              <a:t>Cluster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333500" y="2049785"/>
            <a:ext cx="6761480" cy="2293620"/>
            <a:chOff x="1333500" y="2049785"/>
            <a:chExt cx="6761480" cy="2293620"/>
          </a:xfrm>
        </p:grpSpPr>
        <p:sp>
          <p:nvSpPr>
            <p:cNvPr id="24" name="object 24"/>
            <p:cNvSpPr/>
            <p:nvPr/>
          </p:nvSpPr>
          <p:spPr>
            <a:xfrm>
              <a:off x="7281671" y="2128772"/>
              <a:ext cx="682625" cy="414020"/>
            </a:xfrm>
            <a:custGeom>
              <a:avLst/>
              <a:gdLst/>
              <a:ahLst/>
              <a:cxnLst/>
              <a:rect l="l" t="t" r="r" b="b"/>
              <a:pathLst>
                <a:path w="682625" h="414019">
                  <a:moveTo>
                    <a:pt x="0" y="413664"/>
                  </a:moveTo>
                  <a:lnTo>
                    <a:pt x="682548" y="0"/>
                  </a:lnTo>
                </a:path>
              </a:pathLst>
            </a:custGeom>
            <a:ln w="60960">
              <a:solidFill>
                <a:srgbClr val="F05A28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890767" y="2049785"/>
              <a:ext cx="203835" cy="173355"/>
            </a:xfrm>
            <a:custGeom>
              <a:avLst/>
              <a:gdLst/>
              <a:ahLst/>
              <a:cxnLst/>
              <a:rect l="l" t="t" r="r" b="b"/>
              <a:pathLst>
                <a:path w="203834" h="173355">
                  <a:moveTo>
                    <a:pt x="203784" y="0"/>
                  </a:moveTo>
                  <a:lnTo>
                    <a:pt x="0" y="16586"/>
                  </a:lnTo>
                  <a:lnTo>
                    <a:pt x="94792" y="172986"/>
                  </a:lnTo>
                  <a:lnTo>
                    <a:pt x="203784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33500" y="2877312"/>
              <a:ext cx="2124455" cy="1466087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2154524" y="3566786"/>
            <a:ext cx="6953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30" dirty="0">
                <a:solidFill>
                  <a:srgbClr val="FFFFFF"/>
                </a:solidFill>
                <a:latin typeface="Verdana"/>
                <a:cs typeface="Verdana"/>
              </a:rPr>
              <a:t>Mo</a:t>
            </a:r>
            <a:r>
              <a:rPr sz="1600" spc="-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…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585968" y="2877311"/>
            <a:ext cx="7265034" cy="1466215"/>
            <a:chOff x="3585968" y="2877311"/>
            <a:chExt cx="7265034" cy="1466215"/>
          </a:xfrm>
        </p:grpSpPr>
        <p:sp>
          <p:nvSpPr>
            <p:cNvPr id="29" name="object 29"/>
            <p:cNvSpPr/>
            <p:nvPr/>
          </p:nvSpPr>
          <p:spPr>
            <a:xfrm>
              <a:off x="3738223" y="3637787"/>
              <a:ext cx="520700" cy="22860"/>
            </a:xfrm>
            <a:custGeom>
              <a:avLst/>
              <a:gdLst/>
              <a:ahLst/>
              <a:cxnLst/>
              <a:rect l="l" t="t" r="r" b="b"/>
              <a:pathLst>
                <a:path w="520700" h="22860">
                  <a:moveTo>
                    <a:pt x="-30479" y="11404"/>
                  </a:moveTo>
                  <a:lnTo>
                    <a:pt x="551116" y="11404"/>
                  </a:lnTo>
                </a:path>
              </a:pathLst>
            </a:custGeom>
            <a:ln w="83769">
              <a:solidFill>
                <a:srgbClr val="F05A28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585968" y="3567902"/>
              <a:ext cx="187325" cy="182880"/>
            </a:xfrm>
            <a:custGeom>
              <a:avLst/>
              <a:gdLst/>
              <a:ahLst/>
              <a:cxnLst/>
              <a:rect l="l" t="t" r="r" b="b"/>
              <a:pathLst>
                <a:path w="187325" h="182879">
                  <a:moveTo>
                    <a:pt x="178701" y="0"/>
                  </a:moveTo>
                  <a:lnTo>
                    <a:pt x="0" y="99364"/>
                  </a:lnTo>
                  <a:lnTo>
                    <a:pt x="186715" y="182702"/>
                  </a:lnTo>
                  <a:lnTo>
                    <a:pt x="178701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26424" y="2877311"/>
              <a:ext cx="2124455" cy="1466087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9167140" y="3499053"/>
            <a:ext cx="13576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5760" marR="5080" indent="-353695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Spring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35" dirty="0">
                <a:solidFill>
                  <a:srgbClr val="FFFFFF"/>
                </a:solidFill>
                <a:latin typeface="Verdana"/>
                <a:cs typeface="Verdana"/>
              </a:rPr>
              <a:t>Cloud </a:t>
            </a:r>
            <a:r>
              <a:rPr sz="1600" spc="-5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Consul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5061204" y="3500547"/>
            <a:ext cx="3664585" cy="3213100"/>
            <a:chOff x="5061204" y="3500547"/>
            <a:chExt cx="3664585" cy="3213100"/>
          </a:xfrm>
        </p:grpSpPr>
        <p:sp>
          <p:nvSpPr>
            <p:cNvPr id="34" name="object 34"/>
            <p:cNvSpPr/>
            <p:nvPr/>
          </p:nvSpPr>
          <p:spPr>
            <a:xfrm>
              <a:off x="8004048" y="3537203"/>
              <a:ext cx="570230" cy="57785"/>
            </a:xfrm>
            <a:custGeom>
              <a:avLst/>
              <a:gdLst/>
              <a:ahLst/>
              <a:cxnLst/>
              <a:rect l="l" t="t" r="r" b="b"/>
              <a:pathLst>
                <a:path w="570229" h="57785">
                  <a:moveTo>
                    <a:pt x="0" y="0"/>
                  </a:moveTo>
                  <a:lnTo>
                    <a:pt x="570077" y="57391"/>
                  </a:lnTo>
                </a:path>
              </a:pathLst>
            </a:custGeom>
            <a:ln w="60960">
              <a:solidFill>
                <a:srgbClr val="F05A28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534641" y="3500547"/>
              <a:ext cx="191135" cy="182245"/>
            </a:xfrm>
            <a:custGeom>
              <a:avLst/>
              <a:gdLst/>
              <a:ahLst/>
              <a:cxnLst/>
              <a:rect l="l" t="t" r="r" b="b"/>
              <a:pathLst>
                <a:path w="191134" h="182245">
                  <a:moveTo>
                    <a:pt x="18326" y="0"/>
                  </a:moveTo>
                  <a:lnTo>
                    <a:pt x="0" y="181965"/>
                  </a:lnTo>
                  <a:lnTo>
                    <a:pt x="191122" y="109308"/>
                  </a:lnTo>
                  <a:lnTo>
                    <a:pt x="18326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61204" y="5248655"/>
              <a:ext cx="2124455" cy="1464563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5501913" y="5869956"/>
            <a:ext cx="13576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3380" marR="5080" indent="-361315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Spring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35" dirty="0">
                <a:solidFill>
                  <a:srgbClr val="FFFFFF"/>
                </a:solidFill>
                <a:latin typeface="Verdana"/>
                <a:cs typeface="Verdana"/>
              </a:rPr>
              <a:t>Cloud </a:t>
            </a:r>
            <a:r>
              <a:rPr sz="1600" spc="-5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Verdana"/>
                <a:cs typeface="Verdana"/>
              </a:rPr>
              <a:t>Netflix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5111496" y="16764"/>
            <a:ext cx="2124710" cy="5147945"/>
            <a:chOff x="5111496" y="16764"/>
            <a:chExt cx="2124710" cy="5147945"/>
          </a:xfrm>
        </p:grpSpPr>
        <p:sp>
          <p:nvSpPr>
            <p:cNvPr id="39" name="object 39"/>
            <p:cNvSpPr/>
            <p:nvPr/>
          </p:nvSpPr>
          <p:spPr>
            <a:xfrm>
              <a:off x="6176152" y="4631435"/>
              <a:ext cx="6350" cy="380365"/>
            </a:xfrm>
            <a:custGeom>
              <a:avLst/>
              <a:gdLst/>
              <a:ahLst/>
              <a:cxnLst/>
              <a:rect l="l" t="t" r="r" b="b"/>
              <a:pathLst>
                <a:path w="6350" h="380364">
                  <a:moveTo>
                    <a:pt x="3028" y="-30480"/>
                  </a:moveTo>
                  <a:lnTo>
                    <a:pt x="3028" y="410743"/>
                  </a:lnTo>
                </a:path>
              </a:pathLst>
            </a:custGeom>
            <a:ln w="67017">
              <a:solidFill>
                <a:srgbClr val="F05A28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085200" y="4979772"/>
              <a:ext cx="182880" cy="184785"/>
            </a:xfrm>
            <a:custGeom>
              <a:avLst/>
              <a:gdLst/>
              <a:ahLst/>
              <a:cxnLst/>
              <a:rect l="l" t="t" r="r" b="b"/>
              <a:pathLst>
                <a:path w="182879" h="184785">
                  <a:moveTo>
                    <a:pt x="0" y="0"/>
                  </a:moveTo>
                  <a:lnTo>
                    <a:pt x="88519" y="184315"/>
                  </a:lnTo>
                  <a:lnTo>
                    <a:pt x="182854" y="29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11496" y="16764"/>
              <a:ext cx="2124455" cy="1466087"/>
            </a:xfrm>
            <a:prstGeom prst="rect">
              <a:avLst/>
            </a:prstGeom>
          </p:spPr>
        </p:pic>
      </p:grpSp>
      <p:sp>
        <p:nvSpPr>
          <p:cNvPr id="42" name="object 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44525" marR="5080" indent="-361315">
              <a:lnSpc>
                <a:spcPct val="100000"/>
              </a:lnSpc>
              <a:spcBef>
                <a:spcPts val="95"/>
              </a:spcBef>
            </a:pPr>
            <a:r>
              <a:rPr dirty="0"/>
              <a:t>Spring</a:t>
            </a:r>
            <a:r>
              <a:rPr spc="-135" dirty="0"/>
              <a:t> </a:t>
            </a:r>
            <a:r>
              <a:rPr spc="35" dirty="0"/>
              <a:t>Cloud </a:t>
            </a:r>
            <a:r>
              <a:rPr spc="-545" dirty="0"/>
              <a:t> </a:t>
            </a:r>
            <a:r>
              <a:rPr spc="30" dirty="0"/>
              <a:t>Config</a:t>
            </a:r>
          </a:p>
        </p:txBody>
      </p:sp>
      <p:grpSp>
        <p:nvGrpSpPr>
          <p:cNvPr id="43" name="object 43"/>
          <p:cNvGrpSpPr/>
          <p:nvPr/>
        </p:nvGrpSpPr>
        <p:grpSpPr>
          <a:xfrm>
            <a:off x="6141576" y="1522475"/>
            <a:ext cx="182880" cy="500380"/>
            <a:chOff x="6141576" y="1522475"/>
            <a:chExt cx="182880" cy="500380"/>
          </a:xfrm>
        </p:grpSpPr>
        <p:sp>
          <p:nvSpPr>
            <p:cNvPr id="44" name="object 44"/>
            <p:cNvSpPr/>
            <p:nvPr/>
          </p:nvSpPr>
          <p:spPr>
            <a:xfrm>
              <a:off x="6224016" y="1674797"/>
              <a:ext cx="10160" cy="317500"/>
            </a:xfrm>
            <a:custGeom>
              <a:avLst/>
              <a:gdLst/>
              <a:ahLst/>
              <a:cxnLst/>
              <a:rect l="l" t="t" r="r" b="b"/>
              <a:pathLst>
                <a:path w="10160" h="317500">
                  <a:moveTo>
                    <a:pt x="4946" y="-30479"/>
                  </a:moveTo>
                  <a:lnTo>
                    <a:pt x="4946" y="347929"/>
                  </a:lnTo>
                </a:path>
              </a:pathLst>
            </a:custGeom>
            <a:ln w="70853">
              <a:solidFill>
                <a:srgbClr val="F05A28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141576" y="1522475"/>
              <a:ext cx="182880" cy="186055"/>
            </a:xfrm>
            <a:custGeom>
              <a:avLst/>
              <a:gdLst/>
              <a:ahLst/>
              <a:cxnLst/>
              <a:rect l="l" t="t" r="r" b="b"/>
              <a:pathLst>
                <a:path w="182879" h="186055">
                  <a:moveTo>
                    <a:pt x="97078" y="0"/>
                  </a:moveTo>
                  <a:lnTo>
                    <a:pt x="0" y="179946"/>
                  </a:lnTo>
                  <a:lnTo>
                    <a:pt x="182791" y="185635"/>
                  </a:lnTo>
                  <a:lnTo>
                    <a:pt x="97078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Slide Number Placeholder 4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223</Words>
  <Application>Microsoft Office PowerPoint</Application>
  <PresentationFormat>Custom</PresentationFormat>
  <Paragraphs>65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Spring Cloud Fundamentals</vt:lpstr>
      <vt:lpstr>”The Cloud” and All Its Hype</vt:lpstr>
      <vt:lpstr>Slide 3</vt:lpstr>
      <vt:lpstr>New Challenges</vt:lpstr>
      <vt:lpstr>“Lift &amp; Shift” Migration Is Not the Way</vt:lpstr>
      <vt:lpstr>Fully utilizing the cloud requires change!</vt:lpstr>
      <vt:lpstr>Spring Cloud helps you  build cloud-native  applications</vt:lpstr>
      <vt:lpstr>Slide 8</vt:lpstr>
      <vt:lpstr>Spring Cloud  Config</vt:lpstr>
      <vt:lpstr>Spring Cloud  Config</vt:lpstr>
      <vt:lpstr>Slide 11</vt:lpstr>
      <vt:lpstr>Prerequisites</vt:lpstr>
      <vt:lpstr>Slide 13</vt:lpstr>
      <vt:lpstr>What You Need to Know Before You Begin</vt:lpstr>
      <vt:lpstr>What Software You Need Before You Begin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Dustin Schultz</dc:creator>
  <cp:lastModifiedBy>Stephen Samuels</cp:lastModifiedBy>
  <cp:revision>3</cp:revision>
  <dcterms:created xsi:type="dcterms:W3CDTF">2021-06-26T08:09:56Z</dcterms:created>
  <dcterms:modified xsi:type="dcterms:W3CDTF">2021-06-26T16:18:39Z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2017-06-05T00:00:00Z</vt:filetime>
  </property>
  <property fmtid="{D5CDD505-2E9C-101B-9397-08002B2CF9AE}" pid="3" name="Creator">
    <vt:lpwstr>Acrobat PDFMaker 17 for PowerPoint</vt:lpwstr>
  </property>
  <property fmtid="{D5CDD505-2E9C-101B-9397-08002B2CF9AE}" pid="4" name="LastSaved">
    <vt:filetime>2021-06-26T00:00:00Z</vt:filetime>
  </property>
</Properties>
</file>