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14" r:id="rId55"/>
    <p:sldId id="308" r:id="rId56"/>
    <p:sldId id="309" r:id="rId57"/>
    <p:sldId id="310" r:id="rId58"/>
    <p:sldId id="311" r:id="rId59"/>
    <p:sldId id="312" r:id="rId60"/>
    <p:sldId id="313" r:id="rId6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1CF1E-F004-4FC2-BBB9-161833C89AB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AE5E2-51AF-4A08-97AB-A53D5F3171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5DBD-3577-4448-BD1B-75EF42C8E37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6383-B4A8-477C-AB98-24854512D58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E784-B62E-40B9-B946-0ED907CFB0AF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CDB2-9D80-4EF6-9FBC-EA2F9D7FAD2C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0802-6727-48B8-9FC3-09A906077272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7691" y="204995"/>
            <a:ext cx="8776616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988" y="1466615"/>
            <a:ext cx="11554023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6CC7-BEF8-4292-A4C2-AAD8F76D896D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8309609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100" dirty="0">
                <a:solidFill>
                  <a:srgbClr val="101010"/>
                </a:solidFill>
              </a:rPr>
              <a:t>F</a:t>
            </a:r>
            <a:r>
              <a:rPr sz="4500" spc="-5" dirty="0">
                <a:solidFill>
                  <a:srgbClr val="101010"/>
                </a:solidFill>
              </a:rPr>
              <a:t>i</a:t>
            </a:r>
            <a:r>
              <a:rPr sz="4500" spc="-90" dirty="0">
                <a:solidFill>
                  <a:srgbClr val="101010"/>
                </a:solidFill>
              </a:rPr>
              <a:t>nd</a:t>
            </a:r>
            <a:r>
              <a:rPr sz="4500" spc="-95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5" dirty="0">
                <a:solidFill>
                  <a:srgbClr val="101010"/>
                </a:solidFill>
              </a:rPr>
              <a:t>e  </a:t>
            </a:r>
            <a:r>
              <a:rPr sz="4500" spc="-120" dirty="0">
                <a:solidFill>
                  <a:srgbClr val="101010"/>
                </a:solidFill>
              </a:rPr>
              <a:t>Discovery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92" y="2574065"/>
            <a:ext cx="32296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 algn="r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9BC850"/>
                </a:solidFill>
              </a:rPr>
              <a:t>The</a:t>
            </a:r>
            <a:r>
              <a:rPr sz="2400" spc="-165" dirty="0">
                <a:solidFill>
                  <a:srgbClr val="9BC850"/>
                </a:solidFill>
              </a:rPr>
              <a:t> </a:t>
            </a:r>
            <a:r>
              <a:rPr sz="2400" spc="10" dirty="0">
                <a:solidFill>
                  <a:srgbClr val="9BC850"/>
                </a:solidFill>
              </a:rPr>
              <a:t>simple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30" dirty="0">
                <a:solidFill>
                  <a:srgbClr val="9BC850"/>
                </a:solidFill>
              </a:rPr>
              <a:t>approach </a:t>
            </a:r>
            <a:r>
              <a:rPr sz="2400" spc="-830" dirty="0">
                <a:solidFill>
                  <a:srgbClr val="9BC850"/>
                </a:solidFill>
              </a:rPr>
              <a:t> </a:t>
            </a:r>
            <a:r>
              <a:rPr sz="2400" spc="-15" dirty="0">
                <a:solidFill>
                  <a:srgbClr val="9BC850"/>
                </a:solidFill>
              </a:rPr>
              <a:t>is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-20" dirty="0">
                <a:solidFill>
                  <a:srgbClr val="9BC850"/>
                </a:solidFill>
              </a:rPr>
              <a:t>far</a:t>
            </a:r>
            <a:r>
              <a:rPr sz="2400" spc="-140" dirty="0">
                <a:solidFill>
                  <a:srgbClr val="9BC850"/>
                </a:solidFill>
              </a:rPr>
              <a:t> </a:t>
            </a:r>
            <a:r>
              <a:rPr spc="180" dirty="0">
                <a:solidFill>
                  <a:srgbClr val="9BC850"/>
                </a:solidFill>
              </a:rPr>
              <a:t>too</a:t>
            </a:r>
            <a:r>
              <a:rPr spc="-30" dirty="0">
                <a:solidFill>
                  <a:srgbClr val="9BC850"/>
                </a:solidFill>
              </a:rPr>
              <a:t> </a:t>
            </a:r>
            <a:r>
              <a:rPr spc="105" dirty="0">
                <a:solidFill>
                  <a:srgbClr val="9BC850"/>
                </a:solidFill>
              </a:rPr>
              <a:t>static </a:t>
            </a:r>
            <a:r>
              <a:rPr spc="-1250" dirty="0">
                <a:solidFill>
                  <a:srgbClr val="9BC850"/>
                </a:solidFill>
              </a:rPr>
              <a:t> </a:t>
            </a:r>
            <a:r>
              <a:rPr sz="2400" spc="5" dirty="0">
                <a:solidFill>
                  <a:srgbClr val="9BC850"/>
                </a:solidFill>
              </a:rPr>
              <a:t>(frozen</a:t>
            </a:r>
            <a:r>
              <a:rPr sz="2400" spc="-14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in</a:t>
            </a:r>
            <a:r>
              <a:rPr sz="2400" spc="-125" dirty="0">
                <a:solidFill>
                  <a:srgbClr val="9BC850"/>
                </a:solidFill>
              </a:rPr>
              <a:t> </a:t>
            </a:r>
            <a:r>
              <a:rPr sz="2400" spc="-20" dirty="0">
                <a:solidFill>
                  <a:srgbClr val="9BC850"/>
                </a:solidFill>
              </a:rPr>
              <a:t>time)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35" dirty="0">
                <a:solidFill>
                  <a:srgbClr val="9BC850"/>
                </a:solidFill>
              </a:rPr>
              <a:t>for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5" dirty="0">
                <a:solidFill>
                  <a:srgbClr val="9BC850"/>
                </a:solidFill>
              </a:rPr>
              <a:t>the</a:t>
            </a:r>
            <a:r>
              <a:rPr sz="2400" spc="-190" dirty="0">
                <a:solidFill>
                  <a:srgbClr val="9BC850"/>
                </a:solidFill>
              </a:rPr>
              <a:t> </a:t>
            </a:r>
            <a:r>
              <a:rPr sz="2400" spc="15" dirty="0">
                <a:solidFill>
                  <a:srgbClr val="9BC850"/>
                </a:solidFill>
              </a:rPr>
              <a:t>cloud!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67148" y="2275332"/>
            <a:ext cx="6271282" cy="35661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0" y="1789790"/>
            <a:ext cx="6320155" cy="2966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14236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unhealthy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7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760" y="1789176"/>
              <a:ext cx="3416807" cy="361949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877" y="2718906"/>
            <a:ext cx="902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Discovering</a:t>
            </a:r>
            <a:r>
              <a:rPr spc="-235" dirty="0">
                <a:solidFill>
                  <a:srgbClr val="1A1A1A"/>
                </a:solidFill>
              </a:rPr>
              <a:t> </a:t>
            </a:r>
            <a:r>
              <a:rPr spc="-35" dirty="0">
                <a:solidFill>
                  <a:srgbClr val="1A1A1A"/>
                </a:solidFill>
              </a:rPr>
              <a:t>Services</a:t>
            </a:r>
            <a:r>
              <a:rPr spc="-245" dirty="0">
                <a:solidFill>
                  <a:srgbClr val="1A1A1A"/>
                </a:solidFill>
              </a:rPr>
              <a:t> </a:t>
            </a:r>
            <a:r>
              <a:rPr spc="75" dirty="0">
                <a:solidFill>
                  <a:srgbClr val="1A1A1A"/>
                </a:solidFill>
              </a:rPr>
              <a:t>With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endParaRPr spc="6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703" y="2357050"/>
            <a:ext cx="4246880" cy="19723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33400" marR="5080" indent="-521335">
              <a:lnSpc>
                <a:spcPct val="119000"/>
              </a:lnSpc>
              <a:spcBef>
                <a:spcPts val="205"/>
              </a:spcBef>
            </a:pPr>
            <a:r>
              <a:rPr sz="3350" i="1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</a:t>
            </a:r>
            <a:r>
              <a:rPr sz="3350" i="1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</a:rPr>
              <a:t>services </a:t>
            </a:r>
            <a:r>
              <a:rPr sz="2400" spc="-60" dirty="0">
                <a:solidFill>
                  <a:srgbClr val="F05A28"/>
                </a:solidFill>
              </a:rPr>
              <a:t>with: </a:t>
            </a:r>
            <a:r>
              <a:rPr sz="2400" spc="-5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 </a:t>
            </a:r>
            <a:r>
              <a:rPr sz="2400" spc="35" dirty="0">
                <a:solidFill>
                  <a:srgbClr val="F05A28"/>
                </a:solidFill>
              </a:rPr>
              <a:t>Cloud </a:t>
            </a:r>
            <a:r>
              <a:rPr sz="2400" spc="-5" dirty="0">
                <a:solidFill>
                  <a:srgbClr val="F05A28"/>
                </a:solidFill>
              </a:rPr>
              <a:t>Consul </a:t>
            </a:r>
            <a:r>
              <a:rPr sz="2400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</a:t>
            </a:r>
            <a:r>
              <a:rPr sz="2400" spc="-17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17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Zookeeper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Netflix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03947" y="1598676"/>
            <a:ext cx="2005583" cy="36469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995" y="685800"/>
            <a:ext cx="10773410" cy="5297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056" y="1226820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9202" y="2391877"/>
            <a:ext cx="2360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 marR="5080" indent="-58674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Spring</a:t>
            </a:r>
            <a:r>
              <a:rPr sz="2800" spc="-215" dirty="0"/>
              <a:t> </a:t>
            </a:r>
            <a:r>
              <a:rPr sz="2800" spc="70" dirty="0"/>
              <a:t>Cloud </a:t>
            </a:r>
            <a:r>
              <a:rPr sz="2800" spc="-969" dirty="0"/>
              <a:t> </a:t>
            </a:r>
            <a:r>
              <a:rPr sz="2800" spc="40" dirty="0"/>
              <a:t>Netflix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7611" y="2116835"/>
            <a:ext cx="2124455" cy="14660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89478" y="2639341"/>
            <a:ext cx="13798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 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560" y="2116835"/>
            <a:ext cx="2124455" cy="14660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4576" y="2619463"/>
            <a:ext cx="14401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41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 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26893" y="2922268"/>
            <a:ext cx="853440" cy="182880"/>
            <a:chOff x="3326893" y="2922268"/>
            <a:chExt cx="853440" cy="182880"/>
          </a:xfrm>
        </p:grpSpPr>
        <p:sp>
          <p:nvSpPr>
            <p:cNvPr id="11" name="object 11"/>
            <p:cNvSpPr/>
            <p:nvPr/>
          </p:nvSpPr>
          <p:spPr>
            <a:xfrm>
              <a:off x="3479279" y="3005327"/>
              <a:ext cx="671195" cy="8890"/>
            </a:xfrm>
            <a:custGeom>
              <a:avLst/>
              <a:gdLst/>
              <a:ahLst/>
              <a:cxnLst/>
              <a:rect l="l" t="t" r="r" b="b"/>
              <a:pathLst>
                <a:path w="671195" h="8889">
                  <a:moveTo>
                    <a:pt x="670572" y="0"/>
                  </a:moveTo>
                  <a:lnTo>
                    <a:pt x="0" y="8775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6893" y="2922268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181660" y="0"/>
                  </a:moveTo>
                  <a:lnTo>
                    <a:pt x="0" y="93840"/>
                  </a:lnTo>
                  <a:lnTo>
                    <a:pt x="184061" y="182867"/>
                  </a:lnTo>
                  <a:lnTo>
                    <a:pt x="18166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081771" y="2906791"/>
            <a:ext cx="853440" cy="182880"/>
            <a:chOff x="8081771" y="2906791"/>
            <a:chExt cx="853440" cy="182880"/>
          </a:xfrm>
        </p:grpSpPr>
        <p:sp>
          <p:nvSpPr>
            <p:cNvPr id="14" name="object 14"/>
            <p:cNvSpPr/>
            <p:nvPr/>
          </p:nvSpPr>
          <p:spPr>
            <a:xfrm>
              <a:off x="8112251" y="2997873"/>
              <a:ext cx="671195" cy="7620"/>
            </a:xfrm>
            <a:custGeom>
              <a:avLst/>
              <a:gdLst/>
              <a:ahLst/>
              <a:cxnLst/>
              <a:rect l="l" t="t" r="r" b="b"/>
              <a:pathLst>
                <a:path w="671195" h="7619">
                  <a:moveTo>
                    <a:pt x="0" y="7454"/>
                  </a:moveTo>
                  <a:lnTo>
                    <a:pt x="670572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51318" y="2906791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0" y="0"/>
                  </a:moveTo>
                  <a:lnTo>
                    <a:pt x="2044" y="182867"/>
                  </a:lnTo>
                  <a:lnTo>
                    <a:pt x="183895" y="89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140205" y="3811523"/>
            <a:ext cx="182880" cy="577850"/>
            <a:chOff x="6140205" y="3811523"/>
            <a:chExt cx="182880" cy="577850"/>
          </a:xfrm>
        </p:grpSpPr>
        <p:sp>
          <p:nvSpPr>
            <p:cNvPr id="17" name="object 17"/>
            <p:cNvSpPr/>
            <p:nvPr/>
          </p:nvSpPr>
          <p:spPr>
            <a:xfrm>
              <a:off x="6231636" y="3811523"/>
              <a:ext cx="0" cy="425450"/>
            </a:xfrm>
            <a:custGeom>
              <a:avLst/>
              <a:gdLst/>
              <a:ahLst/>
              <a:cxnLst/>
              <a:rect l="l" t="t" r="r" b="b"/>
              <a:pathLst>
                <a:path h="425450">
                  <a:moveTo>
                    <a:pt x="0" y="0"/>
                  </a:moveTo>
                  <a:lnTo>
                    <a:pt x="0" y="42498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40205" y="4206017"/>
              <a:ext cx="182880" cy="183515"/>
            </a:xfrm>
            <a:custGeom>
              <a:avLst/>
              <a:gdLst/>
              <a:ahLst/>
              <a:cxnLst/>
              <a:rect l="l" t="t" r="r" b="b"/>
              <a:pathLst>
                <a:path w="182879" h="183514">
                  <a:moveTo>
                    <a:pt x="182879" y="12"/>
                  </a:moveTo>
                  <a:lnTo>
                    <a:pt x="0" y="0"/>
                  </a:lnTo>
                  <a:lnTo>
                    <a:pt x="91427" y="182892"/>
                  </a:lnTo>
                  <a:lnTo>
                    <a:pt x="182879" y="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8823" y="4472940"/>
            <a:ext cx="2124455" cy="146608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621105" y="5094637"/>
            <a:ext cx="119951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1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lix  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292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6928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040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80843" y="519066"/>
            <a:ext cx="854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3E3E3E"/>
                </a:solidFill>
              </a:rPr>
              <a:t>Key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Components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</a:t>
            </a:r>
            <a:endParaRPr spc="-35" dirty="0">
              <a:solidFill>
                <a:srgbClr val="3E3E3E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27547" y="3115056"/>
            <a:ext cx="1566671" cy="24917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1911" y="3115055"/>
            <a:ext cx="1569719" cy="24917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992" y="3115055"/>
            <a:ext cx="1149095" cy="230428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9531" y="1117103"/>
            <a:ext cx="314833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">
              <a:lnSpc>
                <a:spcPct val="100000"/>
              </a:lnSpc>
              <a:spcBef>
                <a:spcPts val="100"/>
              </a:spcBef>
              <a:buFont typeface="Verdana" panose="020B0604030504040204"/>
              <a:buAutoNum type="arabicParenBoth"/>
              <a:tabLst>
                <a:tab pos="52641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5273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37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looks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499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sends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5425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61468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419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690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sends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42677" y="766384"/>
            <a:ext cx="5625248" cy="52445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918744"/>
            <a:ext cx="6130925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46045">
              <a:lnSpc>
                <a:spcPct val="163000"/>
              </a:lnSpc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6547" y="1598676"/>
            <a:ext cx="1818131" cy="36469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1822" y="740402"/>
            <a:ext cx="2029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3E3E3E"/>
                </a:solidFill>
              </a:rPr>
              <a:t>Discovery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566251" y="5423099"/>
            <a:ext cx="1342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713590"/>
            <a:ext cx="277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Service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Discovery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2231750"/>
            <a:ext cx="6080125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spring-cloud-starter-eureka-server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15" dirty="0"/>
              <a:t> </a:t>
            </a:r>
            <a:r>
              <a:rPr spc="45" dirty="0"/>
              <a:t>Cloud</a:t>
            </a:r>
            <a:r>
              <a:rPr spc="-195" dirty="0"/>
              <a:t> </a:t>
            </a:r>
            <a:r>
              <a:rPr spc="-70" dirty="0"/>
              <a:t>Eureka</a:t>
            </a:r>
            <a:r>
              <a:rPr spc="-215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5" name="object 5"/>
          <p:cNvSpPr txBox="1"/>
          <p:nvPr/>
        </p:nvSpPr>
        <p:spPr>
          <a:xfrm>
            <a:off x="410886" y="1358781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737360"/>
            <a:ext cx="11634470" cy="132461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spring.application.name=discovery-server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86" y="3482441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231" y="3861815"/>
            <a:ext cx="11634470" cy="212344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852805" marR="8395970" indent="-39624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26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600" spc="-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discovery-server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80" y="322018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@EnableEurekaServer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6193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83465"/>
            <a:ext cx="6109335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28370">
              <a:lnSpc>
                <a:spcPct val="163000"/>
              </a:lnSpc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service(s)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Deregister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56" y="740402"/>
            <a:ext cx="239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40" dirty="0">
                <a:solidFill>
                  <a:srgbClr val="3E3E3E"/>
                </a:solidFill>
              </a:rPr>
              <a:t>A</a:t>
            </a:r>
            <a:r>
              <a:rPr sz="3200" spc="150" dirty="0">
                <a:solidFill>
                  <a:srgbClr val="3E3E3E"/>
                </a:solidFill>
              </a:rPr>
              <a:t>pp</a:t>
            </a:r>
            <a:r>
              <a:rPr sz="3200" spc="30" dirty="0">
                <a:solidFill>
                  <a:srgbClr val="3E3E3E"/>
                </a:solidFill>
              </a:rPr>
              <a:t>li</a:t>
            </a:r>
            <a:r>
              <a:rPr sz="3200" spc="50" dirty="0">
                <a:solidFill>
                  <a:srgbClr val="3E3E3E"/>
                </a:solidFill>
              </a:rPr>
              <a:t>ca</a:t>
            </a:r>
            <a:r>
              <a:rPr sz="3200" spc="40" dirty="0">
                <a:solidFill>
                  <a:srgbClr val="3E3E3E"/>
                </a:solidFill>
              </a:rPr>
              <a:t>t</a:t>
            </a:r>
            <a:r>
              <a:rPr sz="3200" spc="30" dirty="0">
                <a:solidFill>
                  <a:srgbClr val="3E3E3E"/>
                </a:solidFill>
              </a:rPr>
              <a:t>i</a:t>
            </a:r>
            <a:r>
              <a:rPr sz="3200" spc="50" dirty="0">
                <a:solidFill>
                  <a:srgbClr val="3E3E3E"/>
                </a:solidFill>
              </a:rPr>
              <a:t>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178207" y="5276205"/>
            <a:ext cx="1529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27" y="1598676"/>
            <a:ext cx="2290571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886" y="408901"/>
            <a:ext cx="10735945" cy="10515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965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31" y="1496567"/>
            <a:ext cx="11634470" cy="1443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service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eureka.client.service-url.defaultZone=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472" y="3045305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891" y="3410711"/>
            <a:ext cx="11687810" cy="307848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61365" marR="9088120" indent="-30543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 marR="8630920" indent="6089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000" spc="-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 </a:t>
            </a:r>
            <a:r>
              <a:rPr sz="2000" spc="-118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66800" marR="8783320" indent="-3054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 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71600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79" y="295857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@EnableDiscoveryClient </a:t>
            </a:r>
            <a:r>
              <a:rPr sz="2600" b="1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486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discoverable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1171" y="2255075"/>
            <a:ext cx="7980680" cy="217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ctr">
              <a:lnSpc>
                <a:spcPts val="5995"/>
              </a:lnSpc>
              <a:spcBef>
                <a:spcPts val="100"/>
              </a:spcBef>
            </a:pPr>
            <a:r>
              <a:rPr sz="4800" spc="385" dirty="0"/>
              <a:t>W</a:t>
            </a:r>
            <a:r>
              <a:rPr sz="4800" spc="-215" dirty="0"/>
              <a:t>h</a:t>
            </a:r>
            <a:r>
              <a:rPr sz="4800" spc="-260" dirty="0"/>
              <a:t>a</a:t>
            </a:r>
            <a:r>
              <a:rPr sz="4800" spc="25" dirty="0"/>
              <a:t>t</a:t>
            </a:r>
            <a:r>
              <a:rPr sz="4800" spc="-500" dirty="0"/>
              <a:t> </a:t>
            </a:r>
            <a:r>
              <a:rPr sz="4800" spc="-195" dirty="0"/>
              <a:t>i</a:t>
            </a:r>
            <a:r>
              <a:rPr sz="4800" spc="-160" dirty="0"/>
              <a:t>s</a:t>
            </a:r>
            <a:r>
              <a:rPr sz="4800" spc="-475" dirty="0"/>
              <a:t> </a:t>
            </a:r>
            <a:r>
              <a:rPr sz="5400" spc="-30" dirty="0"/>
              <a:t>Servi</a:t>
            </a:r>
            <a:r>
              <a:rPr sz="5400" spc="-114" dirty="0"/>
              <a:t>c</a:t>
            </a:r>
            <a:r>
              <a:rPr sz="5400" spc="-65" dirty="0"/>
              <a:t>e</a:t>
            </a:r>
            <a:endParaRPr sz="5400"/>
          </a:p>
          <a:p>
            <a:pPr marL="12065" marR="5080" algn="ctr">
              <a:lnSpc>
                <a:spcPct val="86000"/>
              </a:lnSpc>
              <a:spcBef>
                <a:spcPts val="440"/>
              </a:spcBef>
            </a:pPr>
            <a:r>
              <a:rPr sz="5400" spc="-5" dirty="0"/>
              <a:t>Di</a:t>
            </a:r>
            <a:r>
              <a:rPr sz="5400" spc="105" dirty="0"/>
              <a:t>s</a:t>
            </a:r>
            <a:r>
              <a:rPr sz="5400" spc="20" dirty="0"/>
              <a:t>c</a:t>
            </a:r>
            <a:r>
              <a:rPr sz="5400" spc="55" dirty="0"/>
              <a:t>o</a:t>
            </a:r>
            <a:r>
              <a:rPr sz="5400" spc="-190" dirty="0"/>
              <a:t>v</a:t>
            </a:r>
            <a:r>
              <a:rPr sz="5400" spc="-90" dirty="0"/>
              <a:t>e</a:t>
            </a:r>
            <a:r>
              <a:rPr sz="5400" spc="-70" dirty="0"/>
              <a:t>r</a:t>
            </a:r>
            <a:r>
              <a:rPr sz="5400" spc="-25" dirty="0"/>
              <a:t>y</a:t>
            </a:r>
            <a:r>
              <a:rPr sz="5400" spc="-250" dirty="0"/>
              <a:t> </a:t>
            </a:r>
            <a:r>
              <a:rPr sz="4800" spc="-235" dirty="0"/>
              <a:t>a</a:t>
            </a:r>
            <a:r>
              <a:rPr sz="4800" spc="-75" dirty="0"/>
              <a:t>n</a:t>
            </a:r>
            <a:r>
              <a:rPr sz="4800" spc="40" dirty="0"/>
              <a:t>d</a:t>
            </a:r>
            <a:r>
              <a:rPr sz="4800" spc="-505" dirty="0"/>
              <a:t> </a:t>
            </a:r>
            <a:r>
              <a:rPr sz="4800" spc="85" dirty="0"/>
              <a:t>w</a:t>
            </a:r>
            <a:r>
              <a:rPr sz="4800" spc="-285" dirty="0"/>
              <a:t>h</a:t>
            </a:r>
            <a:r>
              <a:rPr sz="4800" spc="-20" dirty="0"/>
              <a:t>y</a:t>
            </a:r>
            <a:r>
              <a:rPr sz="4800" spc="-470" dirty="0"/>
              <a:t> </a:t>
            </a:r>
            <a:r>
              <a:rPr sz="4800" spc="55" dirty="0"/>
              <a:t>d</a:t>
            </a:r>
            <a:r>
              <a:rPr sz="4800" spc="165" dirty="0"/>
              <a:t>o</a:t>
            </a:r>
            <a:r>
              <a:rPr sz="4800" spc="-490" dirty="0"/>
              <a:t> </a:t>
            </a:r>
            <a:r>
              <a:rPr sz="4800" spc="-35" dirty="0"/>
              <a:t>w</a:t>
            </a:r>
            <a:r>
              <a:rPr sz="4800" spc="-45" dirty="0"/>
              <a:t>e  </a:t>
            </a:r>
            <a:r>
              <a:rPr sz="4800" spc="-215" dirty="0"/>
              <a:t>n</a:t>
            </a:r>
            <a:r>
              <a:rPr sz="4800" spc="-165" dirty="0"/>
              <a:t>ee</a:t>
            </a:r>
            <a:r>
              <a:rPr sz="4800" spc="175" dirty="0"/>
              <a:t>d</a:t>
            </a:r>
            <a:r>
              <a:rPr sz="4800" spc="-515" dirty="0"/>
              <a:t> </a:t>
            </a:r>
            <a:r>
              <a:rPr sz="4800" spc="-229" dirty="0"/>
              <a:t>i</a:t>
            </a:r>
            <a:r>
              <a:rPr sz="4800" spc="-85" dirty="0"/>
              <a:t>t</a:t>
            </a:r>
            <a:r>
              <a:rPr sz="4800" spc="-55" dirty="0"/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697765"/>
            <a:ext cx="5444490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0648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issuer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service(s)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56" y="740402"/>
            <a:ext cx="239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40" dirty="0">
                <a:solidFill>
                  <a:srgbClr val="3E3E3E"/>
                </a:solidFill>
              </a:rPr>
              <a:t>A</a:t>
            </a:r>
            <a:r>
              <a:rPr sz="3200" spc="150" dirty="0">
                <a:solidFill>
                  <a:srgbClr val="3E3E3E"/>
                </a:solidFill>
              </a:rPr>
              <a:t>pp</a:t>
            </a:r>
            <a:r>
              <a:rPr sz="3200" spc="30" dirty="0">
                <a:solidFill>
                  <a:srgbClr val="3E3E3E"/>
                </a:solidFill>
              </a:rPr>
              <a:t>li</a:t>
            </a:r>
            <a:r>
              <a:rPr sz="3200" spc="50" dirty="0">
                <a:solidFill>
                  <a:srgbClr val="3E3E3E"/>
                </a:solidFill>
              </a:rPr>
              <a:t>ca</a:t>
            </a:r>
            <a:r>
              <a:rPr sz="3200" spc="40" dirty="0">
                <a:solidFill>
                  <a:srgbClr val="3E3E3E"/>
                </a:solidFill>
              </a:rPr>
              <a:t>t</a:t>
            </a:r>
            <a:r>
              <a:rPr sz="3200" spc="30" dirty="0">
                <a:solidFill>
                  <a:srgbClr val="3E3E3E"/>
                </a:solidFill>
              </a:rPr>
              <a:t>i</a:t>
            </a:r>
            <a:r>
              <a:rPr sz="3200" spc="50" dirty="0">
                <a:solidFill>
                  <a:srgbClr val="3E3E3E"/>
                </a:solidFill>
              </a:rPr>
              <a:t>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08824" y="5261557"/>
            <a:ext cx="1223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3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7280" y="1598675"/>
            <a:ext cx="2296667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188823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0886" y="1451863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5530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5530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030" y="1057719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31" y="1450847"/>
            <a:ext cx="11634470" cy="184721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client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 marR="1109345" indent="-63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eureka.client.service-url.defaultZone=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 </a:t>
            </a:r>
            <a:r>
              <a:rPr sz="2000" spc="-119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eureka.client.register-with-eureka=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3729228"/>
            <a:ext cx="11687810" cy="28930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903414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1800" spc="-114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client </a:t>
            </a:r>
            <a:r>
              <a:rPr sz="1800" spc="-106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9032875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service-url: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4800600" indent="27241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register-with-eureka:</a:t>
            </a:r>
            <a:r>
              <a:rPr sz="1800" spc="-5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030" y="3373836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32250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07691" y="204995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</a:t>
            </a:r>
            <a:endParaRPr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4031639" y="671339"/>
            <a:ext cx="4041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36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6165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@EnableDiscoveryClient </a:t>
            </a:r>
            <a:r>
              <a:rPr sz="2600" b="1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167" y="519066"/>
            <a:ext cx="1021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Discovering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Services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95" dirty="0">
                <a:solidFill>
                  <a:srgbClr val="3E3E3E"/>
                </a:solidFill>
              </a:rPr>
              <a:t>as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a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Client: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Two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Options</a:t>
            </a:r>
            <a:endParaRPr spc="35" dirty="0">
              <a:solidFill>
                <a:srgbClr val="3E3E3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846455" marR="1861820">
              <a:lnSpc>
                <a:spcPct val="100000"/>
              </a:lnSpc>
            </a:pPr>
            <a:r>
              <a:rPr sz="2400" spc="-5" dirty="0">
                <a:solidFill>
                  <a:srgbClr val="D7601B"/>
                </a:solidFill>
                <a:latin typeface="Arial MT"/>
                <a:cs typeface="Arial MT"/>
              </a:rPr>
              <a:t>@Inject </a:t>
            </a:r>
            <a:r>
              <a:rPr sz="2400" dirty="0">
                <a:solidFill>
                  <a:srgbClr val="D7601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EurekaClient</a:t>
            </a:r>
            <a:r>
              <a:rPr sz="2400" spc="-30" dirty="0">
                <a:solidFill>
                  <a:srgbClr val="799EB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client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610235" marR="1724660">
              <a:lnSpc>
                <a:spcPct val="100000"/>
              </a:lnSpc>
            </a:pPr>
            <a:r>
              <a:rPr sz="2400" spc="-5" dirty="0">
                <a:solidFill>
                  <a:srgbClr val="D7601B"/>
                </a:solidFill>
                <a:latin typeface="Arial MT"/>
                <a:cs typeface="Arial MT"/>
              </a:rPr>
              <a:t>@Inject </a:t>
            </a:r>
            <a:r>
              <a:rPr sz="2400" dirty="0">
                <a:solidFill>
                  <a:srgbClr val="D7601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DiscoveryClient</a:t>
            </a:r>
            <a:r>
              <a:rPr sz="2400" spc="-10" dirty="0">
                <a:solidFill>
                  <a:srgbClr val="799EB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client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6069" y="5867637"/>
            <a:ext cx="2953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1600" spc="-2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Spring</a:t>
            </a:r>
            <a:r>
              <a:rPr sz="1600" spc="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DiscoveryClient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231" y="897021"/>
            <a:ext cx="88169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InstanceInfo </a:t>
            </a:r>
            <a:r>
              <a:rPr sz="28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instance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8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eurekaClient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800" spc="-10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getNextServerFromEureka</a:t>
            </a:r>
            <a:r>
              <a:rPr sz="2800" spc="-1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28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"service-id"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8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130" y="2603948"/>
            <a:ext cx="10885805" cy="407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046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baseUrl</a:t>
            </a:r>
            <a:r>
              <a:rPr sz="2800" spc="-2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getHomePageUrl</a:t>
            </a:r>
            <a:r>
              <a:rPr sz="2800" spc="-1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EurekaClient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99060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getNextServerFromEurek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7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7540" indent="-289560">
              <a:lnSpc>
                <a:spcPct val="100000"/>
              </a:lnSpc>
              <a:spcBef>
                <a:spcPts val="610"/>
              </a:spcBef>
              <a:buSzPct val="75000"/>
              <a:buFont typeface="Arial MT"/>
              <a:buChar char="-"/>
              <a:tabLst>
                <a:tab pos="636905" algn="l"/>
                <a:tab pos="637540" algn="l"/>
              </a:tabLst>
            </a:pPr>
            <a:r>
              <a:rPr sz="24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35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</a:t>
            </a:r>
            <a:r>
              <a:rPr sz="2400" spc="-21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34085" marR="594995" lvl="1" indent="-288290">
              <a:lnSpc>
                <a:spcPct val="100000"/>
              </a:lnSpc>
              <a:spcBef>
                <a:spcPts val="585"/>
              </a:spcBef>
              <a:buSzPct val="75000"/>
              <a:buFont typeface="Arial MT"/>
              <a:buChar char="•"/>
              <a:tabLst>
                <a:tab pos="934085" algn="l"/>
                <a:tab pos="934085" algn="l"/>
              </a:tabLst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default,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</a:t>
            </a:r>
            <a:r>
              <a:rPr sz="2200" spc="-59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hostname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registering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37540" indent="-289560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-"/>
              <a:tabLst>
                <a:tab pos="636905" algn="l"/>
                <a:tab pos="637540" algn="l"/>
              </a:tabLst>
            </a:pP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44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4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ume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ue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17559" y="904642"/>
            <a:ext cx="4862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78CB1"/>
                </a:solidFill>
                <a:latin typeface="Arial" panose="020B0604020202020204"/>
                <a:cs typeface="Arial" panose="020B0604020202020204"/>
              </a:rPr>
              <a:t>client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getInstances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"service-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670" y="904642"/>
            <a:ext cx="55778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678CB1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B58900"/>
                </a:solidFill>
                <a:latin typeface="Arial MT"/>
                <a:cs typeface="Arial MT"/>
              </a:rPr>
              <a:t>&lt;ServiceInstance&gt;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instances 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800" b="1" spc="-76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id"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670" y="2178712"/>
            <a:ext cx="8657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78CB1"/>
                </a:solidFill>
                <a:latin typeface="Arial MT"/>
                <a:cs typeface="Arial MT"/>
              </a:rPr>
              <a:t>String</a:t>
            </a:r>
            <a:r>
              <a:rPr sz="2800" spc="40" dirty="0">
                <a:solidFill>
                  <a:srgbClr val="678CB1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baseUrl</a:t>
            </a:r>
            <a:r>
              <a:rPr sz="2800" b="1" spc="5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800" b="1" spc="40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getUri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678CB1"/>
                </a:solidFill>
                <a:latin typeface="Arial" panose="020B0604020202020204"/>
                <a:cs typeface="Arial" panose="020B0604020202020204"/>
              </a:rPr>
              <a:t>toString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830" y="3849678"/>
            <a:ext cx="10307955" cy="23850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DiscoveryClient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6360">
              <a:lnSpc>
                <a:spcPct val="100000"/>
              </a:lnSpc>
              <a:spcBef>
                <a:spcPts val="795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getInstances</a:t>
            </a:r>
            <a:r>
              <a:rPr sz="24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24840" indent="-289560">
              <a:lnSpc>
                <a:spcPct val="100000"/>
              </a:lnSpc>
              <a:spcBef>
                <a:spcPts val="615"/>
              </a:spcBef>
              <a:buSzPct val="75000"/>
              <a:buFont typeface="Arial MT"/>
              <a:buChar char="-"/>
              <a:tabLst>
                <a:tab pos="624205" algn="l"/>
                <a:tab pos="624840" algn="l"/>
              </a:tabLst>
            </a:pPr>
            <a:r>
              <a:rPr sz="24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35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</a:t>
            </a:r>
            <a:r>
              <a:rPr sz="2400" spc="-21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21385" marR="30480" lvl="1" indent="-288290">
              <a:lnSpc>
                <a:spcPct val="100000"/>
              </a:lnSpc>
              <a:spcBef>
                <a:spcPts val="580"/>
              </a:spcBef>
              <a:buSzPct val="75000"/>
              <a:buFont typeface="Arial MT"/>
              <a:buChar char="•"/>
              <a:tabLst>
                <a:tab pos="921385" algn="l"/>
                <a:tab pos="921385" algn="l"/>
              </a:tabLst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default,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</a:t>
            </a:r>
            <a:r>
              <a:rPr sz="2200" spc="-59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hostname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664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6188" y="2718906"/>
            <a:ext cx="7290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r>
              <a:rPr spc="-220" dirty="0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Dashboard</a:t>
            </a:r>
            <a:endParaRPr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67289" y="5953886"/>
            <a:ext cx="3166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Verdana" panose="020B0604030504040204"/>
                <a:cs typeface="Verdana" panose="020B0604030504040204"/>
              </a:rPr>
              <a:t>From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single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applications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1479" y="5953886"/>
            <a:ext cx="4478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individually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deployable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1639" y="519066"/>
            <a:ext cx="9520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Changes</a:t>
            </a:r>
            <a:r>
              <a:rPr spc="-18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in</a:t>
            </a:r>
            <a:r>
              <a:rPr spc="-19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the</a:t>
            </a:r>
            <a:r>
              <a:rPr spc="-18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Way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70" dirty="0">
                <a:solidFill>
                  <a:srgbClr val="000000"/>
                </a:solidFill>
              </a:rPr>
              <a:t>We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Develop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Software</a:t>
            </a:r>
            <a:endParaRPr spc="-30" dirty="0">
              <a:solidFill>
                <a:srgbClr val="00000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25880" y="1726692"/>
            <a:ext cx="3647440" cy="3647440"/>
            <a:chOff x="1325880" y="1726692"/>
            <a:chExt cx="3647440" cy="36474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979" y="1764791"/>
              <a:ext cx="3570731" cy="35707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4930" y="1745742"/>
              <a:ext cx="3609340" cy="3609340"/>
            </a:xfrm>
            <a:custGeom>
              <a:avLst/>
              <a:gdLst/>
              <a:ahLst/>
              <a:cxnLst/>
              <a:rect l="l" t="t" r="r" b="b"/>
              <a:pathLst>
                <a:path w="3609340" h="3609340">
                  <a:moveTo>
                    <a:pt x="0" y="0"/>
                  </a:moveTo>
                  <a:lnTo>
                    <a:pt x="3608832" y="0"/>
                  </a:lnTo>
                  <a:lnTo>
                    <a:pt x="3608832" y="3608832"/>
                  </a:lnTo>
                  <a:lnTo>
                    <a:pt x="0" y="36088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3219" y="1467612"/>
            <a:ext cx="4032503" cy="422452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621308"/>
            <a:ext cx="6744970" cy="15024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59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eureka.dashboard.enabled=true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Displays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useful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metadata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140" y="2241804"/>
            <a:ext cx="3773423" cy="23591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565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6544" y="2718906"/>
            <a:ext cx="748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1A1A1A"/>
                </a:solidFill>
              </a:rPr>
              <a:t>Configuring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25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endParaRPr spc="-5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9151" y="2257109"/>
            <a:ext cx="23126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ctr">
              <a:lnSpc>
                <a:spcPct val="100000"/>
              </a:lnSpc>
              <a:spcBef>
                <a:spcPts val="100"/>
              </a:spcBef>
            </a:pPr>
            <a:r>
              <a:rPr sz="9600" spc="-4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1934" y="2257109"/>
            <a:ext cx="26174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9600" spc="-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eureka.instance.*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432" y="2257109"/>
            <a:ext cx="23126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100"/>
              </a:spcBef>
            </a:pPr>
            <a:r>
              <a:rPr sz="9600" spc="-28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eureka.server.*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3819" y="519066"/>
            <a:ext cx="511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E3E3E"/>
                </a:solidFill>
              </a:rPr>
              <a:t>Areas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of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Configuration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9432290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10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3600" spc="-48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6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server;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discovered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eureka.serve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EurekaServerConfigBean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3968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7610475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3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2.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1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EurekaClientConfigBean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8" cy="40142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10057130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3.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anything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registers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discovered</a:t>
            </a:r>
            <a:r>
              <a:rPr sz="1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others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eureka.instanc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85903" cy="38389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848" y="2718906"/>
            <a:ext cx="1065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195" dirty="0">
                <a:solidFill>
                  <a:srgbClr val="1A1A1A"/>
                </a:solidFill>
              </a:rPr>
              <a:t> </a:t>
            </a:r>
            <a:r>
              <a:rPr spc="-145" dirty="0">
                <a:solidFill>
                  <a:srgbClr val="1A1A1A"/>
                </a:solidFill>
              </a:rPr>
              <a:t>Eureka: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25" dirty="0">
                <a:solidFill>
                  <a:srgbClr val="1A1A1A"/>
                </a:solidFill>
              </a:rPr>
              <a:t>Health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110" dirty="0">
                <a:solidFill>
                  <a:srgbClr val="1A1A1A"/>
                </a:solidFill>
              </a:rPr>
              <a:t>&amp;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15" dirty="0">
                <a:solidFill>
                  <a:srgbClr val="1A1A1A"/>
                </a:solidFill>
              </a:rPr>
              <a:t>High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-15" dirty="0">
                <a:solidFill>
                  <a:srgbClr val="1A1A1A"/>
                </a:solidFill>
              </a:rPr>
              <a:t>Availability</a:t>
            </a:r>
            <a:endParaRPr spc="-15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6061" y="4660567"/>
            <a:ext cx="139319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Regularly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status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079" y="519066"/>
            <a:ext cx="9089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Eu</a:t>
            </a:r>
            <a:r>
              <a:rPr spc="-95" dirty="0">
                <a:solidFill>
                  <a:srgbClr val="3E3E3E"/>
                </a:solidFill>
              </a:rPr>
              <a:t>r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155" dirty="0">
                <a:solidFill>
                  <a:srgbClr val="3E3E3E"/>
                </a:solidFill>
              </a:rPr>
              <a:t>k</a:t>
            </a:r>
            <a:r>
              <a:rPr spc="-100" dirty="0">
                <a:solidFill>
                  <a:srgbClr val="3E3E3E"/>
                </a:solidFill>
              </a:rPr>
              <a:t>a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er</a:t>
            </a:r>
            <a:r>
              <a:rPr spc="-145" dirty="0">
                <a:solidFill>
                  <a:srgbClr val="3E3E3E"/>
                </a:solidFill>
              </a:rPr>
              <a:t>v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434" dirty="0">
                <a:solidFill>
                  <a:srgbClr val="3E3E3E"/>
                </a:solidFill>
              </a:rPr>
              <a:t>r: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175" dirty="0">
                <a:solidFill>
                  <a:srgbClr val="3E3E3E"/>
                </a:solidFill>
              </a:rPr>
              <a:t>A</a:t>
            </a:r>
            <a:r>
              <a:rPr spc="25" dirty="0">
                <a:solidFill>
                  <a:srgbClr val="3E3E3E"/>
                </a:solidFill>
              </a:rPr>
              <a:t>r</a:t>
            </a:r>
            <a:r>
              <a:rPr spc="-45" dirty="0">
                <a:solidFill>
                  <a:srgbClr val="3E3E3E"/>
                </a:solidFill>
              </a:rPr>
              <a:t>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M</a:t>
            </a:r>
            <a:r>
              <a:rPr spc="-15" dirty="0">
                <a:solidFill>
                  <a:srgbClr val="3E3E3E"/>
                </a:solidFill>
              </a:rPr>
              <a:t>y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70" dirty="0">
                <a:solidFill>
                  <a:srgbClr val="3E3E3E"/>
                </a:solidFill>
              </a:rPr>
              <a:t>rv</a:t>
            </a:r>
            <a:r>
              <a:rPr spc="-95" dirty="0">
                <a:solidFill>
                  <a:srgbClr val="3E3E3E"/>
                </a:solidFill>
              </a:rPr>
              <a:t>i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90" dirty="0">
                <a:solidFill>
                  <a:srgbClr val="3E3E3E"/>
                </a:solidFill>
              </a:rPr>
              <a:t>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He</a:t>
            </a:r>
            <a:r>
              <a:rPr spc="-105" dirty="0">
                <a:solidFill>
                  <a:srgbClr val="3E3E3E"/>
                </a:solidFill>
              </a:rPr>
              <a:t>a</a:t>
            </a:r>
            <a:r>
              <a:rPr spc="-95" dirty="0">
                <a:solidFill>
                  <a:srgbClr val="3E3E3E"/>
                </a:solidFill>
              </a:rPr>
              <a:t>l</a:t>
            </a:r>
            <a:r>
              <a:rPr spc="-20" dirty="0">
                <a:solidFill>
                  <a:srgbClr val="3E3E3E"/>
                </a:solidFill>
              </a:rPr>
              <a:t>t</a:t>
            </a:r>
            <a:r>
              <a:rPr spc="-85" dirty="0">
                <a:solidFill>
                  <a:srgbClr val="3E3E3E"/>
                </a:solidFill>
              </a:rPr>
              <a:t>h</a:t>
            </a:r>
            <a:r>
              <a:rPr spc="-60" dirty="0">
                <a:solidFill>
                  <a:srgbClr val="3E3E3E"/>
                </a:solidFill>
              </a:rPr>
              <a:t>y</a:t>
            </a:r>
            <a:r>
              <a:rPr spc="-45" dirty="0">
                <a:solidFill>
                  <a:srgbClr val="3E3E3E"/>
                </a:solidFill>
              </a:rPr>
              <a:t>?</a:t>
            </a:r>
            <a:endParaRPr spc="-45" dirty="0">
              <a:solidFill>
                <a:srgbClr val="3E3E3E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45352" y="1909572"/>
            <a:ext cx="2503931" cy="25024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92139" y="4660567"/>
            <a:ext cx="16478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 send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heartbeats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30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3455" y="4660821"/>
            <a:ext cx="182880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  </a:t>
            </a:r>
            <a:r>
              <a:rPr sz="20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90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secs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heartbeats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0559" y="4661330"/>
            <a:ext cx="259334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customize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configuration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ts val="2390"/>
              </a:lnSpc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/health</a:t>
            </a:r>
            <a:r>
              <a:rPr sz="2000" spc="-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7160" marR="133350" algn="ctr">
              <a:lnSpc>
                <a:spcPct val="131000"/>
              </a:lnSpc>
              <a:spcBef>
                <a:spcPts val="10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 </a:t>
            </a:r>
            <a:r>
              <a:rPr sz="16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healthcheck.enabled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" y="1993392"/>
            <a:ext cx="2503931" cy="233476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71544" y="1905000"/>
            <a:ext cx="1487805" cy="2423160"/>
            <a:chOff x="3971544" y="1905000"/>
            <a:chExt cx="1487805" cy="24231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1544" y="3172967"/>
              <a:ext cx="1487423" cy="11551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3172" y="1905000"/>
              <a:ext cx="1357883" cy="1267967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2456" y="1905000"/>
            <a:ext cx="2502407" cy="2510027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1896" y="427481"/>
            <a:ext cx="7690484" cy="5990590"/>
            <a:chOff x="4501896" y="427481"/>
            <a:chExt cx="7690484" cy="5990590"/>
          </a:xfrm>
        </p:grpSpPr>
        <p:sp>
          <p:nvSpPr>
            <p:cNvPr id="3" name="object 3"/>
            <p:cNvSpPr/>
            <p:nvPr/>
          </p:nvSpPr>
          <p:spPr>
            <a:xfrm>
              <a:off x="4584954" y="427481"/>
              <a:ext cx="0" cy="5990590"/>
            </a:xfrm>
            <a:custGeom>
              <a:avLst/>
              <a:gdLst/>
              <a:ahLst/>
              <a:cxnLst/>
              <a:rect l="l" t="t" r="r" b="b"/>
              <a:pathLst>
                <a:path h="5990590">
                  <a:moveTo>
                    <a:pt x="0" y="0"/>
                  </a:moveTo>
                  <a:lnTo>
                    <a:pt x="0" y="59904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01896" y="1769364"/>
              <a:ext cx="7690103" cy="33101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5488" y="1643272"/>
            <a:ext cx="3966845" cy="324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(cached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locally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every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9545">
              <a:lnSpc>
                <a:spcPct val="100000"/>
              </a:lnSpc>
              <a:spcBef>
                <a:spcPts val="26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Clients </a:t>
            </a:r>
            <a:r>
              <a:rPr sz="2400" i="1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operate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35890">
              <a:lnSpc>
                <a:spcPct val="100000"/>
              </a:lnSpc>
              <a:spcBef>
                <a:spcPts val="257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Fetches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deltas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9532" y="2302764"/>
            <a:ext cx="1534667" cy="24429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364" y="2337816"/>
            <a:ext cx="2557271" cy="23728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0847" y="2314955"/>
            <a:ext cx="1519427" cy="2417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4561" y="5019276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00431" y="519066"/>
            <a:ext cx="6503034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81965" marR="5080" indent="-469900">
              <a:lnSpc>
                <a:spcPts val="3670"/>
              </a:lnSpc>
              <a:spcBef>
                <a:spcPts val="760"/>
              </a:spcBef>
            </a:pPr>
            <a:r>
              <a:rPr spc="-30" dirty="0">
                <a:solidFill>
                  <a:srgbClr val="3E3E3E"/>
                </a:solidFill>
              </a:rPr>
              <a:t>The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Problem: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50" dirty="0">
                <a:solidFill>
                  <a:srgbClr val="3E3E3E"/>
                </a:solidFill>
              </a:rPr>
              <a:t>Locate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Another?</a:t>
            </a:r>
            <a:endParaRPr spc="20" dirty="0">
              <a:solidFill>
                <a:srgbClr val="3E3E3E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3770" y="5019276"/>
            <a:ext cx="10109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Locate?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9679" y="5019276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7444" y="2718906"/>
            <a:ext cx="790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80" dirty="0">
                <a:solidFill>
                  <a:srgbClr val="1A1A1A"/>
                </a:solidFill>
              </a:rPr>
              <a:t>AWS</a:t>
            </a:r>
            <a:r>
              <a:rPr spc="-180" dirty="0">
                <a:solidFill>
                  <a:srgbClr val="1A1A1A"/>
                </a:solidFill>
              </a:rPr>
              <a:t> </a:t>
            </a:r>
            <a:r>
              <a:rPr spc="20" dirty="0">
                <a:solidFill>
                  <a:srgbClr val="1A1A1A"/>
                </a:solidFill>
              </a:rPr>
              <a:t>Support</a:t>
            </a:r>
            <a:endParaRPr spc="2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920" y="4088891"/>
            <a:ext cx="5257800" cy="161861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Binding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4088891"/>
            <a:ext cx="5257800" cy="161861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Multi-region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aware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93035"/>
            <a:ext cx="5257800" cy="162052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Multi-zone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aware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2193035"/>
            <a:ext cx="5257800" cy="162052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35305">
              <a:lnSpc>
                <a:spcPct val="100000"/>
              </a:lnSpc>
            </a:pP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AWS-specific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1771" y="519066"/>
            <a:ext cx="7922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3E3E3E"/>
                </a:solidFill>
              </a:rPr>
              <a:t>Spring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Cloud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70" dirty="0">
                <a:solidFill>
                  <a:srgbClr val="3E3E3E"/>
                </a:solidFill>
              </a:rPr>
              <a:t>Eureka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is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AWS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Aware</a:t>
            </a:r>
            <a:endParaRPr spc="-10" dirty="0">
              <a:solidFill>
                <a:srgbClr val="3E3E3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2787" y="519066"/>
            <a:ext cx="943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0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5" dirty="0"/>
              <a:t>for</a:t>
            </a:r>
            <a:r>
              <a:rPr spc="-220" dirty="0"/>
              <a:t> </a:t>
            </a:r>
            <a:r>
              <a:rPr spc="75" dirty="0"/>
              <a:t>AWS</a:t>
            </a:r>
            <a:endParaRPr spc="7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6995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AppConfig</a:t>
            </a:r>
            <a:r>
              <a:rPr sz="20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5130">
              <a:lnSpc>
                <a:spcPct val="100000"/>
              </a:lnSpc>
              <a:spcBef>
                <a:spcPts val="2090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62330" marR="3061970" indent="-457835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r>
              <a:rPr sz="2000" spc="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eurekaInstanceConfig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118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InetUtilsProperties</a:t>
            </a:r>
            <a:r>
              <a:rPr sz="20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properties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5130">
              <a:lnSpc>
                <a:spcPts val="2275"/>
              </a:lnSpc>
              <a:spcBef>
                <a:spcPts val="5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2490">
              <a:lnSpc>
                <a:spcPts val="2275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r>
              <a:rPr sz="2000" spc="-2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bean</a:t>
            </a:r>
            <a:r>
              <a:rPr sz="20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29690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InetUtils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properties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6300" marR="5080" indent="-4445">
              <a:lnSpc>
                <a:spcPts val="2280"/>
              </a:lnSpc>
              <a:spcBef>
                <a:spcPts val="455"/>
              </a:spcBef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AmazonInfo</a:t>
            </a:r>
            <a:r>
              <a:rPr sz="2000" spc="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info</a:t>
            </a:r>
            <a:r>
              <a:rPr sz="2000" spc="1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AmazonInfo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Builder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newBuilder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autoBuild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"eureka"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bean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setDataCenterInfo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info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6300">
              <a:lnSpc>
                <a:spcPts val="234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bean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513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295">
              <a:lnSpc>
                <a:spcPct val="100000"/>
              </a:lnSpc>
              <a:spcBef>
                <a:spcPts val="40"/>
              </a:spcBef>
            </a:pPr>
            <a:endParaRPr sz="2350">
              <a:latin typeface="Courier New" panose="02070309020205020404"/>
              <a:cs typeface="Courier New" panose="02070309020205020404"/>
            </a:endParaRPr>
          </a:p>
          <a:p>
            <a:pPr marL="86995">
              <a:lnSpc>
                <a:spcPct val="100000"/>
              </a:lnSpc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786130"/>
            <a:ext cx="10791825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7580" y="3134649"/>
            <a:ext cx="10819130" cy="1908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eureka.client.availability-zones.us-east-1=</a:t>
            </a:r>
            <a:r>
              <a:rPr sz="3000" spc="-7" baseline="10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us-east-1b,us-east-1e</a:t>
            </a:r>
            <a:endParaRPr sz="3000" baseline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 marL="23495">
              <a:lnSpc>
                <a:spcPct val="100000"/>
              </a:lnSpc>
              <a:spcBef>
                <a:spcPts val="5"/>
              </a:spcBef>
            </a:pPr>
            <a:r>
              <a:rPr sz="2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2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Zones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9210">
              <a:lnSpc>
                <a:spcPct val="100000"/>
              </a:lnSpc>
              <a:spcBef>
                <a:spcPts val="1735"/>
              </a:spcBef>
            </a:pPr>
            <a:r>
              <a:rPr sz="24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eureka.client.availability-zones.[region]=[az1],[az2],[az3]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4209" y="157414"/>
            <a:ext cx="1144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us-east-1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537" y="686272"/>
            <a:ext cx="12001831" cy="20988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526" y="167529"/>
            <a:ext cx="2008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4005385"/>
            <a:ext cx="10260965" cy="1481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415">
              <a:lnSpc>
                <a:spcPct val="100000"/>
              </a:lnSpc>
              <a:spcBef>
                <a:spcPts val="1735"/>
              </a:spcBef>
            </a:pPr>
            <a:r>
              <a:rPr sz="24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eureka.client.service-url.[zone]=http://[eip-dns]/eureka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66700">
              <a:lnSpc>
                <a:spcPct val="100000"/>
              </a:lnSpc>
              <a:spcBef>
                <a:spcPts val="615"/>
              </a:spcBef>
              <a:tabLst>
                <a:tab pos="556260" algn="l"/>
              </a:tabLst>
            </a:pP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-	</a:t>
            </a:r>
            <a:r>
              <a:rPr sz="2400" spc="-4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400" spc="-4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EIP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name.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(as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1.4)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120" y="441959"/>
            <a:ext cx="11495130" cy="2209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526" y="167529"/>
            <a:ext cx="2661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4545" y="157603"/>
            <a:ext cx="1144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us-east-1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42" y="2720196"/>
            <a:ext cx="10512425" cy="1073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eureka.client.service-url.</a:t>
            </a:r>
            <a:r>
              <a:rPr sz="1600" spc="-73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us-east-1b=</a:t>
            </a:r>
            <a:endParaRPr sz="2400" baseline="2000">
              <a:latin typeface="Courier New" panose="02070309020205020404"/>
              <a:cs typeface="Courier New" panose="02070309020205020404"/>
            </a:endParaRPr>
          </a:p>
          <a:p>
            <a:pPr marL="2931160">
              <a:lnSpc>
                <a:spcPts val="1880"/>
              </a:lnSpc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http://ec2-34-192-167-121.compute-1.amazonaws.com:8761/eureka/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eureka.client.service-url.</a:t>
            </a:r>
            <a:r>
              <a:rPr sz="1600" spc="-73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us-east-1e=</a:t>
            </a:r>
            <a:endParaRPr sz="2400" baseline="2000">
              <a:latin typeface="Courier New" panose="02070309020205020404"/>
              <a:cs typeface="Courier New" panose="02070309020205020404"/>
            </a:endParaRPr>
          </a:p>
          <a:p>
            <a:pPr marL="2931160">
              <a:lnSpc>
                <a:spcPct val="100000"/>
              </a:lnSpc>
              <a:spcBef>
                <a:spcPts val="8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http://ec2-34-193-24-166.compute-1.amazonaws.com:8761/eureka/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159" y="519066"/>
            <a:ext cx="10345420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336415" marR="5080" indent="-4324350">
              <a:lnSpc>
                <a:spcPts val="3670"/>
              </a:lnSpc>
              <a:spcBef>
                <a:spcPts val="760"/>
              </a:spcBef>
            </a:pPr>
            <a:r>
              <a:rPr spc="-70" dirty="0">
                <a:solidFill>
                  <a:srgbClr val="3E3E3E"/>
                </a:solidFill>
              </a:rPr>
              <a:t>Eureka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Dashboard: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AWS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30" dirty="0">
                <a:solidFill>
                  <a:srgbClr val="3E3E3E"/>
                </a:solidFill>
              </a:rPr>
              <a:t>Multi-zone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Servers</a:t>
            </a:r>
            <a:endParaRPr spc="-100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731264"/>
            <a:ext cx="12191999" cy="36347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83" y="519066"/>
            <a:ext cx="872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3E3E3E"/>
                </a:solidFill>
              </a:rPr>
              <a:t>Eureka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Dashboard: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AWS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Instance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Data</a:t>
            </a:r>
            <a:endParaRPr spc="-35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8111" y="1284732"/>
            <a:ext cx="8877287" cy="53217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6166" y="1254804"/>
            <a:ext cx="164083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S) 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zone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51978" y="1255058"/>
            <a:ext cx="18205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3E3E3E"/>
                </a:solidFill>
              </a:rPr>
              <a:t>Auto </a:t>
            </a:r>
            <a:r>
              <a:rPr sz="2000" spc="20" dirty="0">
                <a:solidFill>
                  <a:srgbClr val="3E3E3E"/>
                </a:solidFill>
              </a:rPr>
              <a:t>scaling </a:t>
            </a:r>
            <a:r>
              <a:rPr sz="2000" spc="25" dirty="0">
                <a:solidFill>
                  <a:srgbClr val="3E3E3E"/>
                </a:solidFill>
              </a:rPr>
              <a:t> </a:t>
            </a:r>
            <a:r>
              <a:rPr sz="2000" spc="40" dirty="0">
                <a:solidFill>
                  <a:srgbClr val="3E3E3E"/>
                </a:solidFill>
              </a:rPr>
              <a:t>g</a:t>
            </a:r>
            <a:r>
              <a:rPr sz="2000" spc="-15" dirty="0">
                <a:solidFill>
                  <a:srgbClr val="3E3E3E"/>
                </a:solidFill>
              </a:rPr>
              <a:t>r</a:t>
            </a:r>
            <a:r>
              <a:rPr sz="2000" spc="100" dirty="0">
                <a:solidFill>
                  <a:srgbClr val="3E3E3E"/>
                </a:solidFill>
              </a:rPr>
              <a:t>o</a:t>
            </a:r>
            <a:r>
              <a:rPr sz="2000" spc="-20" dirty="0">
                <a:solidFill>
                  <a:srgbClr val="3E3E3E"/>
                </a:solidFill>
              </a:rPr>
              <a:t>u</a:t>
            </a:r>
            <a:r>
              <a:rPr sz="2000" spc="25" dirty="0">
                <a:solidFill>
                  <a:srgbClr val="3E3E3E"/>
                </a:solidFill>
              </a:rPr>
              <a:t>ps</a:t>
            </a:r>
            <a:r>
              <a:rPr sz="2000" spc="-150" dirty="0">
                <a:solidFill>
                  <a:srgbClr val="3E3E3E"/>
                </a:solidFill>
              </a:rPr>
              <a:t> </a:t>
            </a:r>
            <a:r>
              <a:rPr sz="2000" spc="-35" dirty="0">
                <a:solidFill>
                  <a:srgbClr val="3E3E3E"/>
                </a:solidFill>
              </a:rPr>
              <a:t>e</a:t>
            </a:r>
            <a:r>
              <a:rPr sz="2000" spc="-60" dirty="0">
                <a:solidFill>
                  <a:srgbClr val="3E3E3E"/>
                </a:solidFill>
              </a:rPr>
              <a:t>v</a:t>
            </a:r>
            <a:r>
              <a:rPr sz="2000" spc="-5" dirty="0">
                <a:solidFill>
                  <a:srgbClr val="3E3E3E"/>
                </a:solidFill>
              </a:rPr>
              <a:t>e</a:t>
            </a:r>
            <a:r>
              <a:rPr sz="2000" dirty="0">
                <a:solidFill>
                  <a:srgbClr val="3E3E3E"/>
                </a:solidFill>
              </a:rPr>
              <a:t>n</a:t>
            </a:r>
            <a:r>
              <a:rPr sz="2000" spc="15" dirty="0">
                <a:solidFill>
                  <a:srgbClr val="3E3E3E"/>
                </a:solidFill>
              </a:rPr>
              <a:t>ly  </a:t>
            </a:r>
            <a:r>
              <a:rPr sz="2000" dirty="0">
                <a:solidFill>
                  <a:srgbClr val="3E3E3E"/>
                </a:solidFill>
              </a:rPr>
              <a:t>across</a:t>
            </a:r>
            <a:r>
              <a:rPr sz="2000" spc="-150" dirty="0">
                <a:solidFill>
                  <a:srgbClr val="3E3E3E"/>
                </a:solidFill>
              </a:rPr>
              <a:t> </a:t>
            </a:r>
            <a:r>
              <a:rPr sz="2000" spc="20" dirty="0">
                <a:solidFill>
                  <a:srgbClr val="3E3E3E"/>
                </a:solidFill>
              </a:rPr>
              <a:t>zones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378616" y="4959168"/>
            <a:ext cx="14458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EIP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(s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0408" y="0"/>
            <a:ext cx="8232647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264010"/>
            <a:ext cx="5986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</a:rPr>
              <a:t>What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service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discovery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why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it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important?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0215" rIns="0" bIns="0" rtlCol="0">
            <a:spAutoFit/>
          </a:bodyPr>
          <a:lstStyle/>
          <a:p>
            <a:pPr marL="4919980" marR="50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Using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10" dirty="0"/>
              <a:t>Spring</a:t>
            </a:r>
            <a:r>
              <a:rPr spc="-114" dirty="0"/>
              <a:t> </a:t>
            </a:r>
            <a:r>
              <a:rPr spc="65" dirty="0"/>
              <a:t>Cloud</a:t>
            </a:r>
            <a:r>
              <a:rPr spc="-110" dirty="0"/>
              <a:t> </a:t>
            </a:r>
            <a:r>
              <a:rPr spc="-5" dirty="0"/>
              <a:t>Eureka</a:t>
            </a:r>
            <a:r>
              <a:rPr spc="-114" dirty="0"/>
              <a:t> </a:t>
            </a:r>
            <a:r>
              <a:rPr spc="25" dirty="0"/>
              <a:t>Client</a:t>
            </a:r>
            <a:r>
              <a:rPr spc="-114" dirty="0"/>
              <a:t> </a:t>
            </a:r>
            <a:r>
              <a:rPr spc="-75" dirty="0"/>
              <a:t>&amp; </a:t>
            </a:r>
            <a:r>
              <a:rPr spc="-830" dirty="0"/>
              <a:t> </a:t>
            </a:r>
            <a:r>
              <a:rPr spc="-35" dirty="0"/>
              <a:t>Server</a:t>
            </a:r>
            <a:endParaRPr spc="-35" dirty="0"/>
          </a:p>
          <a:p>
            <a:pPr marL="4919980" marR="939165">
              <a:lnSpc>
                <a:spcPct val="163000"/>
              </a:lnSpc>
            </a:pPr>
            <a:r>
              <a:rPr spc="10" dirty="0"/>
              <a:t>Spring </a:t>
            </a:r>
            <a:r>
              <a:rPr spc="65" dirty="0"/>
              <a:t>Cloud </a:t>
            </a:r>
            <a:r>
              <a:rPr spc="-5" dirty="0"/>
              <a:t>Eureka </a:t>
            </a:r>
            <a:r>
              <a:rPr spc="20" dirty="0"/>
              <a:t>Dashboard </a:t>
            </a:r>
            <a:r>
              <a:rPr spc="-830" dirty="0"/>
              <a:t> </a:t>
            </a:r>
            <a:r>
              <a:rPr dirty="0"/>
              <a:t>Health </a:t>
            </a:r>
            <a:r>
              <a:rPr spc="-75" dirty="0"/>
              <a:t>&amp; </a:t>
            </a:r>
            <a:r>
              <a:rPr spc="25" dirty="0"/>
              <a:t>High </a:t>
            </a:r>
            <a:r>
              <a:rPr spc="35" dirty="0"/>
              <a:t>Availability </a:t>
            </a:r>
            <a:r>
              <a:rPr spc="40" dirty="0"/>
              <a:t> </a:t>
            </a:r>
            <a:r>
              <a:rPr spc="35" dirty="0"/>
              <a:t>Configuring</a:t>
            </a:r>
            <a:r>
              <a:rPr spc="-120" dirty="0"/>
              <a:t> </a:t>
            </a:r>
            <a:r>
              <a:rPr spc="10" dirty="0"/>
              <a:t>Spring</a:t>
            </a:r>
            <a:r>
              <a:rPr spc="-120" dirty="0"/>
              <a:t> </a:t>
            </a:r>
            <a:r>
              <a:rPr spc="65" dirty="0"/>
              <a:t>Cloud</a:t>
            </a:r>
            <a:r>
              <a:rPr spc="-114" dirty="0"/>
              <a:t> </a:t>
            </a:r>
            <a:r>
              <a:rPr spc="-5" dirty="0"/>
              <a:t>Eureka </a:t>
            </a:r>
            <a:r>
              <a:rPr spc="-830" dirty="0"/>
              <a:t> </a:t>
            </a:r>
            <a:r>
              <a:rPr spc="150" dirty="0"/>
              <a:t>AWS</a:t>
            </a:r>
            <a:r>
              <a:rPr spc="-120" dirty="0"/>
              <a:t> </a:t>
            </a:r>
            <a:r>
              <a:rPr spc="30" dirty="0"/>
              <a:t>Support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9532" y="2302764"/>
            <a:ext cx="1534667" cy="24429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0847" y="2314955"/>
            <a:ext cx="1519427" cy="24170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4561" y="5019276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811" y="519066"/>
            <a:ext cx="905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The</a:t>
            </a:r>
            <a:r>
              <a:rPr spc="-175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Simple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Approach: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Via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Configuration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3054" y="4920534"/>
            <a:ext cx="2322195" cy="7518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7940">
              <a:lnSpc>
                <a:spcPct val="100000"/>
              </a:lnSpc>
              <a:spcBef>
                <a:spcPts val="615"/>
              </a:spcBef>
            </a:pPr>
            <a:r>
              <a:rPr sz="1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-2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p:</a:t>
            </a:r>
            <a:r>
              <a:rPr sz="1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6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600" spc="-3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1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:6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9621" y="5019276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735" y="1825752"/>
            <a:ext cx="1938527" cy="244754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96767" y="2874526"/>
            <a:ext cx="1397000" cy="461009"/>
            <a:chOff x="3096767" y="2874526"/>
            <a:chExt cx="1397000" cy="461009"/>
          </a:xfrm>
        </p:grpSpPr>
        <p:sp>
          <p:nvSpPr>
            <p:cNvPr id="10" name="object 10"/>
            <p:cNvSpPr/>
            <p:nvPr/>
          </p:nvSpPr>
          <p:spPr>
            <a:xfrm>
              <a:off x="3121913" y="2939694"/>
              <a:ext cx="1251585" cy="370840"/>
            </a:xfrm>
            <a:custGeom>
              <a:avLst/>
              <a:gdLst/>
              <a:ahLst/>
              <a:cxnLst/>
              <a:rect l="l" t="t" r="r" b="b"/>
              <a:pathLst>
                <a:path w="1251585" h="370839">
                  <a:moveTo>
                    <a:pt x="0" y="370687"/>
                  </a:moveTo>
                  <a:lnTo>
                    <a:pt x="1251051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7415" y="2874526"/>
              <a:ext cx="166370" cy="144780"/>
            </a:xfrm>
            <a:custGeom>
              <a:avLst/>
              <a:gdLst/>
              <a:ahLst/>
              <a:cxnLst/>
              <a:rect l="l" t="t" r="r" b="b"/>
              <a:pathLst>
                <a:path w="166370" h="144780">
                  <a:moveTo>
                    <a:pt x="0" y="0"/>
                  </a:moveTo>
                  <a:lnTo>
                    <a:pt x="42875" y="144652"/>
                  </a:lnTo>
                  <a:lnTo>
                    <a:pt x="166103" y="29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350252" y="2802635"/>
            <a:ext cx="1410970" cy="529590"/>
            <a:chOff x="7350252" y="2802635"/>
            <a:chExt cx="1410970" cy="529590"/>
          </a:xfrm>
        </p:grpSpPr>
        <p:sp>
          <p:nvSpPr>
            <p:cNvPr id="13" name="object 13"/>
            <p:cNvSpPr/>
            <p:nvPr/>
          </p:nvSpPr>
          <p:spPr>
            <a:xfrm>
              <a:off x="7375398" y="2827781"/>
              <a:ext cx="1266825" cy="441325"/>
            </a:xfrm>
            <a:custGeom>
              <a:avLst/>
              <a:gdLst/>
              <a:ahLst/>
              <a:cxnLst/>
              <a:rect l="l" t="t" r="r" b="b"/>
              <a:pathLst>
                <a:path w="1266825" h="441325">
                  <a:moveTo>
                    <a:pt x="0" y="0"/>
                  </a:moveTo>
                  <a:lnTo>
                    <a:pt x="1266710" y="441236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593550" y="3189505"/>
              <a:ext cx="167640" cy="142875"/>
            </a:xfrm>
            <a:custGeom>
              <a:avLst/>
              <a:gdLst/>
              <a:ahLst/>
              <a:cxnLst/>
              <a:rect l="l" t="t" r="r" b="b"/>
              <a:pathLst>
                <a:path w="167640" h="142875">
                  <a:moveTo>
                    <a:pt x="49631" y="0"/>
                  </a:moveTo>
                  <a:lnTo>
                    <a:pt x="0" y="142481"/>
                  </a:lnTo>
                  <a:lnTo>
                    <a:pt x="167284" y="120878"/>
                  </a:lnTo>
                  <a:lnTo>
                    <a:pt x="49631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4871" y="519066"/>
            <a:ext cx="403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3E3E3E"/>
                </a:solidFill>
              </a:rPr>
              <a:t>Multiple</a:t>
            </a:r>
            <a:r>
              <a:rPr spc="-26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Instances</a:t>
            </a:r>
            <a:endParaRPr spc="-100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395" y="2729483"/>
            <a:ext cx="961643" cy="15300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92905" y="2269235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97131" y="2269234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1" name="object 11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911" y="519066"/>
            <a:ext cx="821626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53690" marR="5080" indent="-2841625">
              <a:lnSpc>
                <a:spcPts val="3670"/>
              </a:lnSpc>
              <a:spcBef>
                <a:spcPts val="760"/>
              </a:spcBef>
            </a:pPr>
            <a:r>
              <a:rPr spc="-100" dirty="0">
                <a:solidFill>
                  <a:srgbClr val="3E3E3E"/>
                </a:solidFill>
              </a:rPr>
              <a:t>Instances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Come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and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70" dirty="0">
                <a:solidFill>
                  <a:srgbClr val="3E3E3E"/>
                </a:solidFill>
              </a:rPr>
              <a:t>Go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Response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Demand</a:t>
            </a:r>
            <a:endParaRPr spc="-25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395" y="2729483"/>
            <a:ext cx="961643" cy="15300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92905" y="2269235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76446" y="2234468"/>
            <a:ext cx="2218690" cy="6438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33145">
              <a:lnSpc>
                <a:spcPct val="100000"/>
              </a:lnSpc>
              <a:spcBef>
                <a:spcPts val="37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1" name="object 11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019" y="3038855"/>
            <a:ext cx="961643" cy="153009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7247" y="3038855"/>
            <a:ext cx="961643" cy="153009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480673" y="2578319"/>
            <a:ext cx="121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30171" y="519066"/>
            <a:ext cx="304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solidFill>
                  <a:srgbClr val="3E3E3E"/>
                </a:solidFill>
              </a:rPr>
              <a:t>I</a:t>
            </a:r>
            <a:r>
              <a:rPr spc="-365" dirty="0">
                <a:solidFill>
                  <a:srgbClr val="3E3E3E"/>
                </a:solidFill>
              </a:rPr>
              <a:t>n</a:t>
            </a:r>
            <a:r>
              <a:rPr spc="-130" dirty="0">
                <a:solidFill>
                  <a:srgbClr val="3E3E3E"/>
                </a:solidFill>
              </a:rPr>
              <a:t>s</a:t>
            </a:r>
            <a:r>
              <a:rPr spc="20" dirty="0">
                <a:solidFill>
                  <a:srgbClr val="3E3E3E"/>
                </a:solidFill>
              </a:rPr>
              <a:t>t</a:t>
            </a:r>
            <a:r>
              <a:rPr spc="-90" dirty="0">
                <a:solidFill>
                  <a:srgbClr val="3E3E3E"/>
                </a:solidFill>
              </a:rPr>
              <a:t>an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75" dirty="0">
                <a:solidFill>
                  <a:srgbClr val="3E3E3E"/>
                </a:solidFill>
              </a:rPr>
              <a:t>e</a:t>
            </a:r>
            <a:r>
              <a:rPr spc="-60" dirty="0">
                <a:solidFill>
                  <a:srgbClr val="3E3E3E"/>
                </a:solidFill>
              </a:rPr>
              <a:t>s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04" dirty="0">
                <a:solidFill>
                  <a:srgbClr val="3E3E3E"/>
                </a:solidFill>
              </a:rPr>
              <a:t>F</a:t>
            </a:r>
            <a:r>
              <a:rPr spc="-135" dirty="0">
                <a:solidFill>
                  <a:srgbClr val="3E3E3E"/>
                </a:solidFill>
              </a:rPr>
              <a:t>a</a:t>
            </a:r>
            <a:r>
              <a:rPr spc="-60" dirty="0">
                <a:solidFill>
                  <a:srgbClr val="3E3E3E"/>
                </a:solidFill>
              </a:rPr>
              <a:t>i</a:t>
            </a:r>
            <a:r>
              <a:rPr spc="-95" dirty="0">
                <a:solidFill>
                  <a:srgbClr val="3E3E3E"/>
                </a:solidFill>
              </a:rPr>
              <a:t>l</a:t>
            </a:r>
            <a:endParaRPr spc="-95" dirty="0">
              <a:solidFill>
                <a:srgbClr val="3E3E3E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55535" y="2729483"/>
            <a:ext cx="1445260" cy="1530350"/>
            <a:chOff x="6955535" y="2729483"/>
            <a:chExt cx="1445260" cy="1530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9395" y="2729483"/>
              <a:ext cx="961643" cy="15300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5535" y="2729483"/>
              <a:ext cx="1444751" cy="144322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092905" y="2269235"/>
            <a:ext cx="114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297131" y="2269234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3" name="object 13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9023</Words>
  <Application>WPS Presentation</Application>
  <PresentationFormat>Custom</PresentationFormat>
  <Paragraphs>578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Times New Roman</vt:lpstr>
      <vt:lpstr>Courier New</vt:lpstr>
      <vt:lpstr>Arial</vt:lpstr>
      <vt:lpstr>Office Theme</vt:lpstr>
      <vt:lpstr>Finding Services Using Service  Discovery</vt:lpstr>
      <vt:lpstr>Service Discovery</vt:lpstr>
      <vt:lpstr>Discovery and why do we  need it?</vt:lpstr>
      <vt:lpstr>Changes in the Way We Develop Software</vt:lpstr>
      <vt:lpstr>The Problem: How Does One  Service Locate Another?</vt:lpstr>
      <vt:lpstr>The Simple Approach: Via Configuration</vt:lpstr>
      <vt:lpstr>Multiple Instances</vt:lpstr>
      <vt:lpstr>Instances Come and Go in Response  to Demand</vt:lpstr>
      <vt:lpstr>Instances Fail</vt:lpstr>
      <vt:lpstr>the cloud!</vt:lpstr>
      <vt:lpstr>PowerPoint 演示文稿</vt:lpstr>
      <vt:lpstr>Discovering Services With Spring Cloud</vt:lpstr>
      <vt:lpstr>discover services with:  Spring Cloud Consul  Spring Cloud Zookeeper  Spring Cloud Netflix</vt:lpstr>
      <vt:lpstr>PowerPoint 演示文稿</vt:lpstr>
      <vt:lpstr>Spring Cloud  Netflix</vt:lpstr>
      <vt:lpstr>Key Components in Service Discovery</vt:lpstr>
      <vt:lpstr>PowerPoint 演示文稿</vt:lpstr>
      <vt:lpstr>Discovery</vt:lpstr>
      <vt:lpstr>Using Spring Cloud Eureka Server</vt:lpstr>
      <vt:lpstr>Using Spring Cloud Eureka Server</vt:lpstr>
      <vt:lpstr>Using Spring Cloud Eureka Server</vt:lpstr>
      <vt:lpstr>Using Spring Cloud Eureka Server</vt:lpstr>
      <vt:lpstr>PowerPoint 演示文稿</vt:lpstr>
      <vt:lpstr>Application</vt:lpstr>
      <vt:lpstr>Using Spring Cloud Eureka Client in a Service</vt:lpstr>
      <vt:lpstr>Using Spring Cloud Eureka Client in a Service</vt:lpstr>
      <vt:lpstr>application.properties</vt:lpstr>
      <vt:lpstr>Using Spring Cloud Eureka Client in a Service</vt:lpstr>
      <vt:lpstr>PowerPoint 演示文稿</vt:lpstr>
      <vt:lpstr>Application</vt:lpstr>
      <vt:lpstr>Using Spring Cloud Eureka Client in an  Application Client</vt:lpstr>
      <vt:lpstr>Using Spring Cloud Eureka Client in an  Application Client</vt:lpstr>
      <vt:lpstr>Using Spring Cloud Eureka Client in an</vt:lpstr>
      <vt:lpstr>Using Spring Cloud Eureka Client in an  Application Client</vt:lpstr>
      <vt:lpstr>Discovering Services as a Client: Two Options</vt:lpstr>
      <vt:lpstr>"service-id", false);</vt:lpstr>
      <vt:lpstr>List&lt;ServiceInstance&gt; instances =  id");</vt:lpstr>
      <vt:lpstr>PowerPoint 演示文稿</vt:lpstr>
      <vt:lpstr>Spring Cloud Eureka Dashboard</vt:lpstr>
      <vt:lpstr>PowerPoint 演示文稿</vt:lpstr>
      <vt:lpstr>PowerPoint 演示文稿</vt:lpstr>
      <vt:lpstr>Configuring Spring Cloud Eureka</vt:lpstr>
      <vt:lpstr>Areas of Configuration</vt:lpstr>
      <vt:lpstr>PowerPoint 演示文稿</vt:lpstr>
      <vt:lpstr>PowerPoint 演示文稿</vt:lpstr>
      <vt:lpstr>PowerPoint 演示文稿</vt:lpstr>
      <vt:lpstr>Spring Cloud Eureka: Health &amp; High Availability</vt:lpstr>
      <vt:lpstr>Eureka Server: Are My Services Healthy?</vt:lpstr>
      <vt:lpstr>PowerPoint 演示文稿</vt:lpstr>
      <vt:lpstr>Spring Cloud Eureka AWS Support</vt:lpstr>
      <vt:lpstr>Spring Cloud Eureka is AWS Aware</vt:lpstr>
      <vt:lpstr>Configuring Spring Cloud Eureka for AWS</vt:lpstr>
      <vt:lpstr>PowerPoint 演示文稿</vt:lpstr>
      <vt:lpstr>PowerPoint 演示文稿</vt:lpstr>
      <vt:lpstr>PowerPoint 演示文稿</vt:lpstr>
      <vt:lpstr>Eureka Dashboard: AWS Multi-zone Discovery  Servers</vt:lpstr>
      <vt:lpstr>Eureka Dashboard: AWS Instance Data</vt:lpstr>
      <vt:lpstr>Auto scaling  groups evenly  across zones</vt:lpstr>
      <vt:lpstr>What is service discovery and why is it  important?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 Sam</cp:lastModifiedBy>
  <cp:revision>9</cp:revision>
  <dcterms:created xsi:type="dcterms:W3CDTF">2021-06-26T08:11:00Z</dcterms:created>
  <dcterms:modified xsi:type="dcterms:W3CDTF">2021-10-27T14:09:01Z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2017-06-05T11:00:00Z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2021-06-26T11:00:00Z</vt:filetime>
  </property>
  <property fmtid="{D5CDD505-2E9C-101B-9397-08002B2CF9AE}" pid="5" name="ICV">
    <vt:lpwstr>2C20EF7D19E84095BE13DB04A6A74B3F</vt:lpwstr>
  </property>
  <property fmtid="{D5CDD505-2E9C-101B-9397-08002B2CF9AE}" pid="6" name="KSOProductBuildVer">
    <vt:lpwstr>1033-11.2.0.10351</vt:lpwstr>
  </property>
</Properties>
</file>