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232323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232323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232323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22902" y="646852"/>
            <a:ext cx="7610195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232323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23639" y="2413630"/>
            <a:ext cx="12008721" cy="2986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09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704" y="1870914"/>
            <a:ext cx="12030710" cy="17399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11430">
              <a:lnSpc>
                <a:spcPts val="6300"/>
              </a:lnSpc>
              <a:spcBef>
                <a:spcPts val="1060"/>
              </a:spcBef>
            </a:pPr>
            <a:r>
              <a:rPr sz="6000" spc="-295" dirty="0">
                <a:solidFill>
                  <a:srgbClr val="171717"/>
                </a:solidFill>
              </a:rPr>
              <a:t>Sea</a:t>
            </a:r>
            <a:r>
              <a:rPr sz="6000" spc="-420" dirty="0">
                <a:solidFill>
                  <a:srgbClr val="171717"/>
                </a:solidFill>
              </a:rPr>
              <a:t>r</a:t>
            </a:r>
            <a:r>
              <a:rPr sz="6000" spc="-235" dirty="0">
                <a:solidFill>
                  <a:srgbClr val="171717"/>
                </a:solidFill>
              </a:rPr>
              <a:t>ching</a:t>
            </a:r>
            <a:r>
              <a:rPr sz="6000" spc="-55" dirty="0">
                <a:solidFill>
                  <a:srgbClr val="171717"/>
                </a:solidFill>
              </a:rPr>
              <a:t>,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170" dirty="0">
                <a:solidFill>
                  <a:srgbClr val="171717"/>
                </a:solidFill>
              </a:rPr>
              <a:t>P</a:t>
            </a:r>
            <a:r>
              <a:rPr sz="6000" spc="-250" dirty="0">
                <a:solidFill>
                  <a:srgbClr val="171717"/>
                </a:solidFill>
              </a:rPr>
              <a:t>aging</a:t>
            </a:r>
            <a:r>
              <a:rPr sz="6000" spc="-65" dirty="0">
                <a:solidFill>
                  <a:srgbClr val="171717"/>
                </a:solidFill>
              </a:rPr>
              <a:t>,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80" dirty="0">
                <a:solidFill>
                  <a:srgbClr val="171717"/>
                </a:solidFill>
              </a:rPr>
              <a:t>V</a:t>
            </a:r>
            <a:r>
              <a:rPr sz="6000" spc="-185" dirty="0">
                <a:solidFill>
                  <a:srgbClr val="171717"/>
                </a:solidFill>
              </a:rPr>
              <a:t>alid</a:t>
            </a:r>
            <a:r>
              <a:rPr sz="6000" spc="-225" dirty="0">
                <a:solidFill>
                  <a:srgbClr val="171717"/>
                </a:solidFill>
              </a:rPr>
              <a:t>a</a:t>
            </a:r>
            <a:r>
              <a:rPr sz="6000" spc="-125" dirty="0">
                <a:solidFill>
                  <a:srgbClr val="171717"/>
                </a:solidFill>
              </a:rPr>
              <a:t>tin</a:t>
            </a:r>
            <a:r>
              <a:rPr sz="6000" spc="40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55" dirty="0">
                <a:solidFill>
                  <a:srgbClr val="171717"/>
                </a:solidFill>
              </a:rPr>
              <a:t>and  </a:t>
            </a:r>
            <a:r>
              <a:rPr sz="6000" spc="10" dirty="0">
                <a:solidFill>
                  <a:srgbClr val="171717"/>
                </a:solidFill>
              </a:rPr>
              <a:t>E</a:t>
            </a:r>
            <a:r>
              <a:rPr sz="6000" spc="-365" dirty="0">
                <a:solidFill>
                  <a:srgbClr val="171717"/>
                </a:solidFill>
              </a:rPr>
              <a:t>v</a:t>
            </a:r>
            <a:r>
              <a:rPr sz="6000" spc="-180" dirty="0">
                <a:solidFill>
                  <a:srgbClr val="171717"/>
                </a:solidFill>
              </a:rPr>
              <a:t>e</a:t>
            </a:r>
            <a:r>
              <a:rPr sz="6000" spc="-260" dirty="0">
                <a:solidFill>
                  <a:srgbClr val="171717"/>
                </a:solidFill>
              </a:rPr>
              <a:t>n</a:t>
            </a:r>
            <a:r>
              <a:rPr sz="6000" spc="55" dirty="0">
                <a:solidFill>
                  <a:srgbClr val="171717"/>
                </a:solidFill>
              </a:rPr>
              <a:t>t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05" dirty="0">
                <a:solidFill>
                  <a:srgbClr val="171717"/>
                </a:solidFill>
              </a:rPr>
              <a:t>H</a:t>
            </a:r>
            <a:r>
              <a:rPr sz="6000" spc="-285" dirty="0">
                <a:solidFill>
                  <a:srgbClr val="171717"/>
                </a:solidFill>
              </a:rPr>
              <a:t>a</a:t>
            </a:r>
            <a:r>
              <a:rPr sz="6000" spc="-260" dirty="0">
                <a:solidFill>
                  <a:srgbClr val="171717"/>
                </a:solidFill>
              </a:rPr>
              <a:t>n</a:t>
            </a:r>
            <a:r>
              <a:rPr sz="6000" spc="90" dirty="0">
                <a:solidFill>
                  <a:srgbClr val="171717"/>
                </a:solidFill>
              </a:rPr>
              <a:t>d</a:t>
            </a:r>
            <a:r>
              <a:rPr sz="6000" spc="-225" dirty="0">
                <a:solidFill>
                  <a:srgbClr val="171717"/>
                </a:solidFill>
              </a:rPr>
              <a:t>li</a:t>
            </a:r>
            <a:r>
              <a:rPr sz="6000" spc="-260" dirty="0">
                <a:solidFill>
                  <a:srgbClr val="171717"/>
                </a:solidFill>
              </a:rPr>
              <a:t>n</a:t>
            </a:r>
            <a:r>
              <a:rPr sz="6000" spc="245" dirty="0">
                <a:solidFill>
                  <a:srgbClr val="171717"/>
                </a:solidFill>
              </a:rPr>
              <a:t>g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5346" y="3561388"/>
            <a:ext cx="11631295" cy="343598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6400" spc="-22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Hypermedi</a:t>
            </a:r>
            <a:r>
              <a:rPr sz="6400" spc="-3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-71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28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400" spc="-204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400" spc="-71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17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-71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15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RE</a:t>
            </a:r>
            <a:r>
              <a:rPr sz="6400" spc="-24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400" spc="20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400" spc="-71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14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API</a:t>
            </a:r>
            <a:endParaRPr sz="6400">
              <a:latin typeface="Verdana" panose="020B0604030504040204"/>
              <a:cs typeface="Verdana" panose="020B0604030504040204"/>
            </a:endParaRPr>
          </a:p>
          <a:p>
            <a:pPr marL="86360" marR="5080">
              <a:lnSpc>
                <a:spcPct val="100000"/>
              </a:lnSpc>
              <a:spcBef>
                <a:spcPts val="455"/>
              </a:spcBef>
            </a:pPr>
            <a:r>
              <a:rPr sz="3000" spc="25" dirty="0">
                <a:latin typeface="Verdana" panose="020B0604030504040204"/>
                <a:cs typeface="Verdana" panose="020B0604030504040204"/>
              </a:rPr>
              <a:t>Hypermedia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0" dirty="0">
                <a:latin typeface="Verdana" panose="020B0604030504040204"/>
                <a:cs typeface="Verdana" panose="020B0604030504040204"/>
              </a:rPr>
              <a:t>provides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5" dirty="0">
                <a:latin typeface="Verdana" panose="020B0604030504040204"/>
                <a:cs typeface="Verdana" panose="020B0604030504040204"/>
              </a:rPr>
              <a:t>common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way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to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" dirty="0">
                <a:latin typeface="Verdana" panose="020B0604030504040204"/>
                <a:cs typeface="Verdana" panose="020B0604030504040204"/>
              </a:rPr>
              <a:t>understand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5" dirty="0">
                <a:latin typeface="Verdana" panose="020B0604030504040204"/>
                <a:cs typeface="Verdana" panose="020B0604030504040204"/>
              </a:rPr>
              <a:t>self </a:t>
            </a:r>
            <a:r>
              <a:rPr sz="3000" spc="-104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0" dirty="0">
                <a:latin typeface="Verdana" panose="020B0604030504040204"/>
                <a:cs typeface="Verdana" panose="020B0604030504040204"/>
              </a:rPr>
              <a:t>describe </a:t>
            </a:r>
            <a:r>
              <a:rPr sz="3000" spc="-40" dirty="0">
                <a:latin typeface="Verdana" panose="020B0604030504040204"/>
                <a:cs typeface="Verdana" panose="020B0604030504040204"/>
              </a:rPr>
              <a:t>an </a:t>
            </a:r>
            <a:r>
              <a:rPr sz="3000" spc="65" dirty="0">
                <a:latin typeface="Verdana" panose="020B0604030504040204"/>
                <a:cs typeface="Verdana" panose="020B0604030504040204"/>
              </a:rPr>
              <a:t>API </a:t>
            </a:r>
            <a:r>
              <a:rPr sz="3000" spc="35" dirty="0">
                <a:latin typeface="Verdana" panose="020B0604030504040204"/>
                <a:cs typeface="Verdana" panose="020B0604030504040204"/>
              </a:rPr>
              <a:t>by </a:t>
            </a:r>
            <a:r>
              <a:rPr sz="3000" spc="45" dirty="0">
                <a:latin typeface="Verdana" panose="020B0604030504040204"/>
                <a:cs typeface="Verdana" panose="020B0604030504040204"/>
              </a:rPr>
              <a:t>providing </a:t>
            </a:r>
            <a:r>
              <a:rPr sz="3000" spc="5" dirty="0">
                <a:latin typeface="Verdana" panose="020B0604030504040204"/>
                <a:cs typeface="Verdana" panose="020B0604030504040204"/>
              </a:rPr>
              <a:t>metadata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and </a:t>
            </a:r>
            <a:r>
              <a:rPr sz="3000" spc="35" dirty="0">
                <a:latin typeface="Verdana" panose="020B0604030504040204"/>
                <a:cs typeface="Verdana" panose="020B0604030504040204"/>
              </a:rPr>
              <a:t>allowable </a:t>
            </a:r>
            <a:r>
              <a:rPr sz="3000" spc="-15" dirty="0">
                <a:latin typeface="Verdana" panose="020B0604030504040204"/>
                <a:cs typeface="Verdana" panose="020B0604030504040204"/>
              </a:rPr>
              <a:t>state </a:t>
            </a:r>
            <a:r>
              <a:rPr sz="3000" spc="-104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latin typeface="Verdana" panose="020B0604030504040204"/>
                <a:cs typeface="Verdana" panose="020B0604030504040204"/>
              </a:rPr>
              <a:t>transitions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0" dirty="0">
                <a:latin typeface="Verdana" panose="020B0604030504040204"/>
                <a:cs typeface="Verdana" panose="020B0604030504040204"/>
              </a:rPr>
              <a:t>for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requested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35" dirty="0">
                <a:latin typeface="Verdana" panose="020B0604030504040204"/>
                <a:cs typeface="Verdana" panose="020B0604030504040204"/>
              </a:rPr>
              <a:t>resource.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86360">
              <a:lnSpc>
                <a:spcPct val="100000"/>
              </a:lnSpc>
              <a:spcBef>
                <a:spcPts val="3345"/>
              </a:spcBef>
            </a:pPr>
            <a:r>
              <a:rPr sz="3000" spc="20" dirty="0">
                <a:latin typeface="Verdana" panose="020B0604030504040204"/>
                <a:cs typeface="Verdana" panose="020B0604030504040204"/>
              </a:rPr>
              <a:t>Self-documented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discoverable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20" dirty="0">
                <a:latin typeface="Verdana" panose="020B0604030504040204"/>
                <a:cs typeface="Verdana" panose="020B0604030504040204"/>
              </a:rPr>
              <a:t>API!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2417" y="646852"/>
            <a:ext cx="1273175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Spring</a:t>
            </a:r>
            <a:r>
              <a:rPr spc="-235" dirty="0"/>
              <a:t> </a:t>
            </a:r>
            <a:r>
              <a:rPr spc="-50" dirty="0"/>
              <a:t>Data</a:t>
            </a:r>
            <a:r>
              <a:rPr spc="-235" dirty="0"/>
              <a:t> </a:t>
            </a:r>
            <a:r>
              <a:rPr spc="40" dirty="0"/>
              <a:t>REST</a:t>
            </a:r>
            <a:r>
              <a:rPr spc="-235" dirty="0"/>
              <a:t> </a:t>
            </a:r>
            <a:r>
              <a:rPr spc="-25" dirty="0"/>
              <a:t>Hypermedia</a:t>
            </a:r>
            <a:r>
              <a:rPr spc="-229" dirty="0"/>
              <a:t> </a:t>
            </a:r>
            <a:r>
              <a:rPr spc="15" dirty="0"/>
              <a:t>Components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2570248" y="6297507"/>
            <a:ext cx="1950085" cy="2015489"/>
          </a:xfrm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10"/>
              </a:spcBef>
            </a:pPr>
            <a:r>
              <a:rPr sz="2600" b="1" spc="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HAL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ts val="3100"/>
              </a:lnSpc>
              <a:spcBef>
                <a:spcPts val="1735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Hypertext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90" dirty="0">
                <a:latin typeface="Verdana" panose="020B0604030504040204"/>
                <a:cs typeface="Verdana" panose="020B0604030504040204"/>
              </a:rPr>
              <a:t>Applic</a:t>
            </a:r>
            <a:r>
              <a:rPr sz="2600" spc="95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tion 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Language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49377" y="6297507"/>
            <a:ext cx="2957830" cy="1621790"/>
          </a:xfrm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10"/>
              </a:spcBef>
            </a:pPr>
            <a:r>
              <a:rPr sz="2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ALPS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ts val="3100"/>
              </a:lnSpc>
              <a:spcBef>
                <a:spcPts val="1735"/>
              </a:spcBef>
            </a:pPr>
            <a:r>
              <a:rPr sz="2600" spc="90" dirty="0">
                <a:latin typeface="Verdana" panose="020B0604030504040204"/>
                <a:cs typeface="Verdana" panose="020B0604030504040204"/>
              </a:rPr>
              <a:t>Applic</a:t>
            </a:r>
            <a:r>
              <a:rPr sz="2600" spc="95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tion-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L</a:t>
            </a:r>
            <a:r>
              <a:rPr sz="2600" spc="-45" dirty="0">
                <a:latin typeface="Verdana" panose="020B0604030504040204"/>
                <a:cs typeface="Verdana" panose="020B0604030504040204"/>
              </a:rPr>
              <a:t>e</a:t>
            </a:r>
            <a:r>
              <a:rPr sz="2600" spc="-75" dirty="0">
                <a:latin typeface="Verdana" panose="020B0604030504040204"/>
                <a:cs typeface="Verdana" panose="020B0604030504040204"/>
              </a:rPr>
              <a:t>v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el  </a:t>
            </a:r>
            <a:r>
              <a:rPr sz="2600" spc="50" dirty="0">
                <a:latin typeface="Verdana" panose="020B0604030504040204"/>
                <a:cs typeface="Verdana" panose="020B0604030504040204"/>
              </a:rPr>
              <a:t>Profile</a:t>
            </a:r>
            <a:r>
              <a:rPr sz="26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Semantics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22541" y="3049388"/>
            <a:ext cx="3045223" cy="304522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5388" y="3049388"/>
            <a:ext cx="3045223" cy="304522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88234" y="3049388"/>
            <a:ext cx="3045223" cy="304522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115333" y="6297507"/>
            <a:ext cx="3191510" cy="1621790"/>
          </a:xfrm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10"/>
              </a:spcBef>
            </a:pPr>
            <a:r>
              <a:rPr sz="2600" b="1" spc="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JSON</a:t>
            </a:r>
            <a:r>
              <a:rPr sz="26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Schema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ts val="3100"/>
              </a:lnSpc>
              <a:spcBef>
                <a:spcPts val="1735"/>
              </a:spcBef>
            </a:pPr>
            <a:r>
              <a:rPr sz="2600" spc="-15" dirty="0">
                <a:latin typeface="Verdana" panose="020B0604030504040204"/>
                <a:cs typeface="Verdana" panose="020B0604030504040204"/>
              </a:rPr>
              <a:t>Schema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definitions 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in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5" dirty="0">
                <a:latin typeface="Verdana" panose="020B0604030504040204"/>
                <a:cs typeface="Verdana" panose="020B0604030504040204"/>
              </a:rPr>
              <a:t>JSON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format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9310" y="646852"/>
            <a:ext cx="961771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Validation</a:t>
            </a:r>
            <a:r>
              <a:rPr spc="-250" dirty="0"/>
              <a:t> </a:t>
            </a:r>
            <a:r>
              <a:rPr dirty="0"/>
              <a:t>with</a:t>
            </a:r>
            <a:r>
              <a:rPr spc="-245" dirty="0"/>
              <a:t> </a:t>
            </a:r>
            <a:r>
              <a:rPr spc="-35" dirty="0"/>
              <a:t>Spring</a:t>
            </a:r>
            <a:r>
              <a:rPr spc="-245" dirty="0"/>
              <a:t> </a:t>
            </a:r>
            <a:r>
              <a:rPr spc="-50" dirty="0"/>
              <a:t>Data</a:t>
            </a:r>
            <a:r>
              <a:rPr spc="-245" dirty="0"/>
              <a:t> </a:t>
            </a:r>
            <a:r>
              <a:rPr spc="40" dirty="0"/>
              <a:t>REST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2264426" y="2407702"/>
            <a:ext cx="19062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Verdana" panose="020B0604030504040204"/>
                <a:cs typeface="Verdana" panose="020B0604030504040204"/>
              </a:rPr>
              <a:t>Constraints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84876" y="2407702"/>
            <a:ext cx="27095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50" dirty="0">
                <a:latin typeface="Verdana" panose="020B0604030504040204"/>
                <a:cs typeface="Verdana" panose="020B0604030504040204"/>
              </a:rPr>
              <a:t>Lifecycle</a:t>
            </a:r>
            <a:r>
              <a:rPr sz="26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Events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5516" y="3738288"/>
            <a:ext cx="4004310" cy="23977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67310" marR="2214245">
              <a:lnSpc>
                <a:spcPct val="121000"/>
              </a:lnSpc>
              <a:spcBef>
                <a:spcPts val="20"/>
              </a:spcBef>
            </a:pPr>
            <a:r>
              <a:rPr sz="2500" spc="-5" dirty="0">
                <a:latin typeface="Courier New" panose="02070309020205020404"/>
                <a:cs typeface="Courier New" panose="02070309020205020404"/>
              </a:rPr>
              <a:t>@NotNull </a:t>
            </a:r>
            <a:r>
              <a:rPr sz="2500" spc="-14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@Min(10) </a:t>
            </a:r>
            <a:r>
              <a:rPr sz="2500" spc="-14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@Max(100)</a:t>
            </a:r>
            <a:endParaRPr sz="2500">
              <a:latin typeface="Courier New" panose="02070309020205020404"/>
              <a:cs typeface="Courier New" panose="02070309020205020404"/>
            </a:endParaRPr>
          </a:p>
          <a:p>
            <a:pPr marL="67310">
              <a:lnSpc>
                <a:spcPct val="100000"/>
              </a:lnSpc>
              <a:spcBef>
                <a:spcPts val="630"/>
              </a:spcBef>
            </a:pPr>
            <a:r>
              <a:rPr sz="2500" spc="-5" dirty="0">
                <a:latin typeface="Courier New" panose="02070309020205020404"/>
                <a:cs typeface="Courier New" panose="02070309020205020404"/>
              </a:rPr>
              <a:t>@Size(min=2,</a:t>
            </a:r>
            <a:r>
              <a:rPr sz="25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max=20)</a:t>
            </a:r>
            <a:endParaRPr sz="2500">
              <a:latin typeface="Courier New" panose="02070309020205020404"/>
              <a:cs typeface="Courier New" panose="02070309020205020404"/>
            </a:endParaRPr>
          </a:p>
          <a:p>
            <a:pPr marL="67310">
              <a:lnSpc>
                <a:spcPct val="100000"/>
              </a:lnSpc>
              <a:spcBef>
                <a:spcPts val="630"/>
              </a:spcBef>
            </a:pPr>
            <a:r>
              <a:rPr sz="2500" dirty="0">
                <a:latin typeface="Courier New" panose="02070309020205020404"/>
                <a:cs typeface="Courier New" panose="02070309020205020404"/>
              </a:rPr>
              <a:t>…</a:t>
            </a:r>
            <a:endParaRPr sz="25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1650" y="3819208"/>
            <a:ext cx="3632835" cy="2214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Courier New" panose="02070309020205020404"/>
                <a:cs typeface="Courier New" panose="02070309020205020404"/>
              </a:rPr>
              <a:t>BeforeCreateEvent</a:t>
            </a:r>
            <a:endParaRPr sz="2500">
              <a:latin typeface="Courier New" panose="02070309020205020404"/>
              <a:cs typeface="Courier New" panose="02070309020205020404"/>
            </a:endParaRPr>
          </a:p>
          <a:p>
            <a:pPr marR="5080">
              <a:lnSpc>
                <a:spcPct val="157000"/>
              </a:lnSpc>
              <a:spcBef>
                <a:spcPts val="100"/>
              </a:spcBef>
            </a:pPr>
            <a:r>
              <a:rPr sz="2500" spc="-5" dirty="0">
                <a:latin typeface="Courier New" panose="02070309020205020404"/>
                <a:cs typeface="Courier New" panose="02070309020205020404"/>
              </a:rPr>
              <a:t>BeforeSaveEvent </a:t>
            </a:r>
            <a:r>
              <a:rPr sz="25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BeforeLinkSaveEvent </a:t>
            </a:r>
            <a:r>
              <a:rPr sz="25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BeforeDeleteEvent</a:t>
            </a:r>
            <a:endParaRPr sz="25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60646" y="3819208"/>
            <a:ext cx="3442335" cy="2214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Courier New" panose="02070309020205020404"/>
                <a:cs typeface="Courier New" panose="02070309020205020404"/>
              </a:rPr>
              <a:t>AfterCreateEvent</a:t>
            </a:r>
            <a:endParaRPr sz="2500">
              <a:latin typeface="Courier New" panose="02070309020205020404"/>
              <a:cs typeface="Courier New" panose="02070309020205020404"/>
            </a:endParaRPr>
          </a:p>
          <a:p>
            <a:pPr marR="5080">
              <a:lnSpc>
                <a:spcPct val="157000"/>
              </a:lnSpc>
              <a:spcBef>
                <a:spcPts val="100"/>
              </a:spcBef>
            </a:pPr>
            <a:r>
              <a:rPr sz="2500" spc="-5" dirty="0">
                <a:latin typeface="Courier New" panose="02070309020205020404"/>
                <a:cs typeface="Courier New" panose="02070309020205020404"/>
              </a:rPr>
              <a:t>AfterSaveEvent </a:t>
            </a:r>
            <a:r>
              <a:rPr sz="25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dirty="0">
                <a:latin typeface="Courier New" panose="02070309020205020404"/>
                <a:cs typeface="Courier New" panose="02070309020205020404"/>
              </a:rPr>
              <a:t>A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f</a:t>
            </a:r>
            <a:r>
              <a:rPr sz="2500" dirty="0">
                <a:latin typeface="Courier New" panose="02070309020205020404"/>
                <a:cs typeface="Courier New" panose="02070309020205020404"/>
              </a:rPr>
              <a:t>terLinkSaveEvent 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AfterDeleteEvent</a:t>
            </a:r>
            <a:endParaRPr sz="25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88150" y="3714750"/>
            <a:ext cx="8311515" cy="2432685"/>
          </a:xfrm>
          <a:custGeom>
            <a:avLst/>
            <a:gdLst/>
            <a:ahLst/>
            <a:cxnLst/>
            <a:rect l="l" t="t" r="r" b="b"/>
            <a:pathLst>
              <a:path w="8311515" h="2432685">
                <a:moveTo>
                  <a:pt x="6350" y="0"/>
                </a:moveTo>
                <a:lnTo>
                  <a:pt x="6350" y="2432357"/>
                </a:lnTo>
              </a:path>
              <a:path w="8311515" h="2432685">
                <a:moveTo>
                  <a:pt x="8304869" y="0"/>
                </a:moveTo>
                <a:lnTo>
                  <a:pt x="8304869" y="2432357"/>
                </a:lnTo>
              </a:path>
              <a:path w="8311515" h="2432685">
                <a:moveTo>
                  <a:pt x="0" y="6350"/>
                </a:moveTo>
                <a:lnTo>
                  <a:pt x="8311219" y="6350"/>
                </a:lnTo>
              </a:path>
              <a:path w="8311515" h="2432685">
                <a:moveTo>
                  <a:pt x="0" y="2426007"/>
                </a:moveTo>
                <a:lnTo>
                  <a:pt x="8311219" y="24260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975263" y="6521120"/>
            <a:ext cx="2316864" cy="230481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86559" y="6578659"/>
            <a:ext cx="2316864" cy="218973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165" y="646852"/>
            <a:ext cx="1340802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Searching</a:t>
            </a:r>
            <a:r>
              <a:rPr spc="-240" dirty="0"/>
              <a:t> </a:t>
            </a:r>
            <a:r>
              <a:rPr spc="-15" dirty="0"/>
              <a:t>and</a:t>
            </a:r>
            <a:r>
              <a:rPr spc="-240" dirty="0"/>
              <a:t> </a:t>
            </a:r>
            <a:r>
              <a:rPr spc="-15" dirty="0"/>
              <a:t>Filtering</a:t>
            </a:r>
            <a:r>
              <a:rPr spc="-240" dirty="0"/>
              <a:t> </a:t>
            </a:r>
            <a:r>
              <a:rPr dirty="0"/>
              <a:t>with</a:t>
            </a:r>
            <a:r>
              <a:rPr spc="-240" dirty="0"/>
              <a:t> </a:t>
            </a:r>
            <a:r>
              <a:rPr spc="-35" dirty="0"/>
              <a:t>Spring</a:t>
            </a:r>
            <a:r>
              <a:rPr spc="-240" dirty="0"/>
              <a:t> </a:t>
            </a:r>
            <a:r>
              <a:rPr spc="-50" dirty="0"/>
              <a:t>Data</a:t>
            </a:r>
            <a:r>
              <a:rPr spc="-235" dirty="0"/>
              <a:t> </a:t>
            </a:r>
            <a:r>
              <a:rPr spc="40" dirty="0"/>
              <a:t>REST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761482" y="2407013"/>
            <a:ext cx="3532504" cy="955040"/>
          </a:xfrm>
          <a:prstGeom prst="rect">
            <a:avLst/>
          </a:prstGeom>
          <a:ln w="63500">
            <a:solidFill>
              <a:srgbClr val="8DCB36"/>
            </a:solidFill>
          </a:ln>
        </p:spPr>
        <p:txBody>
          <a:bodyPr vert="horz" wrap="square" lIns="0" tIns="26479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2085"/>
              </a:spcBef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SpeakerJpaRepository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497" y="3496857"/>
            <a:ext cx="14504035" cy="5180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2500" spc="-5" dirty="0">
                <a:latin typeface="Courier New" panose="02070309020205020404"/>
                <a:cs typeface="Courier New" panose="02070309020205020404"/>
              </a:rPr>
              <a:t>List&lt;Speaker&gt; findByFirstNameAndLastName(String firstName, String lastName); </a:t>
            </a:r>
            <a:r>
              <a:rPr sz="2500" spc="-14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List&lt;Speaker&gt;</a:t>
            </a:r>
            <a:r>
              <a:rPr sz="25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findByFirstNameOrLastName(String</a:t>
            </a:r>
            <a:r>
              <a:rPr sz="25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firstName,</a:t>
            </a:r>
            <a:r>
              <a:rPr sz="25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25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dirty="0">
                <a:latin typeface="Courier New" panose="02070309020205020404"/>
                <a:cs typeface="Courier New" panose="02070309020205020404"/>
              </a:rPr>
              <a:t>lastName);</a:t>
            </a:r>
            <a:endParaRPr sz="25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0320">
              <a:lnSpc>
                <a:spcPct val="100000"/>
              </a:lnSpc>
              <a:spcBef>
                <a:spcPts val="5"/>
              </a:spcBef>
            </a:pPr>
            <a:r>
              <a:rPr sz="2600" b="1" spc="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HAL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67945">
              <a:lnSpc>
                <a:spcPts val="2020"/>
              </a:lnSpc>
              <a:spcBef>
                <a:spcPts val="600"/>
              </a:spcBef>
            </a:pPr>
            <a:r>
              <a:rPr sz="17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"search"</a:t>
            </a:r>
            <a:r>
              <a:rPr sz="17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7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588010">
              <a:lnSpc>
                <a:spcPts val="2000"/>
              </a:lnSpc>
            </a:pPr>
            <a:r>
              <a:rPr sz="17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"href"</a:t>
            </a:r>
            <a:r>
              <a:rPr sz="17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700" spc="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0451A5"/>
                </a:solidFill>
                <a:latin typeface="Courier New" panose="02070309020205020404"/>
                <a:cs typeface="Courier New" panose="02070309020205020404"/>
              </a:rPr>
              <a:t>"http://localhost:8080/api/speakers/search"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67945">
              <a:lnSpc>
                <a:spcPts val="2020"/>
              </a:lnSpc>
            </a:pPr>
            <a:r>
              <a:rPr sz="1700" dirty="0"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Courier New" panose="02070309020205020404"/>
              <a:cs typeface="Courier New" panose="02070309020205020404"/>
            </a:endParaRPr>
          </a:p>
          <a:p>
            <a:pPr marL="66675">
              <a:lnSpc>
                <a:spcPts val="2020"/>
              </a:lnSpc>
            </a:pPr>
            <a:r>
              <a:rPr sz="17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"findByFirstNameAndLastName"</a:t>
            </a:r>
            <a:r>
              <a:rPr sz="17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7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586105" marR="910590">
              <a:lnSpc>
                <a:spcPts val="2000"/>
              </a:lnSpc>
              <a:spcBef>
                <a:spcPts val="80"/>
              </a:spcBef>
            </a:pPr>
            <a:r>
              <a:rPr sz="17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"href"</a:t>
            </a:r>
            <a:r>
              <a:rPr sz="17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700" spc="204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0451A5"/>
                </a:solidFill>
                <a:latin typeface="Courier New" panose="02070309020205020404"/>
                <a:cs typeface="Courier New" panose="02070309020205020404"/>
              </a:rPr>
              <a:t>"http://localhost:8080/api/speakers/search/findByFirstNameAndLastName{?firstName,lastName}"</a:t>
            </a:r>
            <a:r>
              <a:rPr sz="170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1700" spc="-10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"templated"</a:t>
            </a:r>
            <a:r>
              <a:rPr sz="17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7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00" b="1" dirty="0">
                <a:solidFill>
                  <a:srgbClr val="0451A5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66675">
              <a:lnSpc>
                <a:spcPts val="1920"/>
              </a:lnSpc>
            </a:pPr>
            <a:r>
              <a:rPr sz="1700" dirty="0">
                <a:latin typeface="Courier New" panose="02070309020205020404"/>
                <a:cs typeface="Courier New" panose="02070309020205020404"/>
              </a:rPr>
              <a:t>},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66675">
              <a:lnSpc>
                <a:spcPts val="2000"/>
              </a:lnSpc>
            </a:pPr>
            <a:r>
              <a:rPr sz="17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"findByFirstNameOrLastName"</a:t>
            </a:r>
            <a:r>
              <a:rPr sz="17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7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586105" marR="1040765">
              <a:lnSpc>
                <a:spcPts val="2000"/>
              </a:lnSpc>
              <a:spcBef>
                <a:spcPts val="80"/>
              </a:spcBef>
            </a:pPr>
            <a:r>
              <a:rPr sz="17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"href"</a:t>
            </a:r>
            <a:r>
              <a:rPr sz="17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700" spc="2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0451A5"/>
                </a:solidFill>
                <a:latin typeface="Courier New" panose="02070309020205020404"/>
                <a:cs typeface="Courier New" panose="02070309020205020404"/>
              </a:rPr>
              <a:t>"http://localhost:8080/api/speakers/search/findByFirstNameOrLastName{?firstName,lastName}"</a:t>
            </a:r>
            <a:r>
              <a:rPr sz="170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1700" spc="-10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"templated"</a:t>
            </a:r>
            <a:r>
              <a:rPr sz="17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7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00" b="1" dirty="0">
                <a:solidFill>
                  <a:srgbClr val="0451A5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66675">
              <a:lnSpc>
                <a:spcPts val="1940"/>
              </a:lnSpc>
            </a:pPr>
            <a:r>
              <a:rPr sz="1700" dirty="0"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Paging</a:t>
            </a:r>
            <a:r>
              <a:rPr spc="-250" dirty="0"/>
              <a:t> </a:t>
            </a:r>
            <a:r>
              <a:rPr spc="-15" dirty="0"/>
              <a:t>and</a:t>
            </a:r>
            <a:r>
              <a:rPr spc="-250" dirty="0"/>
              <a:t> </a:t>
            </a:r>
            <a:r>
              <a:rPr spc="-30" dirty="0"/>
              <a:t>Sorting</a:t>
            </a:r>
            <a:r>
              <a:rPr spc="-250" dirty="0"/>
              <a:t> </a:t>
            </a:r>
            <a:r>
              <a:rPr spc="-110" dirty="0"/>
              <a:t>an</a:t>
            </a:r>
            <a:r>
              <a:rPr spc="-250" dirty="0"/>
              <a:t> </a:t>
            </a:r>
            <a:r>
              <a:rPr spc="35" dirty="0"/>
              <a:t>API</a:t>
            </a:r>
            <a:endParaRPr spc="35" dirty="0"/>
          </a:p>
        </p:txBody>
      </p:sp>
      <p:grpSp>
        <p:nvGrpSpPr>
          <p:cNvPr id="3" name="object 3"/>
          <p:cNvGrpSpPr/>
          <p:nvPr/>
        </p:nvGrpSpPr>
        <p:grpSpPr>
          <a:xfrm>
            <a:off x="223042" y="1758584"/>
            <a:ext cx="3826510" cy="6551295"/>
            <a:chOff x="223042" y="1758584"/>
            <a:chExt cx="3826510" cy="655129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0654" y="1758584"/>
              <a:ext cx="3571807" cy="655095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3042" y="5100875"/>
              <a:ext cx="3826445" cy="14605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929305" y="2413630"/>
            <a:ext cx="9203055" cy="2986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29100">
              <a:lnSpc>
                <a:spcPct val="121000"/>
              </a:lnSpc>
              <a:spcBef>
                <a:spcPts val="100"/>
              </a:spcBef>
            </a:pPr>
            <a:r>
              <a:rPr sz="2500" spc="-5" dirty="0">
                <a:latin typeface="Courier New" panose="02070309020205020404"/>
                <a:cs typeface="Courier New" panose="02070309020205020404"/>
              </a:rPr>
              <a:t>findAll(Pageable pageable) </a:t>
            </a:r>
            <a:r>
              <a:rPr sz="2500" spc="-14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findAll(Sort</a:t>
            </a:r>
            <a:r>
              <a:rPr sz="25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dirty="0">
                <a:latin typeface="Courier New" panose="02070309020205020404"/>
                <a:cs typeface="Courier New" panose="02070309020205020404"/>
              </a:rPr>
              <a:t>sort)</a:t>
            </a:r>
            <a:endParaRPr sz="25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50">
              <a:latin typeface="Courier New" panose="02070309020205020404"/>
              <a:cs typeface="Courier New" panose="02070309020205020404"/>
            </a:endParaRPr>
          </a:p>
          <a:p>
            <a:pPr marL="617220" marR="5080" indent="-572135">
              <a:lnSpc>
                <a:spcPct val="121000"/>
              </a:lnSpc>
              <a:spcBef>
                <a:spcPts val="5"/>
              </a:spcBef>
            </a:pPr>
            <a:r>
              <a:rPr sz="2500" spc="-5" dirty="0">
                <a:latin typeface="Courier New" panose="02070309020205020404"/>
                <a:cs typeface="Courier New" panose="02070309020205020404"/>
              </a:rPr>
              <a:t>Page&lt;Session&gt;</a:t>
            </a:r>
            <a:r>
              <a:rPr sz="2500" spc="2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getSessionsWithName( </a:t>
            </a:r>
            <a:r>
              <a:rPr sz="25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@Param("name")</a:t>
            </a:r>
            <a:r>
              <a:rPr sz="25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25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name,</a:t>
            </a:r>
            <a:r>
              <a:rPr sz="25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Pageable</a:t>
            </a:r>
            <a:r>
              <a:rPr sz="25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pageable</a:t>
            </a:r>
            <a:endParaRPr sz="2500">
              <a:latin typeface="Courier New" panose="02070309020205020404"/>
              <a:cs typeface="Courier New" panose="02070309020205020404"/>
            </a:endParaRPr>
          </a:p>
          <a:p>
            <a:pPr marL="45720">
              <a:lnSpc>
                <a:spcPct val="100000"/>
              </a:lnSpc>
              <a:spcBef>
                <a:spcPts val="630"/>
              </a:spcBef>
            </a:pPr>
            <a:r>
              <a:rPr sz="2500" dirty="0">
                <a:latin typeface="Courier New" panose="02070309020205020404"/>
                <a:cs typeface="Courier New" panose="02070309020205020404"/>
              </a:rPr>
              <a:t>);</a:t>
            </a:r>
            <a:endParaRPr sz="25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86364" y="6054923"/>
            <a:ext cx="11203940" cy="155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20"/>
              </a:lnSpc>
              <a:spcBef>
                <a:spcPts val="100"/>
              </a:spcBef>
            </a:pPr>
            <a:r>
              <a:rPr sz="17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"getSessionsWithName"</a:t>
            </a:r>
            <a:r>
              <a:rPr sz="17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7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532130">
              <a:lnSpc>
                <a:spcPts val="2000"/>
              </a:lnSpc>
            </a:pPr>
            <a:r>
              <a:rPr sz="17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"href"</a:t>
            </a:r>
            <a:r>
              <a:rPr sz="17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700" spc="1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0451A5"/>
                </a:solidFill>
                <a:latin typeface="Courier New" panose="02070309020205020404"/>
                <a:cs typeface="Courier New" panose="02070309020205020404"/>
              </a:rPr>
              <a:t>"http://localhost:8080/api/conference_sessions/search/getSessionsWithName{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052195">
              <a:lnSpc>
                <a:spcPts val="2000"/>
              </a:lnSpc>
            </a:pPr>
            <a:r>
              <a:rPr sz="1700" dirty="0">
                <a:solidFill>
                  <a:srgbClr val="0451A5"/>
                </a:solidFill>
                <a:latin typeface="Courier New" panose="02070309020205020404"/>
                <a:cs typeface="Courier New" panose="02070309020205020404"/>
              </a:rPr>
              <a:t>?name,page,size,sort,projection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532130">
              <a:lnSpc>
                <a:spcPts val="2000"/>
              </a:lnSpc>
            </a:pPr>
            <a:r>
              <a:rPr sz="1700" dirty="0">
                <a:solidFill>
                  <a:srgbClr val="0451A5"/>
                </a:solidFill>
                <a:latin typeface="Courier New" panose="02070309020205020404"/>
                <a:cs typeface="Courier New" panose="02070309020205020404"/>
              </a:rPr>
              <a:t>}"</a:t>
            </a:r>
            <a:r>
              <a:rPr sz="1700" dirty="0">
                <a:latin typeface="Courier New" panose="02070309020205020404"/>
                <a:cs typeface="Courier New" panose="02070309020205020404"/>
              </a:rPr>
              <a:t>,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532130">
              <a:lnSpc>
                <a:spcPts val="2000"/>
              </a:lnSpc>
            </a:pPr>
            <a:r>
              <a:rPr sz="17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"templated"</a:t>
            </a:r>
            <a:r>
              <a:rPr sz="17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7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00" b="1" dirty="0">
                <a:solidFill>
                  <a:srgbClr val="0451A5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020"/>
              </a:lnSpc>
            </a:pPr>
            <a:r>
              <a:rPr sz="1700" dirty="0"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657" y="2080783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</a:rPr>
              <a:t>Summary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6747456" y="3035300"/>
            <a:ext cx="289433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000" spc="25" dirty="0">
                <a:latin typeface="Verdana" panose="020B0604030504040204"/>
                <a:cs typeface="Verdana" panose="020B0604030504040204"/>
              </a:rPr>
              <a:t>Hypermedia </a:t>
            </a:r>
            <a:r>
              <a:rPr sz="3000" spc="3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65" dirty="0">
                <a:latin typeface="Verdana" panose="020B0604030504040204"/>
                <a:cs typeface="Verdana" panose="020B0604030504040204"/>
              </a:rPr>
              <a:t>API</a:t>
            </a:r>
            <a:r>
              <a:rPr sz="30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5" dirty="0">
                <a:latin typeface="Verdana" panose="020B0604030504040204"/>
                <a:cs typeface="Verdana" panose="020B0604030504040204"/>
              </a:rPr>
              <a:t>validations </a:t>
            </a:r>
            <a:r>
              <a:rPr sz="3000" spc="-104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65" dirty="0">
                <a:latin typeface="Verdana" panose="020B0604030504040204"/>
                <a:cs typeface="Verdana" panose="020B0604030504040204"/>
              </a:rPr>
              <a:t>API </a:t>
            </a:r>
            <a:r>
              <a:rPr sz="3000" spc="5" dirty="0">
                <a:latin typeface="Verdana" panose="020B0604030504040204"/>
                <a:cs typeface="Verdana" panose="020B0604030504040204"/>
              </a:rPr>
              <a:t>searching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65" dirty="0">
                <a:latin typeface="Verdana" panose="020B0604030504040204"/>
                <a:cs typeface="Verdana" panose="020B0604030504040204"/>
              </a:rPr>
              <a:t>API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60" dirty="0">
                <a:latin typeface="Verdana" panose="020B0604030504040204"/>
                <a:cs typeface="Verdana" panose="020B0604030504040204"/>
              </a:rPr>
              <a:t>paging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1637</Words>
  <Application>WPS Presentation</Application>
  <PresentationFormat>On-screen Show (4:3)</PresentationFormat>
  <Paragraphs>84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Verdana</vt:lpstr>
      <vt:lpstr>Arial</vt:lpstr>
      <vt:lpstr>Courier New</vt:lpstr>
      <vt:lpstr>Microsoft YaHei</vt:lpstr>
      <vt:lpstr>Arial Unicode MS</vt:lpstr>
      <vt:lpstr>Calibri</vt:lpstr>
      <vt:lpstr>Office Theme</vt:lpstr>
      <vt:lpstr>Searching, Paging, Validating and  Event Handling</vt:lpstr>
      <vt:lpstr>PowerPoint 演示文稿</vt:lpstr>
      <vt:lpstr>Spring Data REST Hypermedia Components</vt:lpstr>
      <vt:lpstr>Validation with Spring Data REST</vt:lpstr>
      <vt:lpstr>Searching and Filtering with Spring Data REST</vt:lpstr>
      <vt:lpstr>Paging and Sorting an API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Searching, Paging, Validating and  Event Handling</dc:title>
  <dc:creator/>
  <cp:lastModifiedBy>Steve Sam</cp:lastModifiedBy>
  <cp:revision>1</cp:revision>
  <dcterms:created xsi:type="dcterms:W3CDTF">2022-01-06T16:37:01Z</dcterms:created>
  <dcterms:modified xsi:type="dcterms:W3CDTF">2022-01-06T16:37:01Z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2020-12-04T05:30:00Z</vt:filetime>
  </property>
  <property fmtid="{D5CDD505-2E9C-101B-9397-08002B2CF9AE}" pid="3" name="Creator">
    <vt:lpwstr>Keynote</vt:lpwstr>
  </property>
  <property fmtid="{D5CDD505-2E9C-101B-9397-08002B2CF9AE}" pid="4" name="LastSaved">
    <vt:filetime>2022-01-05T05:30:00Z</vt:filetime>
  </property>
  <property fmtid="{D5CDD505-2E9C-101B-9397-08002B2CF9AE}" pid="5" name="ICV">
    <vt:lpwstr>446815AC166D4882B30F6AACA3351717</vt:lpwstr>
  </property>
  <property fmtid="{D5CDD505-2E9C-101B-9397-08002B2CF9AE}" pid="6" name="KSOProductBuildVer">
    <vt:lpwstr>1033-11.2.0.10426</vt:lpwstr>
  </property>
</Properties>
</file>