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7" r:id="rId11"/>
    <p:sldId id="268" r:id="rId12"/>
    <p:sldId id="262" r:id="rId13"/>
    <p:sldId id="265" r:id="rId14"/>
    <p:sldId id="266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2979" y="1195430"/>
            <a:ext cx="1076604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7604" y="2155550"/>
            <a:ext cx="10416791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48602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61616"/>
                </a:solidFill>
              </a:rPr>
              <a:t>M</a:t>
            </a:r>
            <a:r>
              <a:rPr sz="4500" spc="-145" dirty="0">
                <a:solidFill>
                  <a:srgbClr val="161616"/>
                </a:solidFill>
              </a:rPr>
              <a:t>anag</a:t>
            </a:r>
            <a:r>
              <a:rPr sz="4500" spc="-120" dirty="0">
                <a:solidFill>
                  <a:srgbClr val="161616"/>
                </a:solidFill>
              </a:rPr>
              <a:t>i</a:t>
            </a:r>
            <a:r>
              <a:rPr sz="4500" spc="-60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-135" dirty="0">
                <a:solidFill>
                  <a:srgbClr val="161616"/>
                </a:solidFill>
              </a:rPr>
              <a:t>Sec</a:t>
            </a:r>
            <a:r>
              <a:rPr sz="4500" spc="-225" dirty="0">
                <a:solidFill>
                  <a:srgbClr val="161616"/>
                </a:solidFill>
              </a:rPr>
              <a:t>r</a:t>
            </a:r>
            <a:r>
              <a:rPr sz="4500" spc="-95" dirty="0">
                <a:solidFill>
                  <a:srgbClr val="161616"/>
                </a:solidFill>
              </a:rPr>
              <a:t>e</a:t>
            </a:r>
            <a:r>
              <a:rPr sz="4500" spc="-10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3395" y="457200"/>
            <a:ext cx="11205210" cy="5819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6280" marR="5080" indent="4445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Don't</a:t>
            </a:r>
            <a:r>
              <a:rPr spc="-125" dirty="0"/>
              <a:t> </a:t>
            </a:r>
            <a:r>
              <a:rPr spc="5" dirty="0"/>
              <a:t>leave</a:t>
            </a:r>
            <a:r>
              <a:rPr spc="-120" dirty="0"/>
              <a:t> </a:t>
            </a:r>
            <a:r>
              <a:rPr dirty="0"/>
              <a:t>un-encrypted</a:t>
            </a:r>
            <a:r>
              <a:rPr spc="-135" dirty="0"/>
              <a:t> </a:t>
            </a:r>
            <a:r>
              <a:rPr dirty="0"/>
              <a:t>secrets</a:t>
            </a:r>
            <a:r>
              <a:rPr spc="-120" dirty="0"/>
              <a:t> </a:t>
            </a:r>
            <a:r>
              <a:rPr spc="-5" dirty="0"/>
              <a:t>in</a:t>
            </a:r>
            <a:r>
              <a:rPr spc="-130" dirty="0"/>
              <a:t> </a:t>
            </a:r>
            <a:r>
              <a:rPr spc="-5" dirty="0"/>
              <a:t>your </a:t>
            </a:r>
            <a:r>
              <a:rPr spc="-830" dirty="0"/>
              <a:t> </a:t>
            </a:r>
            <a:r>
              <a:rPr spc="5" dirty="0"/>
              <a:t>source</a:t>
            </a:r>
            <a:r>
              <a:rPr spc="-114" dirty="0"/>
              <a:t> </a:t>
            </a:r>
            <a:r>
              <a:rPr spc="80" dirty="0"/>
              <a:t>code</a:t>
            </a:r>
            <a:r>
              <a:rPr spc="-110" dirty="0"/>
              <a:t> </a:t>
            </a:r>
            <a:r>
              <a:rPr spc="40" dirty="0"/>
              <a:t>or</a:t>
            </a:r>
            <a:r>
              <a:rPr spc="-120" dirty="0"/>
              <a:t> </a:t>
            </a:r>
            <a:r>
              <a:rPr spc="25" dirty="0"/>
              <a:t>properties</a:t>
            </a:r>
            <a:r>
              <a:rPr spc="-114" dirty="0"/>
              <a:t> </a:t>
            </a:r>
            <a:r>
              <a:rPr spc="-30" dirty="0"/>
              <a:t>files.</a:t>
            </a:r>
            <a:endParaRPr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1655" marR="953135" indent="444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Secret</a:t>
            </a:r>
            <a:r>
              <a:rPr spc="-130" dirty="0"/>
              <a:t> </a:t>
            </a:r>
            <a:r>
              <a:rPr spc="-5" dirty="0"/>
              <a:t>management</a:t>
            </a:r>
            <a:r>
              <a:rPr spc="-130" dirty="0"/>
              <a:t> </a:t>
            </a:r>
            <a:r>
              <a:rPr spc="-15" dirty="0"/>
              <a:t>is</a:t>
            </a:r>
            <a:r>
              <a:rPr spc="-130" dirty="0"/>
              <a:t> </a:t>
            </a:r>
            <a:r>
              <a:rPr spc="10" dirty="0"/>
              <a:t>more</a:t>
            </a:r>
            <a:r>
              <a:rPr spc="-130" dirty="0"/>
              <a:t> </a:t>
            </a:r>
            <a:r>
              <a:rPr spc="-5" dirty="0"/>
              <a:t>then </a:t>
            </a:r>
            <a:r>
              <a:rPr spc="-830" dirty="0"/>
              <a:t> </a:t>
            </a:r>
            <a:r>
              <a:rPr spc="5" dirty="0"/>
              <a:t>encryption,</a:t>
            </a:r>
            <a:r>
              <a:rPr spc="-105" dirty="0"/>
              <a:t> </a:t>
            </a:r>
            <a:r>
              <a:rPr dirty="0"/>
              <a:t>its</a:t>
            </a:r>
            <a:r>
              <a:rPr spc="-110" dirty="0"/>
              <a:t> </a:t>
            </a:r>
            <a:r>
              <a:rPr spc="-10" dirty="0"/>
              <a:t>rotation,</a:t>
            </a:r>
            <a:r>
              <a:rPr spc="-85" dirty="0"/>
              <a:t> </a:t>
            </a:r>
            <a:r>
              <a:rPr spc="-5" dirty="0"/>
              <a:t>auditing.</a:t>
            </a:r>
            <a:endParaRPr spc="-5" dirty="0"/>
          </a:p>
          <a:p>
            <a:pPr marL="4351655" marR="5080" indent="4445">
              <a:lnSpc>
                <a:spcPct val="100000"/>
              </a:lnSpc>
              <a:spcBef>
                <a:spcPts val="1800"/>
              </a:spcBef>
            </a:pPr>
            <a:r>
              <a:rPr spc="30" dirty="0"/>
              <a:t>Consider </a:t>
            </a:r>
            <a:r>
              <a:rPr spc="-35" dirty="0"/>
              <a:t>a </a:t>
            </a:r>
            <a:r>
              <a:rPr spc="30" dirty="0"/>
              <a:t>centralized </a:t>
            </a:r>
            <a:r>
              <a:rPr spc="15" dirty="0"/>
              <a:t>secret </a:t>
            </a:r>
            <a:r>
              <a:rPr spc="20" dirty="0"/>
              <a:t> </a:t>
            </a:r>
            <a:r>
              <a:rPr spc="-10" dirty="0"/>
              <a:t>management</a:t>
            </a:r>
            <a:r>
              <a:rPr spc="-120" dirty="0"/>
              <a:t> </a:t>
            </a:r>
            <a:r>
              <a:rPr spc="25" dirty="0"/>
              <a:t>solution</a:t>
            </a:r>
            <a:r>
              <a:rPr spc="-100" dirty="0"/>
              <a:t> </a:t>
            </a:r>
            <a:r>
              <a:rPr spc="-10" dirty="0"/>
              <a:t>like</a:t>
            </a:r>
            <a:r>
              <a:rPr spc="-110" dirty="0"/>
              <a:t> </a:t>
            </a:r>
            <a:r>
              <a:rPr spc="10" dirty="0"/>
              <a:t>Spring</a:t>
            </a:r>
            <a:r>
              <a:rPr spc="-114" dirty="0"/>
              <a:t> </a:t>
            </a:r>
            <a:r>
              <a:rPr spc="60" dirty="0"/>
              <a:t>Cloud </a:t>
            </a:r>
            <a:r>
              <a:rPr spc="-825" dirty="0"/>
              <a:t> </a:t>
            </a:r>
            <a:r>
              <a:rPr spc="-45" dirty="0"/>
              <a:t>Vault.</a:t>
            </a:r>
            <a:endParaRPr spc="-45" dirty="0"/>
          </a:p>
        </p:txBody>
      </p:sp>
      <p:sp>
        <p:nvSpPr>
          <p:cNvPr id="5" name="object 5"/>
          <p:cNvSpPr txBox="1"/>
          <p:nvPr/>
        </p:nvSpPr>
        <p:spPr>
          <a:xfrm>
            <a:off x="1335338" y="1916483"/>
            <a:ext cx="1965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Wrap</a:t>
            </a:r>
            <a:r>
              <a:rPr sz="36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991" y="1770888"/>
            <a:ext cx="5462015" cy="42062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805" y="1690877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4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76805" y="3251453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4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76805" y="481050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0" y="100584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4935" y="519066"/>
            <a:ext cx="4534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404040"/>
                </a:solidFill>
              </a:rPr>
              <a:t>S</a:t>
            </a:r>
            <a:r>
              <a:rPr sz="3600" spc="10" dirty="0">
                <a:solidFill>
                  <a:srgbClr val="404040"/>
                </a:solidFill>
              </a:rPr>
              <a:t>ec</a:t>
            </a:r>
            <a:r>
              <a:rPr sz="3600" spc="-75" dirty="0">
                <a:solidFill>
                  <a:srgbClr val="404040"/>
                </a:solidFill>
              </a:rPr>
              <a:t>r</a:t>
            </a:r>
            <a:r>
              <a:rPr sz="3600" spc="-20" dirty="0">
                <a:solidFill>
                  <a:srgbClr val="404040"/>
                </a:solidFill>
              </a:rPr>
              <a:t>e</a:t>
            </a:r>
            <a:r>
              <a:rPr sz="3600" spc="-10" dirty="0">
                <a:solidFill>
                  <a:srgbClr val="404040"/>
                </a:solidFill>
              </a:rPr>
              <a:t>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Ma</a:t>
            </a:r>
            <a:r>
              <a:rPr sz="3600" spc="-25" dirty="0">
                <a:solidFill>
                  <a:srgbClr val="404040"/>
                </a:solidFill>
              </a:rPr>
              <a:t>n</a:t>
            </a:r>
            <a:r>
              <a:rPr sz="3600" spc="10" dirty="0">
                <a:solidFill>
                  <a:srgbClr val="404040"/>
                </a:solidFill>
              </a:rPr>
              <a:t>a</a:t>
            </a:r>
            <a:r>
              <a:rPr sz="3600" spc="15" dirty="0">
                <a:solidFill>
                  <a:srgbClr val="404040"/>
                </a:solidFill>
              </a:rPr>
              <a:t>g</a:t>
            </a:r>
            <a:r>
              <a:rPr sz="3600" spc="-70" dirty="0">
                <a:solidFill>
                  <a:srgbClr val="404040"/>
                </a:solidFill>
              </a:rPr>
              <a:t>eme</a:t>
            </a:r>
            <a:r>
              <a:rPr sz="3600" spc="-55" dirty="0">
                <a:solidFill>
                  <a:srgbClr val="404040"/>
                </a:solidFill>
              </a:rPr>
              <a:t>n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098993" y="2017933"/>
            <a:ext cx="5475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Secrets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leaked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804" y="3540252"/>
            <a:ext cx="882395" cy="6873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98993" y="3577792"/>
            <a:ext cx="6005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Secret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rotation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becomes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challenging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risky.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76" y="4882896"/>
            <a:ext cx="797051" cy="8610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98993" y="4985248"/>
            <a:ext cx="86842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Secrets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become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stale,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stop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them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remain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active.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" y="2025395"/>
            <a:ext cx="809243" cy="85953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685800"/>
            <a:ext cx="11139170" cy="4834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3208" y="1714500"/>
            <a:ext cx="7973695" cy="3771900"/>
            <a:chOff x="1283208" y="1714500"/>
            <a:chExt cx="7973695" cy="3771900"/>
          </a:xfrm>
        </p:grpSpPr>
        <p:sp>
          <p:nvSpPr>
            <p:cNvPr id="3" name="object 3"/>
            <p:cNvSpPr/>
            <p:nvPr/>
          </p:nvSpPr>
          <p:spPr>
            <a:xfrm>
              <a:off x="4622291" y="2270757"/>
              <a:ext cx="2743200" cy="3171825"/>
            </a:xfrm>
            <a:custGeom>
              <a:avLst/>
              <a:gdLst/>
              <a:ahLst/>
              <a:cxnLst/>
              <a:rect l="l" t="t" r="r" b="b"/>
              <a:pathLst>
                <a:path w="2743200" h="3171825">
                  <a:moveTo>
                    <a:pt x="0" y="457212"/>
                  </a:moveTo>
                  <a:lnTo>
                    <a:pt x="2360" y="410464"/>
                  </a:lnTo>
                  <a:lnTo>
                    <a:pt x="9288" y="365067"/>
                  </a:lnTo>
                  <a:lnTo>
                    <a:pt x="20555" y="321250"/>
                  </a:lnTo>
                  <a:lnTo>
                    <a:pt x="35929" y="279243"/>
                  </a:lnTo>
                  <a:lnTo>
                    <a:pt x="55182" y="239276"/>
                  </a:lnTo>
                  <a:lnTo>
                    <a:pt x="78084" y="201579"/>
                  </a:lnTo>
                  <a:lnTo>
                    <a:pt x="104404" y="166381"/>
                  </a:lnTo>
                  <a:lnTo>
                    <a:pt x="133913" y="133913"/>
                  </a:lnTo>
                  <a:lnTo>
                    <a:pt x="166381" y="104404"/>
                  </a:lnTo>
                  <a:lnTo>
                    <a:pt x="201579" y="78084"/>
                  </a:lnTo>
                  <a:lnTo>
                    <a:pt x="239276" y="55182"/>
                  </a:lnTo>
                  <a:lnTo>
                    <a:pt x="279243" y="35929"/>
                  </a:lnTo>
                  <a:lnTo>
                    <a:pt x="321250" y="20555"/>
                  </a:lnTo>
                  <a:lnTo>
                    <a:pt x="365067" y="9288"/>
                  </a:lnTo>
                  <a:lnTo>
                    <a:pt x="410464" y="2360"/>
                  </a:lnTo>
                  <a:lnTo>
                    <a:pt x="457212" y="0"/>
                  </a:lnTo>
                  <a:lnTo>
                    <a:pt x="2285987" y="0"/>
                  </a:lnTo>
                  <a:lnTo>
                    <a:pt x="2332735" y="2360"/>
                  </a:lnTo>
                  <a:lnTo>
                    <a:pt x="2378132" y="9288"/>
                  </a:lnTo>
                  <a:lnTo>
                    <a:pt x="2421949" y="20555"/>
                  </a:lnTo>
                  <a:lnTo>
                    <a:pt x="2463956" y="35929"/>
                  </a:lnTo>
                  <a:lnTo>
                    <a:pt x="2503923" y="55182"/>
                  </a:lnTo>
                  <a:lnTo>
                    <a:pt x="2541620" y="78084"/>
                  </a:lnTo>
                  <a:lnTo>
                    <a:pt x="2576818" y="104404"/>
                  </a:lnTo>
                  <a:lnTo>
                    <a:pt x="2609286" y="133913"/>
                  </a:lnTo>
                  <a:lnTo>
                    <a:pt x="2638795" y="166381"/>
                  </a:lnTo>
                  <a:lnTo>
                    <a:pt x="2665115" y="201579"/>
                  </a:lnTo>
                  <a:lnTo>
                    <a:pt x="2688017" y="239276"/>
                  </a:lnTo>
                  <a:lnTo>
                    <a:pt x="2707270" y="279243"/>
                  </a:lnTo>
                  <a:lnTo>
                    <a:pt x="2722644" y="321250"/>
                  </a:lnTo>
                  <a:lnTo>
                    <a:pt x="2733911" y="365067"/>
                  </a:lnTo>
                  <a:lnTo>
                    <a:pt x="2740839" y="410464"/>
                  </a:lnTo>
                  <a:lnTo>
                    <a:pt x="2743200" y="457212"/>
                  </a:lnTo>
                  <a:lnTo>
                    <a:pt x="2743200" y="2714231"/>
                  </a:lnTo>
                  <a:lnTo>
                    <a:pt x="2740839" y="2760979"/>
                  </a:lnTo>
                  <a:lnTo>
                    <a:pt x="2733911" y="2806376"/>
                  </a:lnTo>
                  <a:lnTo>
                    <a:pt x="2722644" y="2850193"/>
                  </a:lnTo>
                  <a:lnTo>
                    <a:pt x="2707270" y="2892200"/>
                  </a:lnTo>
                  <a:lnTo>
                    <a:pt x="2688017" y="2932167"/>
                  </a:lnTo>
                  <a:lnTo>
                    <a:pt x="2665115" y="2969864"/>
                  </a:lnTo>
                  <a:lnTo>
                    <a:pt x="2638795" y="3005062"/>
                  </a:lnTo>
                  <a:lnTo>
                    <a:pt x="2609286" y="3037530"/>
                  </a:lnTo>
                  <a:lnTo>
                    <a:pt x="2576818" y="3067039"/>
                  </a:lnTo>
                  <a:lnTo>
                    <a:pt x="2541620" y="3093359"/>
                  </a:lnTo>
                  <a:lnTo>
                    <a:pt x="2503923" y="3116261"/>
                  </a:lnTo>
                  <a:lnTo>
                    <a:pt x="2463956" y="3135514"/>
                  </a:lnTo>
                  <a:lnTo>
                    <a:pt x="2421949" y="3150888"/>
                  </a:lnTo>
                  <a:lnTo>
                    <a:pt x="2378132" y="3162155"/>
                  </a:lnTo>
                  <a:lnTo>
                    <a:pt x="2332735" y="3169083"/>
                  </a:lnTo>
                  <a:lnTo>
                    <a:pt x="2285987" y="3171443"/>
                  </a:lnTo>
                  <a:lnTo>
                    <a:pt x="457212" y="3171443"/>
                  </a:lnTo>
                  <a:lnTo>
                    <a:pt x="410464" y="3169083"/>
                  </a:lnTo>
                  <a:lnTo>
                    <a:pt x="365067" y="3162155"/>
                  </a:lnTo>
                  <a:lnTo>
                    <a:pt x="321250" y="3150888"/>
                  </a:lnTo>
                  <a:lnTo>
                    <a:pt x="279243" y="3135514"/>
                  </a:lnTo>
                  <a:lnTo>
                    <a:pt x="239276" y="3116261"/>
                  </a:lnTo>
                  <a:lnTo>
                    <a:pt x="201579" y="3093359"/>
                  </a:lnTo>
                  <a:lnTo>
                    <a:pt x="166381" y="3067039"/>
                  </a:lnTo>
                  <a:lnTo>
                    <a:pt x="133913" y="3037530"/>
                  </a:lnTo>
                  <a:lnTo>
                    <a:pt x="104404" y="3005062"/>
                  </a:lnTo>
                  <a:lnTo>
                    <a:pt x="78084" y="2969864"/>
                  </a:lnTo>
                  <a:lnTo>
                    <a:pt x="55182" y="2932167"/>
                  </a:lnTo>
                  <a:lnTo>
                    <a:pt x="35929" y="2892200"/>
                  </a:lnTo>
                  <a:lnTo>
                    <a:pt x="20555" y="2850193"/>
                  </a:lnTo>
                  <a:lnTo>
                    <a:pt x="9288" y="2806376"/>
                  </a:lnTo>
                  <a:lnTo>
                    <a:pt x="2360" y="2760979"/>
                  </a:lnTo>
                  <a:lnTo>
                    <a:pt x="0" y="2714231"/>
                  </a:lnTo>
                  <a:lnTo>
                    <a:pt x="0" y="457212"/>
                  </a:lnTo>
                  <a:close/>
                </a:path>
              </a:pathLst>
            </a:custGeom>
            <a:ln w="883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61559" y="3979164"/>
              <a:ext cx="813815" cy="1002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7544" y="3717035"/>
              <a:ext cx="813815" cy="9707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208" y="1714500"/>
              <a:ext cx="2063495" cy="14401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6704" y="2435351"/>
              <a:ext cx="1450340" cy="372110"/>
            </a:xfrm>
            <a:custGeom>
              <a:avLst/>
              <a:gdLst/>
              <a:ahLst/>
              <a:cxnLst/>
              <a:rect l="l" t="t" r="r" b="b"/>
              <a:pathLst>
                <a:path w="1450339" h="372110">
                  <a:moveTo>
                    <a:pt x="0" y="0"/>
                  </a:moveTo>
                  <a:lnTo>
                    <a:pt x="1449895" y="372084"/>
                  </a:lnTo>
                </a:path>
              </a:pathLst>
            </a:custGeom>
            <a:ln w="7924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28668" y="2682435"/>
              <a:ext cx="260350" cy="230504"/>
            </a:xfrm>
            <a:custGeom>
              <a:avLst/>
              <a:gdLst/>
              <a:ahLst/>
              <a:cxnLst/>
              <a:rect l="l" t="t" r="r" b="b"/>
              <a:pathLst>
                <a:path w="260350" h="230505">
                  <a:moveTo>
                    <a:pt x="59105" y="0"/>
                  </a:moveTo>
                  <a:lnTo>
                    <a:pt x="0" y="230276"/>
                  </a:lnTo>
                  <a:lnTo>
                    <a:pt x="259829" y="174244"/>
                  </a:lnTo>
                  <a:lnTo>
                    <a:pt x="5910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71359" y="2480321"/>
              <a:ext cx="1992630" cy="464820"/>
            </a:xfrm>
            <a:custGeom>
              <a:avLst/>
              <a:gdLst/>
              <a:ahLst/>
              <a:cxnLst/>
              <a:rect l="l" t="t" r="r" b="b"/>
              <a:pathLst>
                <a:path w="1992629" h="464819">
                  <a:moveTo>
                    <a:pt x="0" y="464362"/>
                  </a:moveTo>
                  <a:lnTo>
                    <a:pt x="1992134" y="0"/>
                  </a:lnTo>
                </a:path>
              </a:pathLst>
            </a:custGeom>
            <a:ln w="7924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97923" y="2373566"/>
              <a:ext cx="259079" cy="231775"/>
            </a:xfrm>
            <a:custGeom>
              <a:avLst/>
              <a:gdLst/>
              <a:ahLst/>
              <a:cxnLst/>
              <a:rect l="l" t="t" r="r" b="b"/>
              <a:pathLst>
                <a:path w="259079" h="231775">
                  <a:moveTo>
                    <a:pt x="0" y="0"/>
                  </a:moveTo>
                  <a:lnTo>
                    <a:pt x="53975" y="231533"/>
                  </a:lnTo>
                  <a:lnTo>
                    <a:pt x="258521" y="61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130796" y="4297679"/>
              <a:ext cx="1769745" cy="350520"/>
            </a:xfrm>
            <a:custGeom>
              <a:avLst/>
              <a:gdLst/>
              <a:ahLst/>
              <a:cxnLst/>
              <a:rect l="l" t="t" r="r" b="b"/>
              <a:pathLst>
                <a:path w="1769745" h="350520">
                  <a:moveTo>
                    <a:pt x="0" y="0"/>
                  </a:moveTo>
                  <a:lnTo>
                    <a:pt x="1769275" y="350431"/>
                  </a:lnTo>
                </a:path>
              </a:pathLst>
            </a:custGeom>
            <a:ln w="79247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838098" y="4523792"/>
              <a:ext cx="256540" cy="233679"/>
            </a:xfrm>
            <a:custGeom>
              <a:avLst/>
              <a:gdLst/>
              <a:ahLst/>
              <a:cxnLst/>
              <a:rect l="l" t="t" r="r" b="b"/>
              <a:pathLst>
                <a:path w="256540" h="233679">
                  <a:moveTo>
                    <a:pt x="46202" y="0"/>
                  </a:moveTo>
                  <a:lnTo>
                    <a:pt x="0" y="233210"/>
                  </a:lnTo>
                  <a:lnTo>
                    <a:pt x="256311" y="162801"/>
                  </a:lnTo>
                  <a:lnTo>
                    <a:pt x="4620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89703" y="4309631"/>
              <a:ext cx="1724660" cy="171450"/>
            </a:xfrm>
            <a:custGeom>
              <a:avLst/>
              <a:gdLst/>
              <a:ahLst/>
              <a:cxnLst/>
              <a:rect l="l" t="t" r="r" b="b"/>
              <a:pathLst>
                <a:path w="1724660" h="171450">
                  <a:moveTo>
                    <a:pt x="1724558" y="171208"/>
                  </a:moveTo>
                  <a:lnTo>
                    <a:pt x="0" y="0"/>
                  </a:lnTo>
                </a:path>
              </a:pathLst>
            </a:custGeom>
            <a:ln w="7924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92554" y="4195272"/>
              <a:ext cx="248920" cy="236854"/>
            </a:xfrm>
            <a:custGeom>
              <a:avLst/>
              <a:gdLst/>
              <a:ahLst/>
              <a:cxnLst/>
              <a:rect l="l" t="t" r="r" b="b"/>
              <a:pathLst>
                <a:path w="248919" h="236854">
                  <a:moveTo>
                    <a:pt x="248323" y="0"/>
                  </a:moveTo>
                  <a:lnTo>
                    <a:pt x="0" y="94792"/>
                  </a:lnTo>
                  <a:lnTo>
                    <a:pt x="224828" y="236575"/>
                  </a:lnTo>
                  <a:lnTo>
                    <a:pt x="24832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840" y="2874264"/>
              <a:ext cx="1082039" cy="41757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44339" y="519066"/>
            <a:ext cx="441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404040"/>
                </a:solidFill>
              </a:rPr>
              <a:t>Application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Secrets</a:t>
            </a:r>
            <a:endParaRPr sz="3600"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04604" y="1714500"/>
            <a:ext cx="1100327" cy="11414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1224" y="3982211"/>
            <a:ext cx="1330451" cy="61417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335061" y="2878695"/>
            <a:ext cx="1228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ab</a:t>
            </a:r>
            <a:r>
              <a:rPr sz="20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44584" y="4315967"/>
            <a:ext cx="1260347" cy="117652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872168" y="1876443"/>
            <a:ext cx="186943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12065" algn="r">
              <a:lnSpc>
                <a:spcPct val="100000"/>
              </a:lnSpc>
              <a:spcBef>
                <a:spcPts val="168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user:password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155550"/>
            <a:ext cx="557911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1205" indent="444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Encrypt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secrets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application.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 indent="4445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Externalize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secrets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Vault.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practices.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857" y="2718906"/>
            <a:ext cx="880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1F1F1F"/>
                </a:solidFill>
              </a:rPr>
              <a:t>Encrypting</a:t>
            </a:r>
            <a:r>
              <a:rPr sz="3600" spc="-215" dirty="0">
                <a:solidFill>
                  <a:srgbClr val="1F1F1F"/>
                </a:solidFill>
              </a:rPr>
              <a:t> </a:t>
            </a:r>
            <a:r>
              <a:rPr sz="3600" spc="-35" dirty="0">
                <a:solidFill>
                  <a:srgbClr val="1F1F1F"/>
                </a:solidFill>
              </a:rPr>
              <a:t>Secrets</a:t>
            </a:r>
            <a:r>
              <a:rPr sz="3600" spc="-225" dirty="0">
                <a:solidFill>
                  <a:srgbClr val="1F1F1F"/>
                </a:solidFill>
              </a:rPr>
              <a:t> </a:t>
            </a:r>
            <a:r>
              <a:rPr sz="3600" spc="-55" dirty="0">
                <a:solidFill>
                  <a:srgbClr val="1F1F1F"/>
                </a:solidFill>
              </a:rPr>
              <a:t>in</a:t>
            </a:r>
            <a:r>
              <a:rPr sz="3600" spc="-180" dirty="0">
                <a:solidFill>
                  <a:srgbClr val="1F1F1F"/>
                </a:solidFill>
              </a:rPr>
              <a:t> </a:t>
            </a:r>
            <a:r>
              <a:rPr sz="3600" spc="-10" dirty="0">
                <a:solidFill>
                  <a:srgbClr val="1F1F1F"/>
                </a:solidFill>
              </a:rPr>
              <a:t>Your</a:t>
            </a:r>
            <a:r>
              <a:rPr sz="3600" spc="-200" dirty="0">
                <a:solidFill>
                  <a:srgbClr val="1F1F1F"/>
                </a:solidFill>
              </a:rPr>
              <a:t> </a:t>
            </a:r>
            <a:r>
              <a:rPr sz="3600" spc="65" dirty="0">
                <a:solidFill>
                  <a:srgbClr val="1F1F1F"/>
                </a:solidFill>
              </a:rPr>
              <a:t>Application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5479" y="2349690"/>
            <a:ext cx="6615430" cy="200088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980"/>
              </a:spcBef>
            </a:pPr>
            <a:r>
              <a:rPr sz="4800" spc="-60" dirty="0">
                <a:solidFill>
                  <a:srgbClr val="FFFFFF"/>
                </a:solidFill>
              </a:rPr>
              <a:t>T</a:t>
            </a:r>
            <a:r>
              <a:rPr sz="4800" spc="-215" dirty="0">
                <a:solidFill>
                  <a:srgbClr val="FFFFFF"/>
                </a:solidFill>
              </a:rPr>
              <a:t>h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95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60" dirty="0">
                <a:solidFill>
                  <a:srgbClr val="FFFFFF"/>
                </a:solidFill>
              </a:rPr>
              <a:t>t</a:t>
            </a:r>
            <a:r>
              <a:rPr sz="4800" spc="155" dirty="0">
                <a:solidFill>
                  <a:srgbClr val="FFFFFF"/>
                </a:solidFill>
              </a:rPr>
              <a:t>o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65" dirty="0">
                <a:solidFill>
                  <a:srgbClr val="FFFFFF"/>
                </a:solidFill>
              </a:rPr>
              <a:t>e</a:t>
            </a:r>
            <a:r>
              <a:rPr sz="4800" spc="25" dirty="0">
                <a:solidFill>
                  <a:srgbClr val="FFFFFF"/>
                </a:solidFill>
              </a:rPr>
              <a:t>t  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229" dirty="0">
                <a:solidFill>
                  <a:srgbClr val="FFFFFF"/>
                </a:solidFill>
              </a:rPr>
              <a:t>n</a:t>
            </a:r>
            <a:r>
              <a:rPr sz="4800" spc="-215" dirty="0">
                <a:solidFill>
                  <a:srgbClr val="FFFFFF"/>
                </a:solidFill>
              </a:rPr>
              <a:t>a</a:t>
            </a:r>
            <a:r>
              <a:rPr sz="4800" spc="55" dirty="0">
                <a:solidFill>
                  <a:srgbClr val="FFFFFF"/>
                </a:solidFill>
              </a:rPr>
              <a:t>g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-160" dirty="0">
                <a:solidFill>
                  <a:srgbClr val="FFFFFF"/>
                </a:solidFill>
              </a:rPr>
              <a:t>n</a:t>
            </a:r>
            <a:r>
              <a:rPr sz="4800" spc="-30" dirty="0">
                <a:solidFill>
                  <a:srgbClr val="FFFFFF"/>
                </a:solidFill>
              </a:rPr>
              <a:t>t</a:t>
            </a:r>
            <a:r>
              <a:rPr sz="4800" spc="-515" dirty="0">
                <a:solidFill>
                  <a:srgbClr val="FFFFFF"/>
                </a:solidFill>
              </a:rPr>
              <a:t> </a:t>
            </a:r>
            <a:r>
              <a:rPr sz="4800" spc="-155" dirty="0">
                <a:solidFill>
                  <a:srgbClr val="FFFFFF"/>
                </a:solidFill>
              </a:rPr>
              <a:t>th</a:t>
            </a:r>
            <a:r>
              <a:rPr sz="4800" spc="-150" dirty="0">
                <a:solidFill>
                  <a:srgbClr val="FFFFFF"/>
                </a:solidFill>
              </a:rPr>
              <a:t>e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565" dirty="0">
                <a:solidFill>
                  <a:srgbClr val="FFFFFF"/>
                </a:solidFill>
              </a:rPr>
              <a:t>j</a:t>
            </a:r>
            <a:r>
              <a:rPr sz="4800" spc="-235" dirty="0">
                <a:solidFill>
                  <a:srgbClr val="FFFFFF"/>
                </a:solidFill>
              </a:rPr>
              <a:t>u</a:t>
            </a:r>
            <a:r>
              <a:rPr sz="4800" spc="-250" dirty="0">
                <a:solidFill>
                  <a:srgbClr val="FFFFFF"/>
                </a:solidFill>
              </a:rPr>
              <a:t>s</a:t>
            </a:r>
            <a:r>
              <a:rPr sz="4800" spc="25" dirty="0">
                <a:solidFill>
                  <a:srgbClr val="FFFFFF"/>
                </a:solidFill>
              </a:rPr>
              <a:t>t  </a:t>
            </a:r>
            <a:r>
              <a:rPr sz="4800" spc="-165" dirty="0">
                <a:solidFill>
                  <a:srgbClr val="FFFFFF"/>
                </a:solidFill>
              </a:rPr>
              <a:t>encryption.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0800" y="2718906"/>
            <a:ext cx="3153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1F1F1F"/>
                </a:solidFill>
              </a:rPr>
              <a:t>Secret</a:t>
            </a:r>
            <a:r>
              <a:rPr sz="3600" spc="-290" dirty="0">
                <a:solidFill>
                  <a:srgbClr val="1F1F1F"/>
                </a:solidFill>
              </a:rPr>
              <a:t> </a:t>
            </a:r>
            <a:r>
              <a:rPr sz="3600" spc="-40" dirty="0">
                <a:solidFill>
                  <a:srgbClr val="1F1F1F"/>
                </a:solidFill>
              </a:rPr>
              <a:t>Sprawl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3351" y="1828800"/>
            <a:ext cx="3154679" cy="2430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93502" y="4544980"/>
            <a:ext cx="2520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Rotated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Frequently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1804" y="4469391"/>
            <a:ext cx="4660900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Auditing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Who?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When?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Why?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secret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accessed.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6616" y="1828800"/>
            <a:ext cx="1929383" cy="24307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84935" y="519066"/>
            <a:ext cx="4534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404040"/>
                </a:solidFill>
              </a:rPr>
              <a:t>S</a:t>
            </a:r>
            <a:r>
              <a:rPr sz="3600" spc="10" dirty="0">
                <a:solidFill>
                  <a:srgbClr val="404040"/>
                </a:solidFill>
              </a:rPr>
              <a:t>ec</a:t>
            </a:r>
            <a:r>
              <a:rPr sz="3600" spc="-75" dirty="0">
                <a:solidFill>
                  <a:srgbClr val="404040"/>
                </a:solidFill>
              </a:rPr>
              <a:t>r</a:t>
            </a:r>
            <a:r>
              <a:rPr sz="3600" spc="-20" dirty="0">
                <a:solidFill>
                  <a:srgbClr val="404040"/>
                </a:solidFill>
              </a:rPr>
              <a:t>e</a:t>
            </a:r>
            <a:r>
              <a:rPr sz="3600" spc="-10" dirty="0">
                <a:solidFill>
                  <a:srgbClr val="404040"/>
                </a:solidFill>
              </a:rPr>
              <a:t>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Ma</a:t>
            </a:r>
            <a:r>
              <a:rPr sz="3600" spc="-25" dirty="0">
                <a:solidFill>
                  <a:srgbClr val="404040"/>
                </a:solidFill>
              </a:rPr>
              <a:t>n</a:t>
            </a:r>
            <a:r>
              <a:rPr sz="3600" spc="10" dirty="0">
                <a:solidFill>
                  <a:srgbClr val="404040"/>
                </a:solidFill>
              </a:rPr>
              <a:t>a</a:t>
            </a:r>
            <a:r>
              <a:rPr sz="3600" spc="15" dirty="0">
                <a:solidFill>
                  <a:srgbClr val="404040"/>
                </a:solidFill>
              </a:rPr>
              <a:t>g</a:t>
            </a:r>
            <a:r>
              <a:rPr sz="3600" spc="-70" dirty="0">
                <a:solidFill>
                  <a:srgbClr val="404040"/>
                </a:solidFill>
              </a:rPr>
              <a:t>eme</a:t>
            </a:r>
            <a:r>
              <a:rPr sz="3600" spc="-55" dirty="0">
                <a:solidFill>
                  <a:srgbClr val="404040"/>
                </a:solidFill>
              </a:rPr>
              <a:t>n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7467" y="519066"/>
            <a:ext cx="3127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404040"/>
                </a:solidFill>
              </a:rPr>
              <a:t>S</a:t>
            </a:r>
            <a:r>
              <a:rPr sz="3600" spc="10" dirty="0">
                <a:solidFill>
                  <a:srgbClr val="404040"/>
                </a:solidFill>
              </a:rPr>
              <a:t>ec</a:t>
            </a:r>
            <a:r>
              <a:rPr sz="3600" spc="-75" dirty="0">
                <a:solidFill>
                  <a:srgbClr val="404040"/>
                </a:solidFill>
              </a:rPr>
              <a:t>r</a:t>
            </a:r>
            <a:r>
              <a:rPr sz="3600" spc="-20" dirty="0">
                <a:solidFill>
                  <a:srgbClr val="404040"/>
                </a:solidFill>
              </a:rPr>
              <a:t>e</a:t>
            </a:r>
            <a:r>
              <a:rPr sz="3600" spc="-10" dirty="0">
                <a:solidFill>
                  <a:srgbClr val="404040"/>
                </a:solidFill>
              </a:rPr>
              <a:t>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60" dirty="0">
                <a:solidFill>
                  <a:srgbClr val="404040"/>
                </a:solidFill>
              </a:rPr>
              <a:t>S</a:t>
            </a:r>
            <a:r>
              <a:rPr sz="3600" spc="130" dirty="0">
                <a:solidFill>
                  <a:srgbClr val="404040"/>
                </a:solidFill>
              </a:rPr>
              <a:t>p</a:t>
            </a:r>
            <a:r>
              <a:rPr sz="3600" spc="-185" dirty="0">
                <a:solidFill>
                  <a:srgbClr val="404040"/>
                </a:solidFill>
              </a:rPr>
              <a:t>r</a:t>
            </a:r>
            <a:r>
              <a:rPr sz="3600" spc="-175" dirty="0">
                <a:solidFill>
                  <a:srgbClr val="404040"/>
                </a:solidFill>
              </a:rPr>
              <a:t>a</a:t>
            </a:r>
            <a:r>
              <a:rPr sz="3600" spc="25" dirty="0">
                <a:solidFill>
                  <a:srgbClr val="404040"/>
                </a:solidFill>
              </a:rPr>
              <a:t>wl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08860" y="1097280"/>
            <a:ext cx="1434083" cy="17007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379207" y="1757172"/>
            <a:ext cx="3237230" cy="3929379"/>
            <a:chOff x="7379207" y="1757172"/>
            <a:chExt cx="3237230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3587" y="1757172"/>
              <a:ext cx="2482595" cy="2081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9207" y="3838956"/>
              <a:ext cx="1508759" cy="184708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9500" y="4226052"/>
            <a:ext cx="2673095" cy="20436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08932" y="1487424"/>
            <a:ext cx="1802891" cy="22768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7136" y="3662171"/>
            <a:ext cx="2368295" cy="260908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0" y="593725"/>
            <a:ext cx="9485630" cy="5670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Presentation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Managing Secrets</vt:lpstr>
      <vt:lpstr>Application Secrets</vt:lpstr>
      <vt:lpstr>Overview</vt:lpstr>
      <vt:lpstr>Encrypting Secrets in Your Application</vt:lpstr>
      <vt:lpstr>There is more to secret  management then just  encryption.</vt:lpstr>
      <vt:lpstr>Secret Sprawl</vt:lpstr>
      <vt:lpstr>Secret Management</vt:lpstr>
      <vt:lpstr>Secret Sprawl</vt:lpstr>
      <vt:lpstr>PowerPoint 演示文稿</vt:lpstr>
      <vt:lpstr>PowerPoint 演示文稿</vt:lpstr>
      <vt:lpstr>Don't leave un-encrypted secrets in your  source code or properties files.</vt:lpstr>
      <vt:lpstr>PowerPoint 演示文稿</vt:lpstr>
      <vt:lpstr>Secret Management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Secrets</dc:title>
  <dc:creator>Wojciech Lesniak</dc:creator>
  <cp:lastModifiedBy>Steve Sam</cp:lastModifiedBy>
  <cp:revision>2</cp:revision>
  <dcterms:created xsi:type="dcterms:W3CDTF">2022-01-18T16:08:28Z</dcterms:created>
  <dcterms:modified xsi:type="dcterms:W3CDTF">2022-01-18T16:40:45Z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2020-09-25T05:30:00Z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2022-01-07T05:30:00Z</vt:filetime>
  </property>
  <property fmtid="{D5CDD505-2E9C-101B-9397-08002B2CF9AE}" pid="5" name="ICV">
    <vt:lpwstr>B3F70F2C72634E9BB176E7CD40806DC2</vt:lpwstr>
  </property>
  <property fmtid="{D5CDD505-2E9C-101B-9397-08002B2CF9AE}" pid="6" name="KSOProductBuildVer">
    <vt:lpwstr>1033-11.2.0.10443</vt:lpwstr>
  </property>
</Properties>
</file>