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60" r:id="rId4"/>
    <p:sldId id="257" r:id="rId5"/>
    <p:sldId id="258" r:id="rId6"/>
    <p:sldId id="263" r:id="rId7"/>
    <p:sldId id="264" r:id="rId8"/>
    <p:sldId id="265" r:id="rId9"/>
    <p:sldId id="266" r:id="rId10"/>
    <p:sldId id="267" r:id="rId11"/>
    <p:sldId id="259" r:id="rId12"/>
    <p:sldId id="261" r:id="rId13"/>
    <p:sldId id="262" r:id="rId1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810" y="1462130"/>
            <a:ext cx="543433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6078" y="2193650"/>
            <a:ext cx="6107430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55753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14" dirty="0">
                <a:solidFill>
                  <a:srgbClr val="161616"/>
                </a:solidFill>
              </a:rPr>
              <a:t>Hand</a:t>
            </a:r>
            <a:r>
              <a:rPr sz="4500" spc="-110" dirty="0">
                <a:solidFill>
                  <a:srgbClr val="161616"/>
                </a:solidFill>
              </a:rPr>
              <a:t>l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60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50" dirty="0">
                <a:solidFill>
                  <a:srgbClr val="161616"/>
                </a:solidFill>
              </a:rPr>
              <a:t>E</a:t>
            </a:r>
            <a:r>
              <a:rPr sz="4500" spc="-355" dirty="0">
                <a:solidFill>
                  <a:srgbClr val="161616"/>
                </a:solidFill>
              </a:rPr>
              <a:t>x</a:t>
            </a:r>
            <a:r>
              <a:rPr sz="4500" spc="40" dirty="0">
                <a:solidFill>
                  <a:srgbClr val="161616"/>
                </a:solidFill>
              </a:rPr>
              <a:t>c</a:t>
            </a:r>
            <a:r>
              <a:rPr sz="4500" spc="-30" dirty="0">
                <a:solidFill>
                  <a:srgbClr val="161616"/>
                </a:solidFill>
              </a:rPr>
              <a:t>ep</a:t>
            </a:r>
            <a:r>
              <a:rPr sz="4500" spc="-65" dirty="0">
                <a:solidFill>
                  <a:srgbClr val="161616"/>
                </a:solidFill>
              </a:rPr>
              <a:t>t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200" dirty="0">
                <a:solidFill>
                  <a:srgbClr val="161616"/>
                </a:solidFill>
              </a:rPr>
              <a:t>ns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7147" y="3214144"/>
            <a:ext cx="4567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Module</a:t>
            </a:r>
            <a:r>
              <a:rPr spc="-145" dirty="0"/>
              <a:t> </a:t>
            </a:r>
            <a:r>
              <a:rPr spc="15" dirty="0"/>
              <a:t>and</a:t>
            </a:r>
            <a:r>
              <a:rPr spc="-145" dirty="0"/>
              <a:t> </a:t>
            </a:r>
            <a:r>
              <a:rPr spc="20" dirty="0"/>
              <a:t>course</a:t>
            </a:r>
            <a:r>
              <a:rPr spc="-140" dirty="0"/>
              <a:t> </a:t>
            </a:r>
            <a:r>
              <a:rPr spc="20" dirty="0"/>
              <a:t>complete!</a:t>
            </a:r>
            <a:endParaRPr spc="2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3836" y="1598675"/>
            <a:ext cx="2932175" cy="36469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4358" y="4544980"/>
            <a:ext cx="2539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3356" y="4544980"/>
            <a:ext cx="1776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Piece</a:t>
            </a:r>
            <a:r>
              <a:rPr sz="2000" spc="-15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5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mind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89930" y="519066"/>
            <a:ext cx="3323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404040"/>
                </a:solidFill>
              </a:rPr>
              <a:t>S</a:t>
            </a:r>
            <a:r>
              <a:rPr sz="3600" spc="-100" dirty="0">
                <a:solidFill>
                  <a:srgbClr val="404040"/>
                </a:solidFill>
              </a:rPr>
              <a:t>e</a:t>
            </a:r>
            <a:r>
              <a:rPr sz="3600" spc="175" dirty="0">
                <a:solidFill>
                  <a:srgbClr val="404040"/>
                </a:solidFill>
              </a:rPr>
              <a:t>c</a:t>
            </a:r>
            <a:r>
              <a:rPr sz="3600" spc="-105" dirty="0">
                <a:solidFill>
                  <a:srgbClr val="404040"/>
                </a:solidFill>
              </a:rPr>
              <a:t>u</a:t>
            </a:r>
            <a:r>
              <a:rPr sz="3600" spc="-155" dirty="0">
                <a:solidFill>
                  <a:srgbClr val="404040"/>
                </a:solidFill>
              </a:rPr>
              <a:t>r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95" dirty="0">
                <a:solidFill>
                  <a:srgbClr val="404040"/>
                </a:solidFill>
              </a:rPr>
              <a:t>C</a:t>
            </a:r>
            <a:r>
              <a:rPr sz="3600" spc="50" dirty="0">
                <a:solidFill>
                  <a:srgbClr val="404040"/>
                </a:solidFill>
              </a:rPr>
              <a:t>odi</a:t>
            </a:r>
            <a:r>
              <a:rPr sz="3600" spc="30" dirty="0">
                <a:solidFill>
                  <a:srgbClr val="404040"/>
                </a:solidFill>
              </a:rPr>
              <a:t>ng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41220" y="1828800"/>
            <a:ext cx="2218943" cy="24307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679" y="1828800"/>
            <a:ext cx="2430779" cy="243077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7147" y="1751105"/>
            <a:ext cx="1791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What</a:t>
            </a:r>
            <a:r>
              <a:rPr spc="-204" dirty="0"/>
              <a:t> </a:t>
            </a:r>
            <a:r>
              <a:rPr spc="-5" dirty="0"/>
              <a:t>next?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082575" y="2345465"/>
            <a:ext cx="5479415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lang="en-US"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Check out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advanced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topics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on: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83235" indent="-288925">
              <a:lnSpc>
                <a:spcPts val="2135"/>
              </a:lnSpc>
              <a:buSzPct val="75000"/>
              <a:buFont typeface="Segoe UI" panose="020B0502040204020203"/>
              <a:buChar char="-"/>
              <a:tabLst>
                <a:tab pos="482600" algn="l"/>
                <a:tab pos="483870" algn="l"/>
              </a:tabLst>
            </a:pPr>
            <a:r>
              <a:rPr sz="1800" spc="-10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Securely</a:t>
            </a:r>
            <a:r>
              <a:rPr sz="1800" spc="10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storing</a:t>
            </a:r>
            <a:r>
              <a:rPr sz="1800" spc="10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credentials.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83235" indent="-288925">
              <a:lnSpc>
                <a:spcPct val="100000"/>
              </a:lnSpc>
              <a:buSzPct val="75000"/>
              <a:buFont typeface="Segoe UI" panose="020B0502040204020203"/>
              <a:buChar char="-"/>
              <a:tabLst>
                <a:tab pos="482600" algn="l"/>
                <a:tab pos="483870" algn="l"/>
              </a:tabLst>
            </a:pPr>
            <a:r>
              <a:rPr sz="1800" spc="-10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Multifactor</a:t>
            </a:r>
            <a:r>
              <a:rPr sz="1800" spc="-15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authentication.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83235" indent="-288925">
              <a:lnSpc>
                <a:spcPct val="100000"/>
              </a:lnSpc>
              <a:buSzPct val="75000"/>
              <a:buFont typeface="Segoe UI" panose="020B0502040204020203"/>
              <a:buChar char="-"/>
              <a:tabLst>
                <a:tab pos="482600" algn="l"/>
                <a:tab pos="483870" algn="l"/>
              </a:tabLst>
            </a:pPr>
            <a:r>
              <a:rPr sz="1800" spc="-5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Session</a:t>
            </a:r>
            <a:r>
              <a:rPr sz="1800" spc="-30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management.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83235" indent="-288925">
              <a:lnSpc>
                <a:spcPct val="100000"/>
              </a:lnSpc>
              <a:buSzPct val="75000"/>
              <a:buFont typeface="Segoe UI" panose="020B0502040204020203"/>
              <a:buChar char="-"/>
              <a:tabLst>
                <a:tab pos="482600" algn="l"/>
                <a:tab pos="483870" algn="l"/>
              </a:tabLst>
            </a:pPr>
            <a:r>
              <a:rPr sz="1800" spc="-5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Advanced</a:t>
            </a:r>
            <a:r>
              <a:rPr sz="1800" spc="-15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authorization</a:t>
            </a:r>
            <a:r>
              <a:rPr sz="1800" spc="10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techniques.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83235" indent="-288925">
              <a:lnSpc>
                <a:spcPct val="100000"/>
              </a:lnSpc>
              <a:buSzPct val="75000"/>
              <a:buFont typeface="Segoe UI" panose="020B0502040204020203"/>
              <a:buChar char="-"/>
              <a:tabLst>
                <a:tab pos="482600" algn="l"/>
                <a:tab pos="483870" algn="l"/>
              </a:tabLst>
            </a:pPr>
            <a:r>
              <a:rPr sz="1800" spc="-5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Oauth2</a:t>
            </a:r>
            <a:r>
              <a:rPr sz="1800" spc="-10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800" spc="-20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alibri" panose="020F0502020204030204"/>
                <a:cs typeface="Calibri" panose="020F0502020204030204"/>
              </a:rPr>
              <a:t>OIDC.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8284" y="1729740"/>
            <a:ext cx="3383279" cy="338480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462130"/>
            <a:ext cx="543433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How</a:t>
            </a:r>
            <a:r>
              <a:rPr spc="-130" dirty="0"/>
              <a:t> </a:t>
            </a:r>
            <a:r>
              <a:rPr lang="en-US" spc="5" dirty="0"/>
              <a:t>to </a:t>
            </a:r>
            <a:r>
              <a:rPr spc="30" dirty="0"/>
              <a:t>customize</a:t>
            </a:r>
            <a:r>
              <a:rPr spc="-130" dirty="0"/>
              <a:t> </a:t>
            </a:r>
            <a:r>
              <a:rPr spc="10" dirty="0"/>
              <a:t>Spring</a:t>
            </a:r>
            <a:r>
              <a:rPr spc="-125" dirty="0"/>
              <a:t> </a:t>
            </a:r>
            <a:r>
              <a:rPr spc="5" dirty="0"/>
              <a:t>Security </a:t>
            </a:r>
            <a:r>
              <a:rPr spc="-830" dirty="0"/>
              <a:t> </a:t>
            </a:r>
            <a:r>
              <a:rPr spc="20" dirty="0"/>
              <a:t>exception</a:t>
            </a:r>
            <a:r>
              <a:rPr spc="-120" dirty="0"/>
              <a:t> </a:t>
            </a:r>
            <a:r>
              <a:rPr spc="15" dirty="0"/>
              <a:t>handling</a:t>
            </a:r>
            <a:r>
              <a:rPr spc="-90" dirty="0"/>
              <a:t> </a:t>
            </a:r>
            <a:r>
              <a:rPr spc="-80" dirty="0"/>
              <a:t>for:</a:t>
            </a:r>
            <a:endParaRPr spc="-8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Segoe UI" panose="020B0502040204020203"/>
              <a:buChar char="-"/>
              <a:tabLst>
                <a:tab pos="301625" algn="l"/>
                <a:tab pos="302260" algn="l"/>
              </a:tabLst>
            </a:pPr>
            <a:r>
              <a:rPr spc="45" dirty="0"/>
              <a:t>Login</a:t>
            </a:r>
            <a:r>
              <a:rPr spc="-175" dirty="0"/>
              <a:t> </a:t>
            </a:r>
            <a:r>
              <a:rPr spc="-70" dirty="0"/>
              <a:t>failures.</a:t>
            </a:r>
            <a:endParaRPr spc="-70" dirty="0"/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301625" algn="l"/>
                <a:tab pos="302260" algn="l"/>
              </a:tabLst>
            </a:pPr>
            <a:r>
              <a:rPr spc="15" dirty="0"/>
              <a:t>Authorization</a:t>
            </a:r>
            <a:r>
              <a:rPr spc="-155" dirty="0"/>
              <a:t> </a:t>
            </a:r>
            <a:r>
              <a:rPr spc="-70" dirty="0"/>
              <a:t>errors.</a:t>
            </a:r>
            <a:endParaRPr spc="-70" dirty="0"/>
          </a:p>
          <a:p>
            <a:pPr marL="302260" marR="102870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301625" algn="l"/>
                <a:tab pos="302260" algn="l"/>
              </a:tabLst>
            </a:pPr>
            <a:r>
              <a:rPr spc="15" dirty="0"/>
              <a:t>Replace</a:t>
            </a:r>
            <a:r>
              <a:rPr spc="-140" dirty="0"/>
              <a:t> </a:t>
            </a:r>
            <a:r>
              <a:rPr dirty="0"/>
              <a:t>spring</a:t>
            </a:r>
            <a:r>
              <a:rPr spc="-140" dirty="0"/>
              <a:t> </a:t>
            </a:r>
            <a:r>
              <a:rPr dirty="0"/>
              <a:t>white</a:t>
            </a:r>
            <a:r>
              <a:rPr spc="-135" dirty="0"/>
              <a:t> </a:t>
            </a:r>
            <a:r>
              <a:rPr spc="-5" dirty="0"/>
              <a:t>label</a:t>
            </a:r>
            <a:r>
              <a:rPr spc="-155" dirty="0"/>
              <a:t> </a:t>
            </a:r>
            <a:r>
              <a:rPr spc="-10" dirty="0"/>
              <a:t>exceptions </a:t>
            </a:r>
            <a:r>
              <a:rPr spc="-825" dirty="0"/>
              <a:t> </a:t>
            </a:r>
            <a:r>
              <a:rPr spc="15" dirty="0"/>
              <a:t>pages</a:t>
            </a:r>
            <a:r>
              <a:rPr spc="-140" dirty="0"/>
              <a:t> </a:t>
            </a:r>
            <a:r>
              <a:rPr spc="10" dirty="0"/>
              <a:t>with</a:t>
            </a:r>
            <a:r>
              <a:rPr spc="-130" dirty="0"/>
              <a:t> </a:t>
            </a:r>
            <a:r>
              <a:rPr spc="-25" dirty="0"/>
              <a:t>your</a:t>
            </a:r>
            <a:r>
              <a:rPr spc="-130" dirty="0"/>
              <a:t> </a:t>
            </a:r>
            <a:r>
              <a:rPr spc="-55" dirty="0"/>
              <a:t>own.</a:t>
            </a:r>
            <a:endParaRPr spc="-55" dirty="0"/>
          </a:p>
          <a:p>
            <a:pPr marL="30226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301625" algn="l"/>
                <a:tab pos="302260" algn="l"/>
              </a:tabLst>
            </a:pPr>
            <a:r>
              <a:rPr spc="10" dirty="0"/>
              <a:t>Perform</a:t>
            </a:r>
            <a:r>
              <a:rPr spc="-110" dirty="0"/>
              <a:t> </a:t>
            </a:r>
            <a:r>
              <a:rPr spc="-40" dirty="0"/>
              <a:t>tasks</a:t>
            </a:r>
            <a:r>
              <a:rPr spc="-125" dirty="0"/>
              <a:t> </a:t>
            </a:r>
            <a:r>
              <a:rPr spc="30" dirty="0"/>
              <a:t>post</a:t>
            </a:r>
            <a:r>
              <a:rPr spc="-130" dirty="0"/>
              <a:t> </a:t>
            </a:r>
            <a:r>
              <a:rPr spc="-10" dirty="0"/>
              <a:t>authentication</a:t>
            </a:r>
            <a:r>
              <a:rPr spc="-145" dirty="0"/>
              <a:t> </a:t>
            </a:r>
            <a:r>
              <a:rPr dirty="0"/>
              <a:t>and </a:t>
            </a:r>
            <a:r>
              <a:rPr spc="-830" dirty="0"/>
              <a:t> </a:t>
            </a:r>
            <a:r>
              <a:rPr spc="-5" dirty="0"/>
              <a:t>authorization</a:t>
            </a:r>
            <a:r>
              <a:rPr spc="-145" dirty="0"/>
              <a:t> </a:t>
            </a:r>
            <a:r>
              <a:rPr spc="-75" dirty="0"/>
              <a:t>failure.</a:t>
            </a:r>
            <a:endParaRPr spc="-75" dirty="0"/>
          </a:p>
        </p:txBody>
      </p:sp>
      <p:sp>
        <p:nvSpPr>
          <p:cNvPr id="5" name="object 5"/>
          <p:cNvSpPr txBox="1"/>
          <p:nvPr/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6973" y="2252562"/>
            <a:ext cx="939863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995"/>
              </a:lnSpc>
              <a:spcBef>
                <a:spcPts val="100"/>
              </a:spcBef>
            </a:pPr>
            <a:r>
              <a:rPr sz="3600" dirty="0">
                <a:solidFill>
                  <a:srgbClr val="1F1F1F"/>
                </a:solidFill>
              </a:rPr>
              <a:t>Understanding</a:t>
            </a:r>
            <a:r>
              <a:rPr sz="3600" spc="-235" dirty="0">
                <a:solidFill>
                  <a:srgbClr val="1F1F1F"/>
                </a:solidFill>
              </a:rPr>
              <a:t> </a:t>
            </a:r>
            <a:r>
              <a:rPr sz="3600" spc="-10" dirty="0">
                <a:solidFill>
                  <a:srgbClr val="1F1F1F"/>
                </a:solidFill>
              </a:rPr>
              <a:t>Spring</a:t>
            </a:r>
            <a:r>
              <a:rPr sz="3600" spc="-220" dirty="0">
                <a:solidFill>
                  <a:srgbClr val="1F1F1F"/>
                </a:solidFill>
              </a:rPr>
              <a:t> </a:t>
            </a:r>
            <a:r>
              <a:rPr sz="3600" spc="-20" dirty="0">
                <a:solidFill>
                  <a:srgbClr val="1F1F1F"/>
                </a:solidFill>
              </a:rPr>
              <a:t>Security</a:t>
            </a:r>
            <a:r>
              <a:rPr sz="3600" spc="-220" dirty="0">
                <a:solidFill>
                  <a:srgbClr val="1F1F1F"/>
                </a:solidFill>
              </a:rPr>
              <a:t> </a:t>
            </a:r>
            <a:r>
              <a:rPr sz="3600" spc="30" dirty="0">
                <a:solidFill>
                  <a:srgbClr val="1F1F1F"/>
                </a:solidFill>
              </a:rPr>
              <a:t>Exception</a:t>
            </a:r>
            <a:endParaRPr sz="3600"/>
          </a:p>
          <a:p>
            <a:pPr marR="5080" algn="r">
              <a:lnSpc>
                <a:spcPts val="3995"/>
              </a:lnSpc>
            </a:pPr>
            <a:r>
              <a:rPr sz="3600" spc="5" dirty="0">
                <a:solidFill>
                  <a:srgbClr val="1F1F1F"/>
                </a:solidFill>
              </a:rPr>
              <a:t>Handling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773" y="2718906"/>
            <a:ext cx="9857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1F1F1F"/>
                </a:solidFill>
              </a:rPr>
              <a:t>Don't</a:t>
            </a:r>
            <a:r>
              <a:rPr sz="3600" spc="-220" dirty="0">
                <a:solidFill>
                  <a:srgbClr val="1F1F1F"/>
                </a:solidFill>
              </a:rPr>
              <a:t> </a:t>
            </a:r>
            <a:r>
              <a:rPr sz="3600" spc="65" dirty="0">
                <a:solidFill>
                  <a:srgbClr val="1F1F1F"/>
                </a:solidFill>
              </a:rPr>
              <a:t>Forget</a:t>
            </a:r>
            <a:r>
              <a:rPr sz="3600" spc="-225" dirty="0">
                <a:solidFill>
                  <a:srgbClr val="1F1F1F"/>
                </a:solidFill>
              </a:rPr>
              <a:t> </a:t>
            </a:r>
            <a:r>
              <a:rPr sz="3600" spc="125" dirty="0">
                <a:solidFill>
                  <a:srgbClr val="1F1F1F"/>
                </a:solidFill>
              </a:rPr>
              <a:t>About</a:t>
            </a:r>
            <a:r>
              <a:rPr sz="3600" spc="-200" dirty="0">
                <a:solidFill>
                  <a:srgbClr val="1F1F1F"/>
                </a:solidFill>
              </a:rPr>
              <a:t> </a:t>
            </a:r>
            <a:r>
              <a:rPr sz="3600" spc="65" dirty="0">
                <a:solidFill>
                  <a:srgbClr val="1F1F1F"/>
                </a:solidFill>
              </a:rPr>
              <a:t>Application</a:t>
            </a:r>
            <a:r>
              <a:rPr sz="3600" spc="-200" dirty="0">
                <a:solidFill>
                  <a:srgbClr val="1F1F1F"/>
                </a:solidFill>
              </a:rPr>
              <a:t> </a:t>
            </a:r>
            <a:r>
              <a:rPr sz="3600" spc="15" dirty="0">
                <a:solidFill>
                  <a:srgbClr val="1F1F1F"/>
                </a:solidFill>
              </a:rPr>
              <a:t>Exceptions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609600"/>
            <a:ext cx="12078335" cy="354901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3810000" y="3962400"/>
            <a:ext cx="6046470" cy="1849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1295400"/>
            <a:ext cx="10666730" cy="4224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1371600"/>
            <a:ext cx="10568305" cy="3642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914400"/>
            <a:ext cx="11503025" cy="42945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3085" y="762000"/>
            <a:ext cx="11085830" cy="5227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WPS Presentation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Verdana</vt:lpstr>
      <vt:lpstr>Segoe UI</vt:lpstr>
      <vt:lpstr>Calibri</vt:lpstr>
      <vt:lpstr>Microsoft YaHei</vt:lpstr>
      <vt:lpstr>Arial Unicode MS</vt:lpstr>
      <vt:lpstr>Office Theme</vt:lpstr>
      <vt:lpstr>Handling Exceptions</vt:lpstr>
      <vt:lpstr>How the customize Spring Security  exception handling for:</vt:lpstr>
      <vt:lpstr>Handling</vt:lpstr>
      <vt:lpstr>Don't Forget About Application Exceptions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Module and course complete!</vt:lpstr>
      <vt:lpstr>Secure Coding</vt:lpstr>
      <vt:lpstr>What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</dc:title>
  <dc:creator>Wojciech Lesniak</dc:creator>
  <cp:lastModifiedBy>Steve Sam</cp:lastModifiedBy>
  <cp:revision>3</cp:revision>
  <dcterms:created xsi:type="dcterms:W3CDTF">2022-01-18T17:49:20Z</dcterms:created>
  <dcterms:modified xsi:type="dcterms:W3CDTF">2022-01-18T18:37:11Z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2020-09-25T05:30:00Z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2022-01-07T05:30:00Z</vt:filetime>
  </property>
  <property fmtid="{D5CDD505-2E9C-101B-9397-08002B2CF9AE}" pid="5" name="ICV">
    <vt:lpwstr>C03A4A35ECF84B4085F61D3CFA0FF12A</vt:lpwstr>
  </property>
  <property fmtid="{D5CDD505-2E9C-101B-9397-08002B2CF9AE}" pid="6" name="KSOProductBuildVer">
    <vt:lpwstr>1033-11.2.0.10443</vt:lpwstr>
  </property>
</Properties>
</file>