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62" r:id="rId4"/>
    <p:sldId id="263" r:id="rId5"/>
    <p:sldId id="264" r:id="rId6"/>
    <p:sldId id="257" r:id="rId7"/>
    <p:sldId id="258" r:id="rId8"/>
    <p:sldId id="259" r:id="rId9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300" y="2667000"/>
            <a:ext cx="1297940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90695" y="647700"/>
            <a:ext cx="767460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6312" y="2159000"/>
            <a:ext cx="14163375" cy="1852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hyperlink" Target="http://www.getpostman.com/)" TargetMode="External"/><Relationship Id="rId1" Type="http://schemas.openxmlformats.org/officeDocument/2006/relationships/hyperlink" Target="http://www.oracle.com/technetwork/java/javase/downloads/index.html)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58900" y="4356100"/>
            <a:ext cx="8961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CRE</a:t>
            </a:r>
            <a:r>
              <a:rPr sz="36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TIN</a:t>
            </a:r>
            <a:r>
              <a:rPr sz="3600" spc="-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36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SPRIN</a:t>
            </a:r>
            <a:r>
              <a:rPr sz="3600" spc="-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BO</a:t>
            </a:r>
            <a:r>
              <a:rPr sz="36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36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JECT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2500" y="1866900"/>
            <a:ext cx="12743815" cy="17399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11430">
              <a:lnSpc>
                <a:spcPts val="6300"/>
              </a:lnSpc>
              <a:spcBef>
                <a:spcPts val="1060"/>
              </a:spcBef>
            </a:pPr>
            <a:r>
              <a:rPr sz="6000" spc="-120" dirty="0">
                <a:solidFill>
                  <a:srgbClr val="171717"/>
                </a:solidFill>
              </a:rPr>
              <a:t>Buildin</a:t>
            </a:r>
            <a:r>
              <a:rPr sz="6000" spc="45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215" dirty="0">
                <a:solidFill>
                  <a:srgbClr val="171717"/>
                </a:solidFill>
              </a:rPr>
              <a:t>Y</a:t>
            </a:r>
            <a:r>
              <a:rPr sz="6000" spc="-155" dirty="0">
                <a:solidFill>
                  <a:srgbClr val="171717"/>
                </a:solidFill>
              </a:rPr>
              <a:t>ou</a:t>
            </a:r>
            <a:r>
              <a:rPr sz="6000" dirty="0">
                <a:solidFill>
                  <a:srgbClr val="171717"/>
                </a:solidFill>
              </a:rPr>
              <a:t>r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20" dirty="0">
                <a:solidFill>
                  <a:srgbClr val="171717"/>
                </a:solidFill>
              </a:rPr>
              <a:t>Fir</a:t>
            </a:r>
            <a:r>
              <a:rPr sz="6000" spc="-175" dirty="0">
                <a:solidFill>
                  <a:srgbClr val="171717"/>
                </a:solidFill>
              </a:rPr>
              <a:t>s</a:t>
            </a:r>
            <a:r>
              <a:rPr sz="6000" spc="55" dirty="0">
                <a:solidFill>
                  <a:srgbClr val="171717"/>
                </a:solidFill>
              </a:rPr>
              <a:t>t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225" dirty="0">
                <a:solidFill>
                  <a:srgbClr val="171717"/>
                </a:solidFill>
              </a:rPr>
              <a:t>Ap</a:t>
            </a:r>
            <a:r>
              <a:rPr sz="6000" spc="360" dirty="0">
                <a:solidFill>
                  <a:srgbClr val="171717"/>
                </a:solidFill>
              </a:rPr>
              <a:t>p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25" dirty="0">
                <a:solidFill>
                  <a:srgbClr val="171717"/>
                </a:solidFill>
              </a:rPr>
              <a:t>wit</a:t>
            </a:r>
            <a:r>
              <a:rPr sz="6000" spc="40" dirty="0">
                <a:solidFill>
                  <a:srgbClr val="171717"/>
                </a:solidFill>
              </a:rPr>
              <a:t>h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70" dirty="0">
                <a:solidFill>
                  <a:srgbClr val="171717"/>
                </a:solidFill>
              </a:rPr>
              <a:t>Spring  </a:t>
            </a:r>
            <a:r>
              <a:rPr sz="6000" spc="50" dirty="0">
                <a:solidFill>
                  <a:srgbClr val="171717"/>
                </a:solidFill>
              </a:rPr>
              <a:t>Boo</a:t>
            </a:r>
            <a:r>
              <a:rPr sz="6000" spc="125" dirty="0">
                <a:solidFill>
                  <a:srgbClr val="171717"/>
                </a:solidFill>
              </a:rPr>
              <a:t>t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50" dirty="0">
                <a:solidFill>
                  <a:srgbClr val="171717"/>
                </a:solidFill>
              </a:rPr>
              <a:t>an</a:t>
            </a:r>
            <a:r>
              <a:rPr sz="6000" spc="5" dirty="0">
                <a:solidFill>
                  <a:srgbClr val="171717"/>
                </a:solidFill>
              </a:rPr>
              <a:t>d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05" dirty="0">
                <a:solidFill>
                  <a:srgbClr val="171717"/>
                </a:solidFill>
              </a:rPr>
              <a:t>Angular</a:t>
            </a:r>
            <a:endParaRPr sz="6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03200" y="2819400"/>
            <a:ext cx="15450185" cy="28581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70000" y="2209800"/>
            <a:ext cx="12803505" cy="43967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" name="Content Placeholder 1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1422400" y="1371600"/>
            <a:ext cx="14100175" cy="7073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647700"/>
            <a:ext cx="10553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Course</a:t>
            </a:r>
            <a:r>
              <a:rPr spc="-250" dirty="0"/>
              <a:t> </a:t>
            </a:r>
            <a:r>
              <a:rPr spc="-30" dirty="0"/>
              <a:t>Overview</a:t>
            </a:r>
            <a:r>
              <a:rPr spc="-245" dirty="0"/>
              <a:t> </a:t>
            </a:r>
            <a:r>
              <a:rPr spc="-20" dirty="0"/>
              <a:t>and</a:t>
            </a:r>
            <a:r>
              <a:rPr spc="-245" dirty="0"/>
              <a:t> </a:t>
            </a:r>
            <a:r>
              <a:rPr spc="10" dirty="0"/>
              <a:t>Expectations</a:t>
            </a:r>
            <a:endParaRPr spc="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6900" y="3060700"/>
            <a:ext cx="4495800" cy="45085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38257" y="2133600"/>
            <a:ext cx="10171430" cy="15671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032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600"/>
              </a:spcBef>
            </a:pPr>
            <a:r>
              <a:rPr sz="3900" spc="15" dirty="0"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sz="3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-145" dirty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sz="3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-45" dirty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sz="3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30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sz="3900" dirty="0">
                <a:latin typeface="Arial" panose="020B0604020202020204" pitchFamily="34" charset="0"/>
                <a:cs typeface="Arial" panose="020B0604020202020204" pitchFamily="34" charset="0"/>
              </a:rPr>
              <a:t> Boot </a:t>
            </a:r>
            <a:r>
              <a:rPr sz="3900" spc="55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sz="3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9175">
              <a:lnSpc>
                <a:spcPct val="100000"/>
              </a:lnSpc>
              <a:spcBef>
                <a:spcPts val="2120"/>
              </a:spcBef>
            </a:pP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8257" y="4390571"/>
            <a:ext cx="10171430" cy="86995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69875" rIns="0" bIns="0" rtlCol="0">
            <a:spAutoFit/>
          </a:bodyPr>
          <a:lstStyle/>
          <a:p>
            <a:pPr marL="396875">
              <a:lnSpc>
                <a:spcPct val="100000"/>
              </a:lnSpc>
              <a:spcBef>
                <a:spcPts val="2125"/>
              </a:spcBef>
            </a:pPr>
            <a:r>
              <a:rPr sz="3900" spc="25" dirty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  <a:r>
              <a:rPr lang="en-US" sz="3900" spc="25" dirty="0">
                <a:latin typeface="Arial" panose="020B0604020202020204" pitchFamily="34" charset="0"/>
                <a:cs typeface="Arial" panose="020B0604020202020204" pitchFamily="34" charset="0"/>
              </a:rPr>
              <a:t> 11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8257" y="6622143"/>
            <a:ext cx="10171430" cy="18522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785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2455"/>
              </a:spcBef>
            </a:pPr>
            <a:r>
              <a:rPr sz="3900" spc="-130" dirty="0">
                <a:latin typeface="Arial" panose="020B0604020202020204" pitchFamily="34" charset="0"/>
                <a:cs typeface="Arial" panose="020B0604020202020204" pitchFamily="34" charset="0"/>
              </a:rPr>
              <a:t>JPA,</a:t>
            </a:r>
            <a:r>
              <a:rPr sz="3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30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sz="3900" spc="-5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sz="3900" spc="-130" dirty="0">
                <a:latin typeface="Arial" panose="020B0604020202020204" pitchFamily="34" charset="0"/>
                <a:cs typeface="Arial" panose="020B0604020202020204" pitchFamily="34" charset="0"/>
              </a:rPr>
              <a:t>JPA,</a:t>
            </a:r>
            <a:r>
              <a:rPr sz="3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dirty="0">
                <a:latin typeface="Arial" panose="020B0604020202020204" pitchFamily="34" charset="0"/>
                <a:cs typeface="Arial" panose="020B0604020202020204" pitchFamily="34" charset="0"/>
              </a:rPr>
              <a:t>Java,</a:t>
            </a:r>
            <a:r>
              <a:rPr sz="3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-260" dirty="0">
                <a:latin typeface="Arial" panose="020B0604020202020204" pitchFamily="34" charset="0"/>
                <a:cs typeface="Arial" panose="020B0604020202020204" pitchFamily="34" charset="0"/>
              </a:rPr>
              <a:t>REST,</a:t>
            </a:r>
            <a:endParaRPr sz="3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0375">
              <a:lnSpc>
                <a:spcPct val="100000"/>
              </a:lnSpc>
              <a:spcBef>
                <a:spcPts val="20"/>
              </a:spcBef>
            </a:pPr>
            <a:r>
              <a:rPr sz="3900" spc="-3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sz="3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15" dirty="0">
                <a:latin typeface="Arial" panose="020B0604020202020204" pitchFamily="34" charset="0"/>
                <a:cs typeface="Arial" panose="020B0604020202020204" pitchFamily="34" charset="0"/>
              </a:rPr>
              <a:t>Components,</a:t>
            </a:r>
            <a:r>
              <a:rPr sz="39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30" dirty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  <a:r>
              <a:rPr sz="39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-5" dirty="0">
                <a:latin typeface="Arial" panose="020B0604020202020204" pitchFamily="34" charset="0"/>
                <a:cs typeface="Arial" panose="020B0604020202020204" pitchFamily="34" charset="0"/>
              </a:rPr>
              <a:t>Routing,</a:t>
            </a:r>
            <a:r>
              <a:rPr sz="3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5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sz="3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Spring</a:t>
            </a:r>
            <a:r>
              <a:rPr spc="-270" dirty="0"/>
              <a:t> </a:t>
            </a:r>
            <a:r>
              <a:rPr spc="130" dirty="0"/>
              <a:t>Boot</a:t>
            </a:r>
            <a:r>
              <a:rPr spc="-265" dirty="0"/>
              <a:t> </a:t>
            </a:r>
            <a:r>
              <a:rPr spc="-65" dirty="0"/>
              <a:t>Prerequisites</a:t>
            </a:r>
            <a:endParaRPr spc="-65" dirty="0"/>
          </a:p>
        </p:txBody>
      </p:sp>
      <p:sp>
        <p:nvSpPr>
          <p:cNvPr id="3" name="object 3"/>
          <p:cNvSpPr txBox="1"/>
          <p:nvPr/>
        </p:nvSpPr>
        <p:spPr>
          <a:xfrm>
            <a:off x="546100" y="5674359"/>
            <a:ext cx="177800" cy="1955800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2400" spc="355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2400" spc="355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2400" spc="355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2400" spc="355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9800" y="5727700"/>
            <a:ext cx="185229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sz="32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60" dirty="0">
                <a:latin typeface="Arial" panose="020B0604020202020204" pitchFamily="34" charset="0"/>
                <a:cs typeface="Arial" panose="020B0604020202020204" pitchFamily="34" charset="0"/>
              </a:rPr>
              <a:t>1.9+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3820"/>
              </a:lnSpc>
            </a:pP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  <a:r>
              <a:rPr sz="32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20" dirty="0">
                <a:latin typeface="Arial" panose="020B0604020202020204" pitchFamily="34" charset="0"/>
                <a:cs typeface="Arial" panose="020B0604020202020204" pitchFamily="34" charset="0"/>
              </a:rPr>
              <a:t>3+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83153" y="5727700"/>
            <a:ext cx="1289939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4925" marR="5080" indent="-22860">
              <a:lnSpc>
                <a:spcPts val="3800"/>
              </a:lnSpc>
              <a:spcBef>
                <a:spcPts val="240"/>
              </a:spcBef>
            </a:pP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(http://ww</a:t>
            </a:r>
            <a:r>
              <a:rPr sz="3200" spc="-18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.oracle.com/technetwork/java/javase/downloads/index.html)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(https://maven.apache.org/)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9800" y="6692900"/>
            <a:ext cx="851725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  <a:tabLst>
                <a:tab pos="1819275" algn="l"/>
                <a:tab pos="3287395" algn="l"/>
              </a:tabLst>
            </a:pP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Spring </a:t>
            </a:r>
            <a:r>
              <a:rPr sz="3200" spc="-54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ool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40" dirty="0">
                <a:latin typeface="Arial" panose="020B0604020202020204" pitchFamily="34" charset="0"/>
                <a:cs typeface="Arial" panose="020B0604020202020204" pitchFamily="34" charset="0"/>
              </a:rPr>
              <a:t>Suite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(https://spring.io/tools/sts/all)  </a:t>
            </a:r>
            <a:r>
              <a:rPr sz="3200" spc="-30" dirty="0">
                <a:latin typeface="Arial" panose="020B0604020202020204" pitchFamily="34" charset="0"/>
                <a:cs typeface="Arial" panose="020B0604020202020204" pitchFamily="34" charset="0"/>
              </a:rPr>
              <a:t>Postman	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(https://ww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.getpostman.com/)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0" y="1930400"/>
            <a:ext cx="3302000" cy="33147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7700" y="3479800"/>
            <a:ext cx="8132445" cy="214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Created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an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app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at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https://</a:t>
            </a:r>
            <a:r>
              <a:rPr sz="3200" u="sng" spc="-50" dirty="0">
                <a:uFill>
                  <a:solidFill>
                    <a:srgbClr val="000000"/>
                  </a:solidFill>
                </a:uFill>
                <a:latin typeface="Verdana" panose="020B0604030504040204"/>
                <a:cs typeface="Verdana" panose="020B0604030504040204"/>
              </a:rPr>
              <a:t>start.spring.io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2654300">
              <a:lnSpc>
                <a:spcPts val="6200"/>
              </a:lnSpc>
              <a:spcBef>
                <a:spcPts val="400"/>
              </a:spcBef>
            </a:pPr>
            <a:r>
              <a:rPr sz="3200" spc="145" dirty="0">
                <a:latin typeface="Verdana" panose="020B0604030504040204"/>
                <a:cs typeface="Verdana" panose="020B0604030504040204"/>
              </a:rPr>
              <a:t>Added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10" dirty="0">
                <a:latin typeface="Verdana" panose="020B0604030504040204"/>
                <a:cs typeface="Verdana" panose="020B0604030504040204"/>
              </a:rPr>
              <a:t>POJO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model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Created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@RestController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WPS Presentation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Office Theme</vt:lpstr>
      <vt:lpstr>Building Your First App with Spring  Boot and Angular</vt:lpstr>
      <vt:lpstr>PowerPoint 演示文稿</vt:lpstr>
      <vt:lpstr>PowerPoint 演示文稿</vt:lpstr>
      <vt:lpstr>Admin Screen</vt:lpstr>
      <vt:lpstr>Course Overview and Expectations</vt:lpstr>
      <vt:lpstr>Spring Boot Prerequisites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Your First App with Spring  Boot and Angular</dc:title>
  <dc:creator/>
  <cp:lastModifiedBy>steve</cp:lastModifiedBy>
  <cp:revision>13</cp:revision>
  <dcterms:created xsi:type="dcterms:W3CDTF">2021-08-14T04:55:00Z</dcterms:created>
  <dcterms:modified xsi:type="dcterms:W3CDTF">2022-01-21T20:10:40Z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114DA43A11324090BD28FC3F4458C998</vt:lpwstr>
  </property>
  <property fmtid="{D5CDD505-2E9C-101B-9397-08002B2CF9AE}" pid="3" name="KSOProductBuildVer">
    <vt:lpwstr>1033-11.2.0.10443</vt:lpwstr>
  </property>
</Properties>
</file>