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32100" y="1995336"/>
            <a:ext cx="4678680" cy="588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00" y="2349500"/>
            <a:ext cx="5673725" cy="99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3314700"/>
            <a:ext cx="13822044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89" y="3975455"/>
            <a:ext cx="14373021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4790"/>
            <a:ext cx="12412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Buildin</a:t>
            </a:r>
            <a:r>
              <a:rPr sz="60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60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60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25322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CC7831"/>
                </a:solidFill>
              </a:rPr>
              <a:t>spring.datasource.url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jdbc:mysql://localhost/friends </a:t>
            </a:r>
            <a:r>
              <a:rPr spc="-875" dirty="0">
                <a:solidFill>
                  <a:srgbClr val="5F7FAA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spring.datasource.username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root</a:t>
            </a:r>
            <a:endParaRPr spc="-5" dirty="0">
              <a:solidFill>
                <a:srgbClr val="5F7FAA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896600" cy="4333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spring.datasource.driver-class-name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769AA5"/>
                </a:solidFill>
                <a:latin typeface="Arial MT"/>
                <a:cs typeface="Arial MT"/>
              </a:rPr>
              <a:t>com</a:t>
            </a: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.mysql.jdbc.Driver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spring.jpa.properties.hibernate.dialect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endParaRPr sz="3200">
              <a:latin typeface="Arial MT"/>
              <a:cs typeface="Arial MT"/>
            </a:endParaRPr>
          </a:p>
          <a:p>
            <a:pPr marL="76200" marR="670560" indent="3522345">
              <a:lnSpc>
                <a:spcPts val="3800"/>
              </a:lnSpc>
            </a:pP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org.hibernate.dialect.MySQL5Dialect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spring.jpa.hibernate.ddl-auto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spring.jpa.show-sql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application.properties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328" y="3766820"/>
            <a:ext cx="375031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204720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4946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1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4064000"/>
            <a:ext cx="4632325" cy="15036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model.Friend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service.FriendService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434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08000"/>
            <a:ext cx="363982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@Entity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spc="-5" dirty="0"/>
              <a:t>Friend</a:t>
            </a:r>
            <a:r>
              <a:rPr spc="-2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1955800"/>
            <a:ext cx="10027285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@Id</a:t>
            </a:r>
            <a:endParaRPr sz="3200">
              <a:latin typeface="Arial MT"/>
              <a:cs typeface="Arial MT"/>
            </a:endParaRPr>
          </a:p>
          <a:p>
            <a:pPr marL="365125" marR="5080" indent="-635">
              <a:lnSpc>
                <a:spcPts val="3800"/>
              </a:lnSpc>
              <a:spcBef>
                <a:spcPts val="140"/>
              </a:spcBef>
            </a:pP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@GeneratedValue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D0D0FF"/>
                </a:solidFill>
                <a:latin typeface="Arial MT"/>
                <a:cs typeface="Arial MT"/>
              </a:rPr>
              <a:t>strategy</a:t>
            </a:r>
            <a:r>
              <a:rPr sz="3200" spc="10" dirty="0">
                <a:solidFill>
                  <a:srgbClr val="D0D0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=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GenerationType.</a:t>
            </a:r>
            <a:r>
              <a:rPr sz="3200" spc="-15" dirty="0">
                <a:solidFill>
                  <a:srgbClr val="9876AA"/>
                </a:solidFill>
                <a:latin typeface="Arial MT"/>
                <a:cs typeface="Arial MT"/>
              </a:rPr>
              <a:t>AUTO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)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int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id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Arial MT"/>
              <a:cs typeface="Arial MT"/>
            </a:endParaRPr>
          </a:p>
          <a:p>
            <a:pPr marL="365125" marR="5294630">
              <a:lnSpc>
                <a:spcPts val="380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3200" spc="-87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</a:t>
            </a:r>
            <a:r>
              <a:rPr sz="3200" spc="-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lastName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class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getters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setters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3314700"/>
            <a:ext cx="5379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8831580" cy="462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extends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CrudRepository&lt;Friend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Integer&gt;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FriendService</a:t>
            </a:r>
            <a:r>
              <a:rPr sz="4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DAO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CRUDRepository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has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we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need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7387590">
              <a:lnSpc>
                <a:spcPct val="131000"/>
              </a:lnSpc>
              <a:spcBef>
                <a:spcPts val="140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save()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findAll() 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delete()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540194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@RestController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spc="-5" dirty="0"/>
              <a:t>FriendController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434955" cy="573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@Autowired</a:t>
            </a:r>
            <a:endParaRPr sz="320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FriendService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//</a:t>
            </a:r>
            <a:r>
              <a:rPr sz="32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the</a:t>
            </a:r>
            <a:r>
              <a:rPr sz="3200" spc="-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URL</a:t>
            </a:r>
            <a:r>
              <a:rPr sz="32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mappings</a:t>
            </a:r>
            <a:r>
              <a:rPr sz="32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here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FriendController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will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contain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mappings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wired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injection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container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8359" y="3757374"/>
            <a:ext cx="282130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275715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-3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4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661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 by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064000"/>
            <a:ext cx="1424305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POST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PUT 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2125" y="4064000"/>
            <a:ext cx="1271270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9050" marR="5080" indent="-6985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create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read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upd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ate 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9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@PostMapping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841438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106045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create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including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53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 </a:t>
            </a:r>
            <a:r>
              <a:rPr dirty="0"/>
              <a:t> </a:t>
            </a:r>
            <a:r>
              <a:rPr spc="-5" dirty="0"/>
              <a:t>Iterable&lt;Friend&gt;</a:t>
            </a:r>
            <a:r>
              <a:rPr spc="-15" dirty="0"/>
              <a:t> </a:t>
            </a:r>
            <a:r>
              <a:rPr spc="-5" dirty="0">
                <a:solidFill>
                  <a:srgbClr val="FFC66E"/>
                </a:solidFill>
              </a:rPr>
              <a:t>read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6508115" cy="358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friendService.findAll();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Read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friends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them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19400"/>
            <a:ext cx="4295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@PutMapping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02000"/>
            <a:ext cx="8427085" cy="4777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4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existing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3211830">
              <a:lnSpc>
                <a:spcPct val="176000"/>
              </a:lnSpc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updated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friend.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5" dirty="0">
                <a:latin typeface="Verdana" panose="020B0604030504040204"/>
                <a:cs typeface="Verdana" panose="020B0604030504040204"/>
              </a:rPr>
              <a:t>Save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acts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upsert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function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5561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@DeleteMapping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7652384" cy="33680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2285" indent="-22606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void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delete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 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friendService.deleteById(id);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6300" y="2667000"/>
            <a:ext cx="4427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17100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pc="-3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282575">
              <a:lnSpc>
                <a:spcPts val="6200"/>
              </a:lnSpc>
              <a:spcBef>
                <a:spcPts val="400"/>
              </a:spcBef>
            </a:pP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Design  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Setup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Build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5842000"/>
            <a:ext cx="227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Iterations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2200" y="1701800"/>
            <a:ext cx="5276850" cy="608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CRUD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Functionality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 panose="020B0604030504040204"/>
              <a:buChar char="•"/>
            </a:pPr>
            <a:endParaRPr sz="46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Search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699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 panose="020B0604030504040204"/>
              <a:buChar char="•"/>
            </a:pPr>
            <a:endParaRPr sz="47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Types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6356" y="1662575"/>
            <a:ext cx="1103630" cy="6250305"/>
            <a:chOff x="2596356" y="1662575"/>
            <a:chExt cx="1103630" cy="62503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96356" y="1662575"/>
              <a:ext cx="1103577" cy="6249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756" y="1687975"/>
              <a:ext cx="1052777" cy="61990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46183" y="6009371"/>
            <a:ext cx="743585" cy="16637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3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CRUD</a:t>
            </a:r>
            <a:endParaRPr sz="4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636" y="2604975"/>
            <a:ext cx="2169467" cy="23341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2880000">
            <a:off x="1186651" y="3342556"/>
            <a:ext cx="14665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15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800" b="1" spc="60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</a:t>
            </a:r>
            <a:endParaRPr sz="4800" baseline="-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7542" y="1759277"/>
            <a:ext cx="2230102" cy="22814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 rot="18840000">
            <a:off x="3860339" y="2453515"/>
            <a:ext cx="123166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JSON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7557" y="4125674"/>
            <a:ext cx="207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703960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pc="-9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endParaRPr spc="1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832100"/>
            <a:ext cx="504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984694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016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Optional&lt;Friend&gt;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findById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.findById(id)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findById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Uses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GET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path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variable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zero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one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id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57770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  <a:p>
            <a:pPr marL="1725295">
              <a:lnSpc>
                <a:spcPts val="3820"/>
              </a:lnSpc>
              <a:tabLst>
                <a:tab pos="3374390" algn="l"/>
              </a:tabLst>
            </a:pPr>
            <a:r>
              <a:rPr spc="-5" dirty="0">
                <a:solidFill>
                  <a:srgbClr val="CC7831"/>
                </a:solidFill>
              </a:rPr>
              <a:t>extends	</a:t>
            </a:r>
            <a:r>
              <a:rPr spc="-5" dirty="0"/>
              <a:t>CrudRepository&lt;Friend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5" dirty="0">
                <a:solidFill>
                  <a:srgbClr val="CC7831"/>
                </a:solidFill>
              </a:rPr>
              <a:t> </a:t>
            </a:r>
            <a:r>
              <a:rPr spc="-5" dirty="0"/>
              <a:t>Integer&gt;</a:t>
            </a:r>
            <a:r>
              <a:rPr spc="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213975" cy="5730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1094105" indent="-1603375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Iterable&lt;Friend&gt;</a:t>
            </a:r>
            <a:r>
              <a:rPr sz="3200" spc="6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findByFirstNameAndLastName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 </a:t>
            </a:r>
            <a:r>
              <a:rPr sz="3200" spc="-869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3200">
              <a:latin typeface="Arial MT"/>
              <a:cs typeface="Arial MT"/>
            </a:endParaRPr>
          </a:p>
          <a:p>
            <a:pPr marL="1905000">
              <a:lnSpc>
                <a:spcPts val="366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</a:t>
            </a:r>
            <a:r>
              <a:rPr sz="3200" spc="-2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lastName</a:t>
            </a:r>
            <a:endParaRPr sz="3200">
              <a:latin typeface="Arial MT"/>
              <a:cs typeface="Arial MT"/>
            </a:endParaRPr>
          </a:p>
          <a:p>
            <a:pPr marL="533400">
              <a:lnSpc>
                <a:spcPts val="380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findByFirstNameAndLastName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findByFirstNameAndLastName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body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That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Data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"/friend/search"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Iterable&lt;Friend&gt;</a:t>
            </a:r>
            <a:r>
              <a:rPr dirty="0"/>
              <a:t> </a:t>
            </a:r>
            <a:r>
              <a:rPr spc="-5" dirty="0">
                <a:solidFill>
                  <a:srgbClr val="FFC66E"/>
                </a:solidFill>
              </a:rPr>
              <a:t>findByQuery</a:t>
            </a:r>
            <a:r>
              <a:rPr spc="-5" dirty="0"/>
              <a:t>(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5080">
              <a:lnSpc>
                <a:spcPts val="3800"/>
              </a:lnSpc>
              <a:spcBef>
                <a:spcPts val="260"/>
              </a:spcBef>
            </a:pP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"first"</a:t>
            </a:r>
            <a:r>
              <a:rPr spc="-5" dirty="0"/>
              <a:t>)</a:t>
            </a:r>
            <a:r>
              <a:rPr spc="40" dirty="0"/>
              <a:t> </a:t>
            </a:r>
            <a:r>
              <a:rPr spc="-5" dirty="0"/>
              <a:t>String</a:t>
            </a:r>
            <a:r>
              <a:rPr spc="45" dirty="0"/>
              <a:t> </a:t>
            </a:r>
            <a:r>
              <a:rPr spc="-5" dirty="0"/>
              <a:t>firstName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45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"last"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String lastName)</a:t>
            </a:r>
            <a:endParaRPr spc="-5" dirty="0"/>
          </a:p>
          <a:p>
            <a:pPr marL="76200">
              <a:lnSpc>
                <a:spcPts val="3680"/>
              </a:lnSpc>
            </a:pPr>
            <a:r>
              <a:rPr dirty="0"/>
              <a:t>{</a:t>
            </a:r>
            <a:r>
              <a:rPr spc="-50" dirty="0"/>
              <a:t> </a:t>
            </a: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/>
          </a:p>
          <a:p>
            <a:pPr marL="12700">
              <a:lnSpc>
                <a:spcPct val="100000"/>
              </a:lnSpc>
            </a:pP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findByQuery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‘first’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‘last’.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mapped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arguments.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20" y="4125674"/>
            <a:ext cx="4544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2501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pc="-2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3086100"/>
            <a:ext cx="46767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64870">
              <a:lnSpc>
                <a:spcPts val="6200"/>
              </a:lnSpc>
              <a:spcBef>
                <a:spcPts val="600"/>
              </a:spcBef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2021205">
              <a:lnSpc>
                <a:spcPts val="6200"/>
              </a:lnSpc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Embedded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oMa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0165" y="3757374"/>
            <a:ext cx="177927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558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Notation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170561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String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Number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Boolean 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List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Object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9217" y="2692400"/>
            <a:ext cx="3592829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“aa”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‘aa’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8420">
              <a:lnSpc>
                <a:spcPct val="100000"/>
              </a:lnSpc>
              <a:spcBef>
                <a:spcPts val="2360"/>
              </a:spcBef>
            </a:pP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3</a:t>
            </a:r>
            <a:r>
              <a:rPr sz="3200" spc="-465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2555" marR="1029970" indent="-29845">
              <a:lnSpc>
                <a:spcPts val="6200"/>
              </a:lnSpc>
              <a:spcBef>
                <a:spcPts val="6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true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false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60" dirty="0">
                <a:latin typeface="Verdana" panose="020B0604030504040204"/>
                <a:cs typeface="Verdana" panose="020B0604030504040204"/>
              </a:rPr>
              <a:t>[1,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2,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3]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560">
              <a:lnSpc>
                <a:spcPct val="100000"/>
              </a:lnSpc>
              <a:spcBef>
                <a:spcPts val="1760"/>
              </a:spcBef>
            </a:pPr>
            <a:r>
              <a:rPr sz="3200" spc="-200" dirty="0">
                <a:latin typeface="Verdana" panose="020B0604030504040204"/>
                <a:cs typeface="Verdana" panose="020B0604030504040204"/>
              </a:rPr>
              <a:t>{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“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a”: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40" dirty="0">
                <a:latin typeface="Verdana" panose="020B0604030504040204"/>
                <a:cs typeface="Verdana" panose="020B0604030504040204"/>
              </a:rPr>
              <a:t>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“b”:”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y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es”}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2390">
              <a:lnSpc>
                <a:spcPct val="100000"/>
              </a:lnSpc>
              <a:spcBef>
                <a:spcPts val="236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2330"/>
              </a:spcBef>
            </a:pPr>
            <a:r>
              <a:rPr spc="130" dirty="0"/>
              <a:t>JSON</a:t>
            </a:r>
            <a:endParaRPr spc="130" dirty="0"/>
          </a:p>
          <a:p>
            <a:pPr marL="139700" marR="2033905" indent="-127000">
              <a:lnSpc>
                <a:spcPct val="128000"/>
              </a:lnSpc>
              <a:spcBef>
                <a:spcPts val="935"/>
              </a:spcBef>
            </a:pPr>
            <a:r>
              <a:rPr sz="2600" spc="5" dirty="0">
                <a:solidFill>
                  <a:srgbClr val="000000"/>
                </a:solidFill>
              </a:rPr>
              <a:t>"name"</a:t>
            </a:r>
            <a:r>
              <a:rPr sz="2600" spc="-459" dirty="0">
                <a:solidFill>
                  <a:srgbClr val="CC7831"/>
                </a:solidFill>
              </a:rPr>
              <a:t>:</a:t>
            </a:r>
            <a:r>
              <a:rPr sz="2600" spc="-135" dirty="0">
                <a:solidFill>
                  <a:srgbClr val="CC7831"/>
                </a:solidFill>
              </a:rPr>
              <a:t> </a:t>
            </a:r>
            <a:r>
              <a:rPr sz="2600" spc="-105" dirty="0">
                <a:solidFill>
                  <a:srgbClr val="5F7FAA"/>
                </a:solidFill>
              </a:rPr>
              <a:t>“</a:t>
            </a:r>
            <a:r>
              <a:rPr sz="2600" spc="80" dirty="0">
                <a:solidFill>
                  <a:srgbClr val="5F7FAA"/>
                </a:solidFill>
              </a:rPr>
              <a:t>John"</a:t>
            </a:r>
            <a:r>
              <a:rPr sz="2600" spc="-245" dirty="0">
                <a:solidFill>
                  <a:srgbClr val="CC7831"/>
                </a:solidFill>
              </a:rPr>
              <a:t>,  </a:t>
            </a:r>
            <a:r>
              <a:rPr sz="2600" spc="-35" dirty="0">
                <a:solidFill>
                  <a:srgbClr val="000000"/>
                </a:solidFill>
              </a:rPr>
              <a:t>"age"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60" dirty="0">
                <a:solidFill>
                  <a:srgbClr val="6897BB"/>
                </a:solidFill>
              </a:rPr>
              <a:t>34</a:t>
            </a:r>
            <a:r>
              <a:rPr sz="2600" spc="-6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39700">
              <a:lnSpc>
                <a:spcPts val="2900"/>
              </a:lnSpc>
            </a:pPr>
            <a:r>
              <a:rPr sz="2600" spc="-10" dirty="0">
                <a:solidFill>
                  <a:srgbClr val="000000"/>
                </a:solidFill>
              </a:rPr>
              <a:t>"weight"</a:t>
            </a:r>
            <a:r>
              <a:rPr sz="2600" spc="-10" dirty="0">
                <a:solidFill>
                  <a:srgbClr val="CC7831"/>
                </a:solidFill>
              </a:rPr>
              <a:t>:</a:t>
            </a:r>
            <a:r>
              <a:rPr sz="2600" spc="-175" dirty="0">
                <a:solidFill>
                  <a:srgbClr val="CC7831"/>
                </a:solidFill>
              </a:rPr>
              <a:t> </a:t>
            </a:r>
            <a:r>
              <a:rPr sz="2600" spc="-100" dirty="0">
                <a:solidFill>
                  <a:srgbClr val="6897BB"/>
                </a:solidFill>
              </a:rPr>
              <a:t>78.4</a:t>
            </a:r>
            <a:r>
              <a:rPr sz="2600" spc="-10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 marR="2065020" indent="12700">
              <a:lnSpc>
                <a:spcPts val="5300"/>
              </a:lnSpc>
              <a:spcBef>
                <a:spcPts val="340"/>
              </a:spcBef>
            </a:pPr>
            <a:r>
              <a:rPr sz="2600" spc="-35" dirty="0">
                <a:solidFill>
                  <a:srgbClr val="000000"/>
                </a:solidFill>
              </a:rPr>
              <a:t>"married"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65" dirty="0">
                <a:solidFill>
                  <a:srgbClr val="CC7831"/>
                </a:solidFill>
              </a:rPr>
              <a:t> </a:t>
            </a:r>
            <a:r>
              <a:rPr sz="2600" b="1" spc="40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2600" spc="40" dirty="0">
                <a:solidFill>
                  <a:srgbClr val="CC7831"/>
                </a:solidFill>
              </a:rPr>
              <a:t>, </a:t>
            </a:r>
            <a:r>
              <a:rPr sz="2600" spc="-905" dirty="0">
                <a:solidFill>
                  <a:srgbClr val="CC7831"/>
                </a:solidFill>
              </a:rPr>
              <a:t> </a:t>
            </a:r>
            <a:r>
              <a:rPr sz="2600" spc="-35" dirty="0">
                <a:solidFill>
                  <a:srgbClr val="000000"/>
                </a:solidFill>
              </a:rPr>
              <a:t>"address"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385" dirty="0">
                <a:solidFill>
                  <a:srgbClr val="A9B7C6"/>
                </a:solidFill>
              </a:rPr>
              <a:t>{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10185">
              <a:lnSpc>
                <a:spcPts val="2550"/>
              </a:lnSpc>
            </a:pPr>
            <a:r>
              <a:rPr sz="2600" spc="-40" dirty="0">
                <a:solidFill>
                  <a:srgbClr val="9876AA"/>
                </a:solidFill>
              </a:rPr>
              <a:t>"street"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20" dirty="0">
                <a:solidFill>
                  <a:srgbClr val="000000"/>
                </a:solidFill>
              </a:rPr>
              <a:t>"Park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25" dirty="0">
                <a:solidFill>
                  <a:srgbClr val="000000"/>
                </a:solidFill>
              </a:rPr>
              <a:t>Lane</a:t>
            </a:r>
            <a:r>
              <a:rPr sz="2600" spc="-145" dirty="0">
                <a:solidFill>
                  <a:srgbClr val="000000"/>
                </a:solidFill>
              </a:rPr>
              <a:t> </a:t>
            </a:r>
            <a:r>
              <a:rPr sz="2600" spc="-65" dirty="0">
                <a:solidFill>
                  <a:srgbClr val="000000"/>
                </a:solidFill>
              </a:rPr>
              <a:t>3”</a:t>
            </a:r>
            <a:r>
              <a:rPr sz="2600" spc="-6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210185">
              <a:lnSpc>
                <a:spcPts val="3100"/>
              </a:lnSpc>
            </a:pPr>
            <a:r>
              <a:rPr sz="2600" spc="-15" dirty="0">
                <a:solidFill>
                  <a:srgbClr val="9876AA"/>
                </a:solidFill>
              </a:rPr>
              <a:t>"city"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5" dirty="0">
                <a:solidFill>
                  <a:srgbClr val="CC7831"/>
                </a:solidFill>
              </a:rPr>
              <a:t> </a:t>
            </a:r>
            <a:r>
              <a:rPr sz="2600" spc="55" dirty="0">
                <a:solidFill>
                  <a:srgbClr val="000000"/>
                </a:solidFill>
              </a:rPr>
              <a:t>"Little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Town"</a:t>
            </a:r>
            <a:endParaRPr sz="2600"/>
          </a:p>
          <a:p>
            <a:pPr marL="12700">
              <a:lnSpc>
                <a:spcPts val="3110"/>
              </a:lnSpc>
            </a:pPr>
            <a:r>
              <a:rPr sz="2600" spc="-320" dirty="0">
                <a:solidFill>
                  <a:srgbClr val="A9B7C6"/>
                </a:solidFill>
              </a:rPr>
              <a:t>},</a:t>
            </a:r>
            <a:endParaRPr sz="2600"/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5" dirty="0">
                <a:solidFill>
                  <a:srgbClr val="000000"/>
                </a:solidFill>
              </a:rPr>
              <a:t>"children"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-15" dirty="0">
                <a:solidFill>
                  <a:srgbClr val="A9B7C6"/>
                </a:solidFill>
              </a:rPr>
              <a:t>[</a:t>
            </a:r>
            <a:r>
              <a:rPr sz="2600" spc="-15" dirty="0">
                <a:solidFill>
                  <a:srgbClr val="5F7FAA"/>
                </a:solidFill>
              </a:rPr>
              <a:t>"Mary"</a:t>
            </a:r>
            <a:r>
              <a:rPr sz="2600" spc="-15" dirty="0">
                <a:solidFill>
                  <a:srgbClr val="CC7831"/>
                </a:solidFill>
              </a:rPr>
              <a:t>,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5" dirty="0">
                <a:solidFill>
                  <a:srgbClr val="5F7FAA"/>
                </a:solidFill>
              </a:rPr>
              <a:t>"Elisa"</a:t>
            </a:r>
            <a:r>
              <a:rPr sz="2600" spc="-5" dirty="0">
                <a:solidFill>
                  <a:srgbClr val="A9B7C6"/>
                </a:solidFill>
              </a:rPr>
              <a:t>]</a:t>
            </a:r>
            <a:r>
              <a:rPr sz="2600" spc="-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600" spc="-40" dirty="0">
                <a:solidFill>
                  <a:srgbClr val="000000"/>
                </a:solidFill>
              </a:rPr>
              <a:t>"unused"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60" dirty="0">
                <a:solidFill>
                  <a:srgbClr val="CC7831"/>
                </a:solidFill>
              </a:rPr>
              <a:t> </a:t>
            </a:r>
            <a:r>
              <a:rPr sz="2600" b="1" spc="4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0" y="2273300"/>
            <a:ext cx="287274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14" dirty="0">
                <a:latin typeface="Verdana" panose="020B0604030504040204"/>
                <a:cs typeface="Verdana" panose="020B0604030504040204"/>
              </a:rPr>
              <a:t>name;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37084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  </a:t>
            </a:r>
            <a:r>
              <a:rPr sz="2600" spc="-90" dirty="0">
                <a:latin typeface="Verdana" panose="020B0604030504040204"/>
                <a:cs typeface="Verdana" panose="020B0604030504040204"/>
              </a:rPr>
              <a:t>age;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double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weight;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 indent="12700">
              <a:lnSpc>
                <a:spcPct val="160000"/>
              </a:lnSpc>
              <a:spcBef>
                <a:spcPts val="35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married;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address;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400" y="6682740"/>
            <a:ext cx="357124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1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Li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t&lt;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tring&gt;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child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en; 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unused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80" dirty="0">
                <a:latin typeface="Verdana" panose="020B0604030504040204"/>
                <a:cs typeface="Verdana" panose="020B0604030504040204"/>
              </a:rPr>
              <a:t>=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95" dirty="0">
                <a:latin typeface="Verdana" panose="020B0604030504040204"/>
                <a:cs typeface="Verdana" panose="020B0604030504040204"/>
              </a:rPr>
              <a:t>null;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2319981"/>
            <a:ext cx="3917315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8260">
              <a:lnSpc>
                <a:spcPct val="100000"/>
              </a:lnSpc>
              <a:spcBef>
                <a:spcPts val="209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@JsonProperty(</a:t>
            </a:r>
            <a:r>
              <a:rPr sz="2600" spc="35" dirty="0">
                <a:solidFill>
                  <a:srgbClr val="5F7FAA"/>
                </a:solidFill>
                <a:latin typeface="Verdana" panose="020B0604030504040204"/>
                <a:cs typeface="Verdana" panose="020B0604030504040204"/>
              </a:rPr>
              <a:t>“first”</a:t>
            </a:r>
            <a:r>
              <a:rPr sz="2600" spc="3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@JsonIgnore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@JsonIgno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eP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operties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2100" y="2273300"/>
            <a:ext cx="5871210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Description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3500" marR="2476500">
              <a:lnSpc>
                <a:spcPct val="128000"/>
              </a:lnSpc>
              <a:spcBef>
                <a:spcPts val="158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property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name 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property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ts val="2900"/>
              </a:lnSpc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these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properties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ct val="100000"/>
              </a:lnSpc>
              <a:spcBef>
                <a:spcPts val="238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exclude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values: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u="sng" spc="-5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null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empty,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default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762500"/>
            <a:ext cx="409702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06120" marR="5080" indent="-693420">
              <a:lnSpc>
                <a:spcPts val="3100"/>
              </a:lnSpc>
              <a:spcBef>
                <a:spcPts val="22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@JsonInclude</a:t>
            </a:r>
            <a:r>
              <a:rPr sz="2600" spc="1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( </a:t>
            </a:r>
            <a:r>
              <a:rPr sz="2600" spc="1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JsonInclude</a:t>
            </a:r>
            <a:r>
              <a:rPr sz="2600" spc="-2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.Include.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597660">
              <a:lnSpc>
                <a:spcPts val="3000"/>
              </a:lnSpc>
            </a:pPr>
            <a:r>
              <a:rPr sz="2600" spc="80" dirty="0">
                <a:solidFill>
                  <a:srgbClr val="9876AA"/>
                </a:solidFill>
                <a:latin typeface="Verdana" panose="020B0604030504040204"/>
                <a:cs typeface="Verdana" panose="020B0604030504040204"/>
              </a:rPr>
              <a:t>NON_NULL</a:t>
            </a:r>
            <a:r>
              <a:rPr sz="2600" spc="8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6362700"/>
            <a:ext cx="4314190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@JsonManagedReference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@JsonBackReference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900" y="6362700"/>
            <a:ext cx="3415665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parent-child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child-parent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39211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Rename</a:t>
            </a:r>
            <a:r>
              <a:rPr spc="-2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806450">
              <a:lnSpc>
                <a:spcPts val="6200"/>
              </a:lnSpc>
              <a:spcBef>
                <a:spcPts val="400"/>
              </a:spcBef>
            </a:pP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Relation</a:t>
            </a:r>
            <a:endParaRPr spc="3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4660900"/>
            <a:ext cx="504063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@Embedded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More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@OneToMany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3357879"/>
            <a:ext cx="9162415" cy="319024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6400" spc="1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2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6400">
              <a:latin typeface="Verdana" panose="020B0604030504040204"/>
              <a:cs typeface="Verdana" panose="020B0604030504040204"/>
            </a:endParaRPr>
          </a:p>
          <a:p>
            <a:pPr marL="88900" marR="5080">
              <a:lnSpc>
                <a:spcPct val="101000"/>
              </a:lnSpc>
              <a:spcBef>
                <a:spcPts val="1080"/>
              </a:spcBef>
              <a:tabLst>
                <a:tab pos="3950970" algn="l"/>
              </a:tabLst>
            </a:pP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 Brain</a:t>
            </a:r>
            <a:r>
              <a:rPr sz="2800" b="1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Coffee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starting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loyalty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program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called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Brain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Friends.	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a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 database stored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2800" spc="-8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central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server.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 be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accessible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via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 API.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8420" y="3315228"/>
            <a:ext cx="3566310" cy="25135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671" y="1752600"/>
            <a:ext cx="4551680" cy="3042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"first-name"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firstName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"last-name"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</a:t>
            </a:r>
            <a:r>
              <a:rPr sz="2800" spc="-10" dirty="0">
                <a:solidFill>
                  <a:srgbClr val="CC7831"/>
                </a:solidFill>
              </a:rPr>
              <a:t>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lastName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  <a:p>
            <a:pPr marL="12700" marR="1862455">
              <a:lnSpc>
                <a:spcPct val="101000"/>
              </a:lnSpc>
            </a:pPr>
            <a:r>
              <a:rPr sz="2800" spc="-5" dirty="0">
                <a:solidFill>
                  <a:srgbClr val="CC7831"/>
                </a:solidFill>
              </a:rPr>
              <a:t>int </a:t>
            </a:r>
            <a:r>
              <a:rPr sz="2800" spc="-5" dirty="0">
                <a:solidFill>
                  <a:srgbClr val="9876AA"/>
                </a:solidFill>
              </a:rPr>
              <a:t>age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@JsonIgnore </a:t>
            </a:r>
            <a:r>
              <a:rPr sz="2800" dirty="0">
                <a:solidFill>
                  <a:srgbClr val="BBB529"/>
                </a:solidFill>
              </a:rPr>
              <a:t> </a:t>
            </a:r>
            <a:r>
              <a:rPr sz="2800" spc="-5" dirty="0">
                <a:solidFill>
                  <a:srgbClr val="CC7831"/>
                </a:solidFill>
              </a:rPr>
              <a:t>boolean</a:t>
            </a:r>
            <a:r>
              <a:rPr sz="2800" spc="-55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9876AA"/>
                </a:solidFill>
              </a:rPr>
              <a:t>married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5225952"/>
            <a:ext cx="8488045" cy="333692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ts val="311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types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447040">
              <a:lnSpc>
                <a:spcPts val="3110"/>
              </a:lnSpc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49860" marR="5777865" indent="-99060">
              <a:lnSpc>
                <a:spcPts val="3100"/>
              </a:lnSpc>
              <a:spcBef>
                <a:spcPts val="25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@JsonP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operty 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@JsonIgnore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889000"/>
            <a:ext cx="10621645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36460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</a:rPr>
              <a:t>//in Friend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@JsonManagedReference</a:t>
            </a:r>
            <a:endParaRPr sz="2800"/>
          </a:p>
          <a:p>
            <a:pPr marL="12700" marR="5080">
              <a:lnSpc>
                <a:spcPct val="101000"/>
              </a:lnSpc>
            </a:pPr>
            <a:r>
              <a:rPr sz="2800" spc="-20" dirty="0">
                <a:solidFill>
                  <a:srgbClr val="BBB529"/>
                </a:solidFill>
              </a:rPr>
              <a:t>@OneToMany</a:t>
            </a:r>
            <a:r>
              <a:rPr sz="2800" spc="-20" dirty="0"/>
              <a:t>(</a:t>
            </a:r>
            <a:r>
              <a:rPr sz="2800" spc="-20" dirty="0">
                <a:solidFill>
                  <a:srgbClr val="D0D0FF"/>
                </a:solidFill>
              </a:rPr>
              <a:t>mappedBy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5" dirty="0">
                <a:solidFill>
                  <a:srgbClr val="5F7FAA"/>
                </a:solidFill>
              </a:rPr>
              <a:t>"friend"</a:t>
            </a:r>
            <a:r>
              <a:rPr sz="2800" spc="-5" dirty="0">
                <a:solidFill>
                  <a:srgbClr val="CC7831"/>
                </a:solidFill>
              </a:rPr>
              <a:t>,</a:t>
            </a:r>
            <a:r>
              <a:rPr sz="2800" spc="15" dirty="0">
                <a:solidFill>
                  <a:srgbClr val="CC7831"/>
                </a:solidFill>
              </a:rPr>
              <a:t> </a:t>
            </a:r>
            <a:r>
              <a:rPr sz="2800" dirty="0">
                <a:solidFill>
                  <a:srgbClr val="D0D0FF"/>
                </a:solidFill>
              </a:rPr>
              <a:t>cascade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15" dirty="0"/>
              <a:t>CascadeType.</a:t>
            </a:r>
            <a:r>
              <a:rPr sz="2800" spc="-15" dirty="0">
                <a:solidFill>
                  <a:srgbClr val="9876AA"/>
                </a:solidFill>
              </a:rPr>
              <a:t>ALL</a:t>
            </a:r>
            <a:r>
              <a:rPr sz="2800" spc="-15" dirty="0"/>
              <a:t>) </a:t>
            </a:r>
            <a:r>
              <a:rPr sz="2800" spc="-760" dirty="0"/>
              <a:t> </a:t>
            </a:r>
            <a:r>
              <a:rPr sz="2800" spc="-5" dirty="0"/>
              <a:t>List&lt;Address&gt; </a:t>
            </a:r>
            <a:r>
              <a:rPr sz="2800" spc="-5" dirty="0">
                <a:solidFill>
                  <a:srgbClr val="9876AA"/>
                </a:solidFill>
              </a:rPr>
              <a:t>addresses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3048000"/>
            <a:ext cx="9986010" cy="5031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6200" marR="6357620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//in </a:t>
            </a:r>
            <a:r>
              <a:rPr sz="2800" dirty="0">
                <a:solidFill>
                  <a:srgbClr val="CC7831"/>
                </a:solidFill>
                <a:latin typeface="Arial MT"/>
                <a:cs typeface="Arial MT"/>
              </a:rPr>
              <a:t>Address </a:t>
            </a:r>
            <a:r>
              <a:rPr sz="2800" spc="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@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JsonBackRe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f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erence  </a:t>
            </a:r>
            <a:r>
              <a:rPr sz="2800" spc="-35" dirty="0">
                <a:solidFill>
                  <a:srgbClr val="BBB529"/>
                </a:solidFill>
                <a:latin typeface="Arial MT"/>
                <a:cs typeface="Arial MT"/>
              </a:rPr>
              <a:t>@ManyToOne</a:t>
            </a:r>
            <a:endParaRPr sz="2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2800" spc="-3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friend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@OneToMany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@ManyToOne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backReference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Foreign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Key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490220">
              <a:lnSpc>
                <a:spcPct val="176000"/>
              </a:lnSpc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Json..Reference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annotation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otherwise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infinite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latin typeface="Verdana" panose="020B0604030504040204"/>
                <a:cs typeface="Verdana" panose="020B0604030504040204"/>
              </a:rPr>
              <a:t>loop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tman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erything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same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1485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oject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3086100"/>
            <a:ext cx="691705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Create,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Read,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Finders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555365" lvl="1" indent="-8382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550285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3029" y="4125674"/>
            <a:ext cx="248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6012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	REST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to:</a:t>
            </a:r>
            <a:endParaRPr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3822700"/>
            <a:ext cx="472503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register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find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change</a:t>
            </a:r>
            <a:r>
              <a:rPr sz="3200" spc="-3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0488" y="4125674"/>
            <a:ext cx="2089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87600"/>
            <a:ext cx="3077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MVC</a:t>
            </a:r>
            <a:r>
              <a:rPr spc="-7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4855" y="2951956"/>
            <a:ext cx="6731000" cy="37973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55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View: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</a:pPr>
            <a:r>
              <a:rPr sz="3200" spc="-15" dirty="0">
                <a:solidFill>
                  <a:srgbClr val="A7A7A7"/>
                </a:solidFill>
                <a:latin typeface="Tahoma" panose="020B0604030504040204"/>
                <a:cs typeface="Tahoma" panose="020B0604030504040204"/>
              </a:rPr>
              <a:t>Postman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Controller: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FriendController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FriendService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CRUD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660400"/>
            <a:ext cx="9874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Wired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Brain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6032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390" y="1809485"/>
            <a:ext cx="14326869" cy="6143625"/>
            <a:chOff x="783390" y="1809485"/>
            <a:chExt cx="14326869" cy="6143625"/>
          </a:xfrm>
        </p:grpSpPr>
        <p:sp>
          <p:nvSpPr>
            <p:cNvPr id="6" name="object 6"/>
            <p:cNvSpPr/>
            <p:nvPr/>
          </p:nvSpPr>
          <p:spPr>
            <a:xfrm>
              <a:off x="2462697" y="4296117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70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40458" y="442451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89" h="235585">
                  <a:moveTo>
                    <a:pt x="172598" y="0"/>
                  </a:moveTo>
                  <a:lnTo>
                    <a:pt x="0" y="125427"/>
                  </a:lnTo>
                  <a:lnTo>
                    <a:pt x="211728" y="235311"/>
                  </a:lnTo>
                  <a:lnTo>
                    <a:pt x="1725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62005" y="1809485"/>
              <a:ext cx="8737583" cy="6143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273184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3006" y="3510495"/>
              <a:ext cx="1727150" cy="17901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411200" y="5372100"/>
            <a:ext cx="1720214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MariaDB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190" y="3138031"/>
            <a:ext cx="1631950" cy="26543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490"/>
              </a:spcBef>
            </a:pPr>
            <a:r>
              <a:rPr sz="23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Presentation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78448" y="2347978"/>
          <a:ext cx="2330450" cy="2111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615"/>
              </a:tblGrid>
              <a:tr h="827918">
                <a:tc>
                  <a:txBody>
                    <a:bodyPr/>
                    <a:lstStyle/>
                    <a:p>
                      <a:pPr marL="625475">
                        <a:lnSpc>
                          <a:spcPts val="2730"/>
                        </a:lnSpc>
                        <a:spcBef>
                          <a:spcPts val="1010"/>
                        </a:spcBef>
                      </a:pPr>
                      <a:r>
                        <a:rPr sz="2300" b="1" spc="85" dirty="0">
                          <a:solidFill>
                            <a:srgbClr val="9BC850"/>
                          </a:solidFill>
                          <a:latin typeface="Arial" panose="020B0604020202020204"/>
                          <a:cs typeface="Arial" panose="020B0604020202020204"/>
                        </a:rPr>
                        <a:t>Friend</a:t>
                      </a:r>
                      <a:endParaRPr sz="23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27075">
                        <a:lnSpc>
                          <a:spcPts val="2250"/>
                        </a:lnSpc>
                      </a:pP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model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827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1023467">
                <a:tc>
                  <a:txBody>
                    <a:bodyPr/>
                    <a:lstStyle/>
                    <a:p>
                      <a:pPr marL="473075" marR="615315">
                        <a:lnSpc>
                          <a:spcPct val="101000"/>
                        </a:lnSpc>
                        <a:spcBef>
                          <a:spcPts val="170"/>
                        </a:spcBef>
                      </a:pPr>
                      <a:r>
                        <a:rPr sz="1900" spc="1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id </a:t>
                      </a:r>
                      <a:r>
                        <a:rPr sz="1900" spc="1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fir</a:t>
                      </a:r>
                      <a:r>
                        <a:rPr sz="1900" spc="-2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tName  </a:t>
                      </a:r>
                      <a:r>
                        <a:rPr sz="1900" spc="-2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lastName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208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3048" y="2335278"/>
            <a:ext cx="2355496" cy="216183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110093" y="4426544"/>
            <a:ext cx="2355850" cy="3000375"/>
            <a:chOff x="4110093" y="4426544"/>
            <a:chExt cx="2355850" cy="30003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093" y="4426544"/>
              <a:ext cx="2355496" cy="29999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86293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347345" marR="348615" indent="-5715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6510" algn="ctr">
              <a:lnSpc>
                <a:spcPct val="100000"/>
              </a:lnSpc>
              <a:spcBef>
                <a:spcPts val="40"/>
              </a:spcBef>
            </a:pPr>
            <a:r>
              <a:rPr sz="1900" spc="-1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60893" y="5646162"/>
            <a:ext cx="2254250" cy="280670"/>
            <a:chOff x="4160893" y="5646162"/>
            <a:chExt cx="2254250" cy="280670"/>
          </a:xfrm>
        </p:grpSpPr>
        <p:sp>
          <p:nvSpPr>
            <p:cNvPr id="24" name="object 24"/>
            <p:cNvSpPr/>
            <p:nvPr/>
          </p:nvSpPr>
          <p:spPr>
            <a:xfrm>
              <a:off x="4160893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60893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186293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3845" marR="931545">
              <a:lnSpc>
                <a:spcPct val="101000"/>
              </a:lnSpc>
              <a:spcBef>
                <a:spcPts val="615"/>
              </a:spcBef>
            </a:pP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PUT </a:t>
            </a:r>
            <a:r>
              <a:rPr sz="1900" spc="8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389191" y="4426544"/>
            <a:ext cx="2355850" cy="3000375"/>
            <a:chOff x="9389191" y="4426544"/>
            <a:chExt cx="2355850" cy="300037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9191" y="4426544"/>
              <a:ext cx="2355496" cy="29999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465391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528955" marR="572770" indent="-6350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Servi</a:t>
            </a:r>
            <a:r>
              <a:rPr sz="23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8890" algn="ctr">
              <a:lnSpc>
                <a:spcPct val="100000"/>
              </a:lnSpc>
              <a:spcBef>
                <a:spcPts val="40"/>
              </a:spcBef>
            </a:pPr>
            <a:r>
              <a:rPr sz="1900" spc="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CRUDRepository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439991" y="5646162"/>
            <a:ext cx="2254250" cy="280670"/>
            <a:chOff x="9439991" y="5646162"/>
            <a:chExt cx="2254250" cy="280670"/>
          </a:xfrm>
        </p:grpSpPr>
        <p:sp>
          <p:nvSpPr>
            <p:cNvPr id="33" name="object 33"/>
            <p:cNvSpPr/>
            <p:nvPr/>
          </p:nvSpPr>
          <p:spPr>
            <a:xfrm>
              <a:off x="9439991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439991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465391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351155" marR="870585">
              <a:lnSpc>
                <a:spcPct val="101000"/>
              </a:lnSpc>
              <a:spcBef>
                <a:spcPts val="615"/>
              </a:spcBef>
            </a:pPr>
            <a:r>
              <a:rPr sz="19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save() </a:t>
            </a:r>
            <a:r>
              <a:rPr sz="19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findAll()  </a:t>
            </a:r>
            <a:r>
              <a:rPr sz="19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delete()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7973" y="4125674"/>
            <a:ext cx="179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2917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Install</a:t>
            </a:r>
            <a:r>
              <a:rPr spc="-7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318000"/>
            <a:ext cx="6659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Generate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Initializr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0" y="5308600"/>
            <a:ext cx="354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Configure</a:t>
            </a:r>
            <a:r>
              <a:rPr sz="32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72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8592" y="3200187"/>
            <a:ext cx="6585584" cy="37147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10160" algn="ctr">
              <a:lnSpc>
                <a:spcPct val="100000"/>
              </a:lnSpc>
            </a:pPr>
            <a:r>
              <a:rPr sz="3200" spc="7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460"/>
              </a:spcBef>
            </a:pPr>
            <a:r>
              <a:rPr sz="2700" u="sng" spc="-5" dirty="0">
                <a:solidFill>
                  <a:srgbClr val="0C9DBF"/>
                </a:solidFill>
                <a:uFill>
                  <a:solidFill>
                    <a:srgbClr val="0C9DBF"/>
                  </a:solidFill>
                </a:uFill>
                <a:latin typeface="Verdana" panose="020B0604030504040204"/>
                <a:cs typeface="Verdana" panose="020B0604030504040204"/>
              </a:rPr>
              <a:t>dev.mysql.com/downloads/mysql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285" y="5126860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71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2349500"/>
            <a:ext cx="287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&lt;</a:t>
            </a:r>
            <a:r>
              <a:rPr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pc="-5" dirty="0">
                <a:solidFill>
                  <a:srgbClr val="000000"/>
                </a:solidFill>
              </a:rPr>
              <a:t>&gt;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2832100"/>
            <a:ext cx="10369550" cy="454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&gt;javax.xml.bind&lt;/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&gt;jaxb-api&lt;/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&gt;2.3.0&lt;/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spc="-5" dirty="0">
                <a:latin typeface="Arial MT"/>
                <a:cs typeface="Arial MT"/>
              </a:rPr>
              <a:t>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Repairing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pom.xml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10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some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enterprise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available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anymore.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&lt;dependencies&gt;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tag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5571</Words>
  <Application>WPS Presentation</Application>
  <PresentationFormat>On-screen Show (4:3)</PresentationFormat>
  <Paragraphs>395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Arial MT</vt:lpstr>
      <vt:lpstr>Verdana</vt:lpstr>
      <vt:lpstr>Tahoma</vt:lpstr>
      <vt:lpstr>Arial</vt:lpstr>
      <vt:lpstr>Times New Roman</vt:lpstr>
      <vt:lpstr>Calibri</vt:lpstr>
      <vt:lpstr>Microsoft YaHei</vt:lpstr>
      <vt:lpstr>Arial Unicode MS</vt:lpstr>
      <vt:lpstr>Office Theme</vt:lpstr>
      <vt:lpstr>Building the Friends Web Services</vt:lpstr>
      <vt:lpstr>Design  Setup  Build</vt:lpstr>
      <vt:lpstr>Wired Brain Coffee is starting a loyalty program called  Wired Brain Friends.	It is a friends database stored on  a central server. The server should be accessible via a  REST API.</vt:lpstr>
      <vt:lpstr>The	REST API should be able to:</vt:lpstr>
      <vt:lpstr>MVC architecture</vt:lpstr>
      <vt:lpstr>Wired Brain Friends Architecture</vt:lpstr>
      <vt:lpstr>Install Database</vt:lpstr>
      <vt:lpstr>Install Database</vt:lpstr>
      <vt:lpstr>&lt;dependency&gt;</vt:lpstr>
      <vt:lpstr>spring.datasource.url=jdbc:mysql://localhost/friends  spring.datasource.username=root</vt:lpstr>
      <vt:lpstr>Implement the Architecture</vt:lpstr>
      <vt:lpstr>public class Friend {</vt:lpstr>
      <vt:lpstr>public interface FriendService</vt:lpstr>
      <vt:lpstr>public class FriendController {</vt:lpstr>
      <vt:lpstr>Implement the REST API one by one</vt:lpstr>
      <vt:lpstr>@PostMapping("/friend")</vt:lpstr>
      <vt:lpstr>@GetMapping("/friend")  Iterable&lt;Friend&gt; read() {</vt:lpstr>
      <vt:lpstr>@PutMapping("/friend")</vt:lpstr>
      <vt:lpstr>@DeleteMapping("/friend/{id}")</vt:lpstr>
      <vt:lpstr>PowerPoint 演示文稿</vt:lpstr>
      <vt:lpstr>Find by FirstName AND LastName  Find by FirstName OR LastName</vt:lpstr>
      <vt:lpstr>@GetMapping("/friend/{id}")</vt:lpstr>
      <vt:lpstr>extends	CrudRepository&lt;Friend, Integer&gt; {</vt:lpstr>
      <vt:lpstr>@GetMapping("/friend/search")  Iterable&lt;Friend&gt; findByQuery(</vt:lpstr>
      <vt:lpstr>JSON Types</vt:lpstr>
      <vt:lpstr>JavaScript Object Notation</vt:lpstr>
      <vt:lpstr>JSON to Java Mapping</vt:lpstr>
      <vt:lpstr>JSON to Java Mapping</vt:lpstr>
      <vt:lpstr>Add Properties  Add Relation</vt:lpstr>
      <vt:lpstr>int age;  @JsonIgnore  boolean married;</vt:lpstr>
      <vt:lpstr>@OneToMany(mappedBy = "friend", cascade = CascadeType.ALL)  List&lt;Address&gt; addresses;</vt:lpstr>
      <vt:lpstr>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Friends Web Services</dc:title>
  <dc:creator/>
  <cp:lastModifiedBy>steve</cp:lastModifiedBy>
  <cp:revision>4</cp:revision>
  <dcterms:created xsi:type="dcterms:W3CDTF">2022-01-05T05:22:00Z</dcterms:created>
  <dcterms:modified xsi:type="dcterms:W3CDTF">2022-01-17T05:46:52Z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2018-10-08T22:00:00Z</vt:filetime>
  </property>
  <property fmtid="{D5CDD505-2E9C-101B-9397-08002B2CF9AE}" pid="3" name="Creator">
    <vt:lpwstr>Keynote</vt:lpwstr>
  </property>
  <property fmtid="{D5CDD505-2E9C-101B-9397-08002B2CF9AE}" pid="4" name="LastSaved">
    <vt:filetime>2022-01-04T22:00:00Z</vt:filetime>
  </property>
  <property fmtid="{D5CDD505-2E9C-101B-9397-08002B2CF9AE}" pid="5" name="ICV">
    <vt:lpwstr>5D30FE98A72F435C8CAF6FF24FCD742C</vt:lpwstr>
  </property>
  <property fmtid="{D5CDD505-2E9C-101B-9397-08002B2CF9AE}" pid="6" name="KSOProductBuildVer">
    <vt:lpwstr>1033-11.2.0.10443</vt:lpwstr>
  </property>
</Properties>
</file>