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080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0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98059" y="3479800"/>
            <a:ext cx="6659880" cy="130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14395" y="647700"/>
            <a:ext cx="942721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100" y="1671320"/>
            <a:ext cx="14401800" cy="566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ven.apache.org/maven-v4_0_0.xs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ven.apache.org/maven-v4_0_0.xs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600" y="2692400"/>
            <a:ext cx="33953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95" dirty="0">
                <a:solidFill>
                  <a:srgbClr val="171717"/>
                </a:solidFill>
              </a:rPr>
              <a:t>Structure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7543" y="4125674"/>
            <a:ext cx="2492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aults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3479800"/>
            <a:ext cx="1926589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solidFill>
                  <a:srgbClr val="000000"/>
                </a:solidFill>
              </a:rPr>
              <a:t>Maven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60" dirty="0">
                <a:solidFill>
                  <a:srgbClr val="000000"/>
                </a:solidFill>
              </a:rPr>
              <a:t>Build </a:t>
            </a:r>
            <a:r>
              <a:rPr sz="3200" spc="65" dirty="0">
                <a:solidFill>
                  <a:srgbClr val="000000"/>
                </a:solidFill>
              </a:rPr>
              <a:t> </a:t>
            </a:r>
            <a:r>
              <a:rPr sz="3200" spc="-160" dirty="0">
                <a:solidFill>
                  <a:srgbClr val="000000"/>
                </a:solidFill>
              </a:rPr>
              <a:t>S</a:t>
            </a:r>
            <a:r>
              <a:rPr sz="3200" spc="10" dirty="0">
                <a:solidFill>
                  <a:srgbClr val="000000"/>
                </a:solidFill>
              </a:rPr>
              <a:t>tructu</a:t>
            </a:r>
            <a:r>
              <a:rPr sz="3200" spc="-50" dirty="0">
                <a:solidFill>
                  <a:srgbClr val="000000"/>
                </a:solidFill>
              </a:rPr>
              <a:t>r</a:t>
            </a:r>
            <a:r>
              <a:rPr sz="3200" spc="25" dirty="0">
                <a:solidFill>
                  <a:srgbClr val="000000"/>
                </a:solidFill>
              </a:rPr>
              <a:t>e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0" y="2740660"/>
            <a:ext cx="7204709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storage</a:t>
            </a:r>
            <a:endParaRPr sz="3200" dirty="0">
              <a:latin typeface="Verdana" panose="020B0604030504040204"/>
              <a:cs typeface="Verdana" panose="020B0604030504040204"/>
            </a:endParaRPr>
          </a:p>
          <a:p>
            <a:pPr marL="12700" marR="2170430" indent="228600">
              <a:lnSpc>
                <a:spcPts val="6200"/>
              </a:lnSpc>
              <a:spcBef>
                <a:spcPts val="600"/>
              </a:spcBef>
            </a:pPr>
            <a:r>
              <a:rPr sz="3200" spc="-60" dirty="0">
                <a:latin typeface="Verdana" panose="020B0604030504040204"/>
                <a:cs typeface="Verdana" panose="020B0604030504040204"/>
              </a:rPr>
              <a:t>~/.m2/repository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Stores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artifact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info</a:t>
            </a:r>
            <a:endParaRPr sz="3200" dirty="0">
              <a:latin typeface="Verdana" panose="020B0604030504040204"/>
              <a:cs typeface="Verdana" panose="020B0604030504040204"/>
            </a:endParaRPr>
          </a:p>
          <a:p>
            <a:pPr marL="12700" marR="5080" indent="228600">
              <a:lnSpc>
                <a:spcPts val="6200"/>
              </a:lnSpc>
            </a:pPr>
            <a:r>
              <a:rPr sz="3200" spc="-190" dirty="0">
                <a:latin typeface="Verdana" panose="020B0604030504040204"/>
                <a:cs typeface="Verdana" panose="020B0604030504040204"/>
              </a:rPr>
              <a:t>&lt;g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oupId&gt;/&lt;arti</a:t>
            </a:r>
            <a:r>
              <a:rPr sz="3200" spc="-90" dirty="0">
                <a:latin typeface="Verdana" panose="020B0604030504040204"/>
                <a:cs typeface="Verdana" panose="020B0604030504040204"/>
              </a:rPr>
              <a:t>f</a:t>
            </a:r>
            <a:r>
              <a:rPr sz="3200" spc="-110" dirty="0">
                <a:latin typeface="Verdana" panose="020B0604030504040204"/>
                <a:cs typeface="Verdana" panose="020B0604030504040204"/>
              </a:rPr>
              <a:t>actId&gt;/&lt;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ersion&gt; 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Avoids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duplication</a:t>
            </a:r>
            <a:endParaRPr sz="3200" dirty="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rcRect b="18053"/>
          <a:stretch>
            <a:fillRect/>
          </a:stretch>
        </p:blipFill>
        <p:spPr>
          <a:xfrm>
            <a:off x="1287780" y="2531110"/>
            <a:ext cx="3529965" cy="33443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27900" y="1905000"/>
            <a:ext cx="283464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000000"/>
                </a:solidFill>
              </a:rPr>
              <a:t>src/main/java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20" dirty="0">
                <a:solidFill>
                  <a:srgbClr val="000000"/>
                </a:solidFill>
              </a:rPr>
              <a:t>target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327900" y="3479800"/>
            <a:ext cx="347662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latin typeface="Verdana" panose="020B0604030504040204"/>
                <a:cs typeface="Verdana" panose="020B0604030504040204"/>
              </a:rPr>
              <a:t>Pom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sections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880745">
              <a:lnSpc>
                <a:spcPts val="6200"/>
              </a:lnSpc>
              <a:spcBef>
                <a:spcPts val="6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Goals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Dependen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</a:pPr>
            <a:r>
              <a:rPr sz="3200" spc="-254" dirty="0">
                <a:latin typeface="Verdana" panose="020B0604030504040204"/>
                <a:cs typeface="Verdana" panose="020B0604030504040204"/>
              </a:rPr>
              <a:t>~/.m2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/</a:t>
            </a:r>
            <a:r>
              <a:rPr sz="3200" spc="-10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eposi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ory  </a:t>
            </a:r>
            <a:r>
              <a:rPr sz="3200" dirty="0">
                <a:latin typeface="Verdana" panose="020B0604030504040204"/>
                <a:cs typeface="Verdana" panose="020B0604030504040204"/>
              </a:rPr>
              <a:t>Defaults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25028" y="4125674"/>
            <a:ext cx="2194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Outline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2692400"/>
            <a:ext cx="337820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solidFill>
                  <a:srgbClr val="000000"/>
                </a:solidFill>
              </a:rPr>
              <a:t>Folder</a:t>
            </a:r>
            <a:r>
              <a:rPr sz="3200" spc="-225" dirty="0">
                <a:solidFill>
                  <a:srgbClr val="000000"/>
                </a:solidFill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Structure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60" dirty="0">
                <a:solidFill>
                  <a:srgbClr val="000000"/>
                </a:solidFill>
              </a:rPr>
              <a:t>POM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90" dirty="0">
                <a:solidFill>
                  <a:srgbClr val="000000"/>
                </a:solidFill>
              </a:rPr>
              <a:t>File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Basics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226300" y="4267200"/>
            <a:ext cx="568261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Basic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Commands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Goals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761615">
              <a:lnSpc>
                <a:spcPts val="6200"/>
              </a:lnSpc>
              <a:spcBef>
                <a:spcPts val="40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Dependencies  </a:t>
            </a:r>
            <a:r>
              <a:rPr sz="3200" spc="95" dirty="0">
                <a:latin typeface="Verdana" panose="020B0604030504040204"/>
                <a:cs typeface="Verdana" panose="020B0604030504040204"/>
              </a:rPr>
              <a:t>Local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latin typeface="Verdana" panose="020B0604030504040204"/>
                <a:cs typeface="Verdana" panose="020B0604030504040204"/>
              </a:rPr>
              <a:t>Repo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479800"/>
            <a:ext cx="283464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000000"/>
                </a:solidFill>
              </a:rPr>
              <a:t>src/main/java</a:t>
            </a:r>
            <a:endParaRPr sz="3200"/>
          </a:p>
          <a:p>
            <a:pPr marL="12700" marR="1040765">
              <a:lnSpc>
                <a:spcPts val="6200"/>
              </a:lnSpc>
              <a:spcBef>
                <a:spcPts val="400"/>
              </a:spcBef>
            </a:pPr>
            <a:r>
              <a:rPr sz="3200" spc="20" dirty="0">
                <a:solidFill>
                  <a:srgbClr val="000000"/>
                </a:solidFill>
              </a:rPr>
              <a:t>target </a:t>
            </a:r>
            <a:r>
              <a:rPr sz="3200" spc="25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pom.xml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840" y="3163889"/>
            <a:ext cx="5094308" cy="26906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1130" y="4125674"/>
            <a:ext cx="4118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main/j</a:t>
            </a:r>
            <a:r>
              <a:rPr sz="48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3086100"/>
            <a:ext cx="422084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000000"/>
                </a:solidFill>
              </a:rPr>
              <a:t>Java</a:t>
            </a:r>
            <a:r>
              <a:rPr sz="3200" spc="-204" dirty="0">
                <a:solidFill>
                  <a:srgbClr val="000000"/>
                </a:solidFill>
              </a:rPr>
              <a:t> </a:t>
            </a:r>
            <a:r>
              <a:rPr sz="3200" spc="105" dirty="0">
                <a:solidFill>
                  <a:srgbClr val="000000"/>
                </a:solidFill>
              </a:rPr>
              <a:t>Code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50" dirty="0">
                <a:solidFill>
                  <a:srgbClr val="000000"/>
                </a:solidFill>
              </a:rPr>
              <a:t>Package</a:t>
            </a:r>
            <a:r>
              <a:rPr sz="3200" spc="-240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Declaration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35" dirty="0">
                <a:solidFill>
                  <a:srgbClr val="000000"/>
                </a:solidFill>
              </a:rPr>
              <a:t>Other </a:t>
            </a:r>
            <a:r>
              <a:rPr sz="3200" spc="30" dirty="0">
                <a:solidFill>
                  <a:srgbClr val="000000"/>
                </a:solidFill>
              </a:rPr>
              <a:t>Languages </a:t>
            </a:r>
            <a:r>
              <a:rPr sz="3200" spc="35" dirty="0">
                <a:solidFill>
                  <a:srgbClr val="000000"/>
                </a:solidFill>
              </a:rPr>
              <a:t> </a:t>
            </a:r>
            <a:r>
              <a:rPr sz="3200" spc="-25" dirty="0">
                <a:solidFill>
                  <a:srgbClr val="000000"/>
                </a:solidFill>
              </a:rPr>
              <a:t>Testing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344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Compilation</a:t>
            </a:r>
            <a:r>
              <a:rPr spc="-195" dirty="0"/>
              <a:t> </a:t>
            </a:r>
            <a:r>
              <a:rPr spc="30" dirty="0"/>
              <a:t>Directory</a:t>
            </a:r>
          </a:p>
          <a:p>
            <a:pPr marL="2123440">
              <a:lnSpc>
                <a:spcPct val="100000"/>
              </a:lnSpc>
              <a:spcBef>
                <a:spcPts val="2360"/>
              </a:spcBef>
            </a:pPr>
            <a:r>
              <a:rPr spc="-75" dirty="0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0" y="5054600"/>
            <a:ext cx="3717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Package</a:t>
            </a:r>
            <a:r>
              <a:rPr sz="320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Contents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429" y="3564525"/>
            <a:ext cx="4299942" cy="20357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9900" y="647700"/>
            <a:ext cx="2616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pom.xml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7100" y="1671320"/>
            <a:ext cx="12463780" cy="5765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0460" marR="5080" indent="-1128395">
              <a:lnSpc>
                <a:spcPct val="110000"/>
              </a:lnSpc>
              <a:spcBef>
                <a:spcPts val="100"/>
              </a:spcBef>
              <a:tabLst>
                <a:tab pos="1932305" algn="l"/>
              </a:tabLst>
            </a:pPr>
            <a:r>
              <a:rPr sz="28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project	</a:t>
            </a:r>
            <a:r>
              <a:rPr sz="2800" dirty="0">
                <a:solidFill>
                  <a:srgbClr val="932192"/>
                </a:solidFill>
                <a:latin typeface="Courier New" panose="02070309020205020404"/>
                <a:cs typeface="Courier New" panose="02070309020205020404"/>
              </a:rPr>
              <a:t>xmlns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"http://maven.apache.org/POM/4.0.0" </a:t>
            </a:r>
            <a:r>
              <a:rPr sz="2800" spc="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932192"/>
                </a:solidFill>
                <a:latin typeface="Courier New" panose="02070309020205020404"/>
                <a:cs typeface="Courier New" panose="02070309020205020404"/>
              </a:rPr>
              <a:t>xmlns:xsi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3"/>
              </a:rPr>
              <a:t>"http://www.w3.org/2001/XMLSchema-instance" </a:t>
            </a:r>
            <a:r>
              <a:rPr sz="2800" spc="-167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932192"/>
                </a:solidFill>
                <a:latin typeface="Courier New" panose="02070309020205020404"/>
                <a:cs typeface="Courier New" panose="02070309020205020404"/>
              </a:rPr>
              <a:t>xsi:schemaLocation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"http://maven.apache.org/POM/4.0.0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42646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4"/>
              </a:rPr>
              <a:t>http://maven.apache.org/maven-v4_0_0.xsd"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com.mycompany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HelloWorld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1.0-SNAPSHOT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modelVersion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4.0.0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modelVersion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&lt;packaging&gt;jar&lt;/packaging&gt;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8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project</a:t>
            </a:r>
            <a:r>
              <a:rPr sz="28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367" y="4125674"/>
            <a:ext cx="4281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Dependencies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3479800"/>
            <a:ext cx="546925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000000"/>
                </a:solidFill>
              </a:rPr>
              <a:t>Naming</a:t>
            </a:r>
            <a:r>
              <a:rPr sz="3200" spc="-210" dirty="0">
                <a:solidFill>
                  <a:srgbClr val="000000"/>
                </a:solidFill>
              </a:rPr>
              <a:t> </a:t>
            </a:r>
            <a:r>
              <a:rPr sz="3200" spc="25" dirty="0">
                <a:solidFill>
                  <a:srgbClr val="000000"/>
                </a:solidFill>
              </a:rPr>
              <a:t>Convention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25" dirty="0">
                <a:solidFill>
                  <a:srgbClr val="000000"/>
                </a:solidFill>
              </a:rPr>
              <a:t>groupId,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artifactId,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version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40" dirty="0">
                <a:solidFill>
                  <a:srgbClr val="000000"/>
                </a:solidFill>
              </a:rPr>
              <a:t>Dependencies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45" dirty="0">
                <a:solidFill>
                  <a:srgbClr val="000000"/>
                </a:solidFill>
              </a:rPr>
              <a:t>section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pom.xml</a:t>
            </a:r>
            <a:r>
              <a:rPr spc="-260" dirty="0"/>
              <a:t> </a:t>
            </a:r>
            <a:r>
              <a:rPr dirty="0"/>
              <a:t>with</a:t>
            </a:r>
            <a:r>
              <a:rPr spc="-260" dirty="0"/>
              <a:t> </a:t>
            </a:r>
            <a:r>
              <a:rPr spc="-25" dirty="0"/>
              <a:t>new</a:t>
            </a:r>
            <a:r>
              <a:rPr spc="-260" dirty="0"/>
              <a:t> </a:t>
            </a:r>
            <a:r>
              <a:rPr spc="35" dirty="0"/>
              <a:t>dependency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569719"/>
            <a:ext cx="10763885" cy="7397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2360" marR="362585" indent="-1090295">
              <a:lnSpc>
                <a:spcPct val="109000"/>
              </a:lnSpc>
              <a:spcBef>
                <a:spcPts val="100"/>
              </a:spcBef>
              <a:tabLst>
                <a:tab pos="1590040" algn="l"/>
              </a:tabLst>
            </a:pP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project	</a:t>
            </a:r>
            <a:r>
              <a:rPr sz="2300" dirty="0">
                <a:solidFill>
                  <a:srgbClr val="932192"/>
                </a:solidFill>
                <a:latin typeface="Courier New" panose="02070309020205020404"/>
                <a:cs typeface="Courier New" panose="02070309020205020404"/>
              </a:rPr>
              <a:t>xmlns</a:t>
            </a:r>
            <a:r>
              <a:rPr sz="23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3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"http://maven.apache.org/POM/4.0.0" </a:t>
            </a:r>
            <a:r>
              <a:rPr sz="2300" spc="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spc="-5" dirty="0">
                <a:solidFill>
                  <a:srgbClr val="932192"/>
                </a:solidFill>
                <a:latin typeface="Courier New" panose="02070309020205020404"/>
                <a:cs typeface="Courier New" panose="02070309020205020404"/>
              </a:rPr>
              <a:t>xmlns:xsi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3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3"/>
              </a:rPr>
              <a:t>"http://www.w3.org/2001/XMLSchema-instance" </a:t>
            </a:r>
            <a:r>
              <a:rPr sz="2300" spc="-137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spc="-5" dirty="0">
                <a:solidFill>
                  <a:srgbClr val="932192"/>
                </a:solidFill>
                <a:latin typeface="Courier New" panose="02070309020205020404"/>
                <a:cs typeface="Courier New" panose="02070309020205020404"/>
              </a:rPr>
              <a:t>xsi:schemaLocation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3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"http://maven.apache.org/POM/4.0.0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3387725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4"/>
              </a:rPr>
              <a:t>http://maven.apache.org/maven-v4_0_0.xsd"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com.mycompany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HelloWorld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1.0-SNAPSHOT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modelVersion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4.0.0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modelVersion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dependencies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org.apache.commons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commons-lang3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240"/>
              </a:spcBef>
            </a:pP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300" dirty="0">
                <a:latin typeface="Courier New" panose="02070309020205020404"/>
                <a:cs typeface="Courier New" panose="02070309020205020404"/>
              </a:rPr>
              <a:t>3.8.1</a:t>
            </a: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dependencies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project</a:t>
            </a: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1242" y="4125674"/>
            <a:ext cx="1698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Goals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2692400"/>
            <a:ext cx="175768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000000"/>
                </a:solidFill>
              </a:rPr>
              <a:t>clean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60" dirty="0">
                <a:solidFill>
                  <a:srgbClr val="000000"/>
                </a:solidFill>
              </a:rPr>
              <a:t>compile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55" dirty="0">
                <a:solidFill>
                  <a:srgbClr val="000000"/>
                </a:solidFill>
              </a:rPr>
              <a:t>pac</a:t>
            </a:r>
            <a:r>
              <a:rPr sz="3200" spc="20" dirty="0">
                <a:solidFill>
                  <a:srgbClr val="000000"/>
                </a:solidFill>
              </a:rPr>
              <a:t>k</a:t>
            </a:r>
            <a:r>
              <a:rPr sz="3200" spc="35" dirty="0">
                <a:solidFill>
                  <a:srgbClr val="000000"/>
                </a:solidFill>
              </a:rPr>
              <a:t>age  </a:t>
            </a:r>
            <a:r>
              <a:rPr sz="3200" spc="-5" dirty="0">
                <a:solidFill>
                  <a:srgbClr val="000000"/>
                </a:solidFill>
              </a:rPr>
              <a:t>install </a:t>
            </a:r>
            <a:r>
              <a:rPr sz="3200" dirty="0">
                <a:solidFill>
                  <a:srgbClr val="000000"/>
                </a:solidFill>
              </a:rPr>
              <a:t> </a:t>
            </a:r>
            <a:r>
              <a:rPr sz="3200" spc="70" dirty="0">
                <a:solidFill>
                  <a:srgbClr val="000000"/>
                </a:solidFill>
              </a:rPr>
              <a:t>deploy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347</Words>
  <Application>Microsoft Office PowerPoint</Application>
  <PresentationFormat>Custom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Courier New</vt:lpstr>
      <vt:lpstr>Verdana</vt:lpstr>
      <vt:lpstr>Office Theme</vt:lpstr>
      <vt:lpstr>Structure</vt:lpstr>
      <vt:lpstr>Folder Structure POM File Basics</vt:lpstr>
      <vt:lpstr>src/main/java target  pom.xml</vt:lpstr>
      <vt:lpstr>Java Code Package Declaration  Other Languages  Testing</vt:lpstr>
      <vt:lpstr>Compilation Directory Tests</vt:lpstr>
      <vt:lpstr>pom.xml</vt:lpstr>
      <vt:lpstr>Naming Convention groupId, artifactId, version  Dependencies section</vt:lpstr>
      <vt:lpstr>pom.xml with new dependency</vt:lpstr>
      <vt:lpstr>clean compile  package  install  deploy</vt:lpstr>
      <vt:lpstr>Maven Build  Structure</vt:lpstr>
      <vt:lpstr>PowerPoint Presentation</vt:lpstr>
      <vt:lpstr>src/main/java target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</dc:title>
  <dc:creator/>
  <cp:lastModifiedBy>Steve Steve</cp:lastModifiedBy>
  <cp:revision>3</cp:revision>
  <dcterms:created xsi:type="dcterms:W3CDTF">2021-12-13T17:15:57Z</dcterms:created>
  <dcterms:modified xsi:type="dcterms:W3CDTF">2024-11-26T10:30:12Z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9E9614078D9243D59978A7CA23038F7D</vt:lpwstr>
  </property>
  <property fmtid="{D5CDD505-2E9C-101B-9397-08002B2CF9AE}" pid="3" name="KSOProductBuildVer">
    <vt:lpwstr>1033-11.2.0.10382</vt:lpwstr>
  </property>
</Properties>
</file>