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74" r:id="rId9"/>
    <p:sldId id="275" r:id="rId10"/>
    <p:sldId id="276" r:id="rId11"/>
    <p:sldId id="277" r:id="rId12"/>
    <p:sldId id="278" r:id="rId13"/>
    <p:sldId id="286" r:id="rId14"/>
    <p:sldId id="287" r:id="rId15"/>
    <p:sldId id="290" r:id="rId16"/>
    <p:sldId id="289" r:id="rId17"/>
    <p:sldId id="291" r:id="rId18"/>
    <p:sldId id="292" r:id="rId19"/>
    <p:sldId id="293" r:id="rId20"/>
    <p:sldId id="288" r:id="rId21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3743" y="2087371"/>
            <a:ext cx="10104512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10" y="2718308"/>
            <a:ext cx="10619978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21" y="1432052"/>
            <a:ext cx="10594156" cy="3952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29241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INTRODUCTION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6517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80" dirty="0">
                <a:solidFill>
                  <a:srgbClr val="171717"/>
                </a:solidFill>
              </a:rPr>
              <a:t>N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d</a:t>
            </a:r>
            <a:r>
              <a:rPr sz="4500" spc="-180" dirty="0">
                <a:solidFill>
                  <a:srgbClr val="171717"/>
                </a:solidFill>
              </a:rPr>
              <a:t>e</a:t>
            </a:r>
            <a:r>
              <a:rPr sz="4500" spc="-650" dirty="0">
                <a:solidFill>
                  <a:srgbClr val="171717"/>
                </a:solidFill>
              </a:rPr>
              <a:t>.</a:t>
            </a:r>
            <a:r>
              <a:rPr sz="4500" spc="-480" dirty="0">
                <a:solidFill>
                  <a:srgbClr val="171717"/>
                </a:solidFill>
              </a:rPr>
              <a:t>j</a:t>
            </a:r>
            <a:r>
              <a:rPr sz="4500" spc="-655" dirty="0">
                <a:solidFill>
                  <a:srgbClr val="171717"/>
                </a:solidFill>
              </a:rPr>
              <a:t>s</a:t>
            </a:r>
            <a:r>
              <a:rPr sz="4500" spc="-470" dirty="0">
                <a:solidFill>
                  <a:srgbClr val="171717"/>
                </a:solidFill>
              </a:rPr>
              <a:t>: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10" dirty="0">
                <a:solidFill>
                  <a:srgbClr val="171717"/>
                </a:solidFill>
              </a:rPr>
              <a:t>Gett</a:t>
            </a:r>
            <a:r>
              <a:rPr sz="4500" spc="-10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340" dirty="0">
                <a:solidFill>
                  <a:srgbClr val="171717"/>
                </a:solidFill>
              </a:rPr>
              <a:t>S</a:t>
            </a:r>
            <a:r>
              <a:rPr sz="4500" spc="-175" dirty="0">
                <a:solidFill>
                  <a:srgbClr val="171717"/>
                </a:solidFill>
              </a:rPr>
              <a:t>ta</a:t>
            </a:r>
            <a:r>
              <a:rPr sz="4500" spc="-160" dirty="0">
                <a:solidFill>
                  <a:srgbClr val="171717"/>
                </a:solidFill>
              </a:rPr>
              <a:t>r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endParaRPr sz="45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949955"/>
            <a:ext cx="4954905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cb(data)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do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something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data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someAsyncMethod(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1403" y="517651"/>
            <a:ext cx="6160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>
                <a:solidFill>
                  <a:srgbClr val="404040"/>
                </a:solidFill>
              </a:rPr>
              <a:t>A</a:t>
            </a:r>
            <a:r>
              <a:rPr spc="-185" dirty="0">
                <a:solidFill>
                  <a:srgbClr val="404040"/>
                </a:solidFill>
              </a:rPr>
              <a:t> 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-95" dirty="0">
                <a:solidFill>
                  <a:srgbClr val="404040"/>
                </a:solidFill>
              </a:rPr>
              <a:t>ll</a:t>
            </a:r>
            <a:r>
              <a:rPr spc="125" dirty="0">
                <a:solidFill>
                  <a:srgbClr val="404040"/>
                </a:solidFill>
              </a:rPr>
              <a:t>b</a:t>
            </a:r>
            <a:r>
              <a:rPr spc="-105" dirty="0">
                <a:solidFill>
                  <a:srgbClr val="404040"/>
                </a:solidFill>
              </a:rPr>
              <a:t>a</a:t>
            </a:r>
            <a:r>
              <a:rPr spc="175" dirty="0">
                <a:solidFill>
                  <a:srgbClr val="404040"/>
                </a:solidFill>
              </a:rPr>
              <a:t>c</a:t>
            </a:r>
            <a:r>
              <a:rPr spc="-114" dirty="0">
                <a:solidFill>
                  <a:srgbClr val="404040"/>
                </a:solidFill>
              </a:rPr>
              <a:t>k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-90" dirty="0">
                <a:solidFill>
                  <a:srgbClr val="404040"/>
                </a:solidFill>
              </a:rPr>
              <a:t>s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345" dirty="0">
                <a:solidFill>
                  <a:srgbClr val="404040"/>
                </a:solidFill>
              </a:rPr>
              <a:t>j</a:t>
            </a:r>
            <a:r>
              <a:rPr spc="-85" dirty="0">
                <a:solidFill>
                  <a:srgbClr val="404040"/>
                </a:solidFill>
              </a:rPr>
              <a:t>u</a:t>
            </a:r>
            <a:r>
              <a:rPr spc="-114" dirty="0">
                <a:solidFill>
                  <a:srgbClr val="404040"/>
                </a:solidFill>
              </a:rPr>
              <a:t>s</a:t>
            </a:r>
            <a:r>
              <a:rPr spc="20" dirty="0">
                <a:solidFill>
                  <a:srgbClr val="404040"/>
                </a:solidFill>
              </a:rPr>
              <a:t>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spc="30" dirty="0">
                <a:solidFill>
                  <a:srgbClr val="404040"/>
                </a:solidFill>
              </a:rPr>
              <a:t>f</a:t>
            </a:r>
            <a:r>
              <a:rPr spc="15" dirty="0">
                <a:solidFill>
                  <a:srgbClr val="404040"/>
                </a:solidFill>
              </a:rPr>
              <a:t>un</a:t>
            </a:r>
            <a:r>
              <a:rPr spc="5" dirty="0">
                <a:solidFill>
                  <a:srgbClr val="404040"/>
                </a:solidFill>
              </a:rPr>
              <a:t>c</a:t>
            </a:r>
            <a:r>
              <a:rPr spc="15" dirty="0">
                <a:solidFill>
                  <a:srgbClr val="404040"/>
                </a:solidFill>
              </a:rPr>
              <a:t>t</a:t>
            </a:r>
            <a:r>
              <a:rPr spc="-95" dirty="0">
                <a:solidFill>
                  <a:srgbClr val="404040"/>
                </a:solidFill>
              </a:rPr>
              <a:t>i</a:t>
            </a:r>
            <a:r>
              <a:rPr spc="110" dirty="0">
                <a:solidFill>
                  <a:srgbClr val="404040"/>
                </a:solidFill>
              </a:rPr>
              <a:t>o</a:t>
            </a:r>
            <a:r>
              <a:rPr spc="-75" dirty="0">
                <a:solidFill>
                  <a:srgbClr val="404040"/>
                </a:solidFill>
              </a:rPr>
              <a:t>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1066800" y="762000"/>
          <a:ext cx="10319385" cy="573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62650" imgH="4181475" progId="Paint.Picture">
                  <p:embed/>
                </p:oleObj>
              </mc:Choice>
              <mc:Fallback>
                <p:oleObj r:id="rId2" imgW="5962650" imgH="418147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6800" y="762000"/>
                        <a:ext cx="10319385" cy="573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35" y="2949955"/>
            <a:ext cx="5502910" cy="187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b="1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</a:t>
            </a:r>
            <a:r>
              <a:rPr lang="en-US"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teve</a:t>
            </a:r>
            <a:r>
              <a:rPr sz="2400" b="1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(readyLatte)</a:t>
            </a:r>
            <a:r>
              <a:rPr sz="2400" b="1" spc="-4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drink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readyLatte..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starbucks.makeMeALatte(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Steve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05841" y="517651"/>
            <a:ext cx="6290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Make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20" dirty="0">
                <a:solidFill>
                  <a:srgbClr val="404040"/>
                </a:solidFill>
              </a:rPr>
              <a:t>Me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100" dirty="0">
                <a:solidFill>
                  <a:srgbClr val="404040"/>
                </a:solidFill>
              </a:rPr>
              <a:t>a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85" dirty="0">
                <a:solidFill>
                  <a:srgbClr val="404040"/>
                </a:solidFill>
              </a:rPr>
              <a:t>Latte,</a:t>
            </a:r>
            <a:r>
              <a:rPr spc="-200" dirty="0">
                <a:solidFill>
                  <a:srgbClr val="404040"/>
                </a:solidFill>
              </a:rPr>
              <a:t> </a:t>
            </a:r>
            <a:r>
              <a:rPr spc="-90" dirty="0">
                <a:solidFill>
                  <a:srgbClr val="404040"/>
                </a:solidFill>
              </a:rPr>
              <a:t>Starbucks!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5800" y="457200"/>
            <a:ext cx="10623550" cy="60001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3400" y="533400"/>
            <a:ext cx="11342370" cy="52857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EADAF-92F9-BFD2-5AD1-7398E3B1A9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50F72-86CC-E64D-19BC-48B7C6791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9798554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2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BA62A-7E2C-AF3F-78B8-E98DDECF9A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7DC043-7930-8FF2-1E50-E92971FF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4" y="472923"/>
            <a:ext cx="11322632" cy="591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54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7BB5A-A19D-E3A6-2222-B4F3D6BF34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96CD6-3BC7-ABB8-AF64-AD994C19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9" y="2552700"/>
            <a:ext cx="11811001" cy="175260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59F9A6A-E993-EC38-0A91-007F3BAB2C20}"/>
              </a:ext>
            </a:extLst>
          </p:cNvPr>
          <p:cNvSpPr txBox="1">
            <a:spLocks/>
          </p:cNvSpPr>
          <p:nvPr/>
        </p:nvSpPr>
        <p:spPr>
          <a:xfrm>
            <a:off x="2971403" y="517651"/>
            <a:ext cx="61607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800" b="1" kern="0" spc="380" dirty="0">
                <a:solidFill>
                  <a:srgbClr val="404040"/>
                </a:solidFill>
              </a:rPr>
              <a:t>Installing Node on WSL Ubuntu</a:t>
            </a:r>
            <a:endParaRPr lang="en-US" sz="2800" b="1" kern="0" spc="-75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44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7BB5A-A19D-E3A6-2222-B4F3D6BF34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59F9A6A-E993-EC38-0A91-007F3BAB2C20}"/>
              </a:ext>
            </a:extLst>
          </p:cNvPr>
          <p:cNvSpPr txBox="1">
            <a:spLocks/>
          </p:cNvSpPr>
          <p:nvPr/>
        </p:nvSpPr>
        <p:spPr>
          <a:xfrm>
            <a:off x="2667000" y="533400"/>
            <a:ext cx="830619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800" b="1" kern="0" spc="380" dirty="0">
                <a:solidFill>
                  <a:srgbClr val="404040"/>
                </a:solidFill>
              </a:rPr>
              <a:t>(Optional) Installing Build Tools</a:t>
            </a:r>
            <a:endParaRPr lang="en-US" sz="2800" b="1" kern="0" spc="-75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0047B0-4042-4956-F968-9E6C5A54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28840"/>
            <a:ext cx="10887085" cy="187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4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75CCA-3D0D-04CA-2F15-A32328082C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FC033D-5D02-C14F-8484-B6755C45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" y="434821"/>
            <a:ext cx="11868760" cy="59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9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2078228"/>
            <a:ext cx="6168390" cy="246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Beginner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level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assumptions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knowledge </a:t>
            </a:r>
            <a:r>
              <a:rPr sz="2400" spc="-8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Some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assumptions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about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Basic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programming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concepts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JavaScript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312" y="1922779"/>
            <a:ext cx="265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</a:rPr>
              <a:t>T</a:t>
            </a:r>
            <a:r>
              <a:rPr spc="20" dirty="0">
                <a:solidFill>
                  <a:srgbClr val="FFFFFF"/>
                </a:solidFill>
              </a:rPr>
              <a:t>h</a:t>
            </a:r>
            <a:r>
              <a:rPr spc="-95" dirty="0">
                <a:solidFill>
                  <a:srgbClr val="FFFFFF"/>
                </a:solidFill>
              </a:rPr>
              <a:t>i</a:t>
            </a:r>
            <a:r>
              <a:rPr spc="-90" dirty="0">
                <a:solidFill>
                  <a:srgbClr val="FFFFFF"/>
                </a:solidFill>
              </a:rPr>
              <a:t>s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105" dirty="0">
                <a:solidFill>
                  <a:srgbClr val="FFFFFF"/>
                </a:solidFill>
              </a:rPr>
              <a:t>C</a:t>
            </a:r>
            <a:r>
              <a:rPr spc="110" dirty="0">
                <a:solidFill>
                  <a:srgbClr val="FFFFFF"/>
                </a:solidFill>
              </a:rPr>
              <a:t>o</a:t>
            </a:r>
            <a:r>
              <a:rPr spc="-75" dirty="0">
                <a:solidFill>
                  <a:srgbClr val="FFFFFF"/>
                </a:solidFill>
              </a:rPr>
              <a:t>u</a:t>
            </a:r>
            <a:r>
              <a:rPr spc="-105" dirty="0">
                <a:solidFill>
                  <a:srgbClr val="FFFFFF"/>
                </a:solidFill>
              </a:rPr>
              <a:t>r</a:t>
            </a:r>
            <a:r>
              <a:rPr spc="-95" dirty="0">
                <a:solidFill>
                  <a:srgbClr val="FFFFFF"/>
                </a:solidFill>
              </a:rPr>
              <a:t>s</a:t>
            </a:r>
            <a:r>
              <a:rPr spc="-45" dirty="0">
                <a:solidFill>
                  <a:srgbClr val="FFFFFF"/>
                </a:solidFill>
              </a:rPr>
              <a:t>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607ED7-4DD3-43E0-A58A-7646B9251C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2804F-A350-4D4D-484D-30D81F1F3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71" y="-1"/>
            <a:ext cx="122137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35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372" y="2965196"/>
            <a:ext cx="478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80" dirty="0">
                <a:solidFill>
                  <a:srgbClr val="FFFFFF"/>
                </a:solidFill>
              </a:rPr>
              <a:t>N</a:t>
            </a:r>
            <a:r>
              <a:rPr sz="4800" spc="45" dirty="0">
                <a:solidFill>
                  <a:srgbClr val="FFFFFF"/>
                </a:solidFill>
              </a:rPr>
              <a:t>o</a:t>
            </a:r>
            <a:r>
              <a:rPr sz="4800" spc="55" dirty="0">
                <a:solidFill>
                  <a:srgbClr val="FFFFFF"/>
                </a:solidFill>
              </a:rPr>
              <a:t>d</a:t>
            </a:r>
            <a:r>
              <a:rPr sz="4800" spc="-600" dirty="0">
                <a:solidFill>
                  <a:srgbClr val="FFFFFF"/>
                </a:solidFill>
              </a:rPr>
              <a:t>e</a:t>
            </a:r>
            <a:r>
              <a:rPr sz="4800" spc="-380" dirty="0">
                <a:solidFill>
                  <a:srgbClr val="FFFFFF"/>
                </a:solidFill>
              </a:rPr>
              <a:t>.</a:t>
            </a:r>
            <a:r>
              <a:rPr sz="4800" spc="-570" dirty="0">
                <a:solidFill>
                  <a:srgbClr val="FFFFFF"/>
                </a:solidFill>
              </a:rPr>
              <a:t>j</a:t>
            </a:r>
            <a:r>
              <a:rPr sz="4800" spc="-400" dirty="0">
                <a:solidFill>
                  <a:srgbClr val="FFFFFF"/>
                </a:solidFill>
              </a:rPr>
              <a:t>s</a:t>
            </a:r>
            <a:r>
              <a:rPr sz="4800" spc="-55" dirty="0">
                <a:solidFill>
                  <a:srgbClr val="FFFFFF"/>
                </a:solidFill>
              </a:rPr>
              <a:t>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6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servers…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6569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JavaScript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your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backend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servers…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70821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trike="sngStrike" spc="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4800" strike="sngStrike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800" strike="sngStrike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800" strike="sngStrike" spc="-1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800" strike="sngStrike" spc="-68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4800" strike="sngStrike" spc="-6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4800" strike="sngStrike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800" strike="noStrike" spc="-47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700" strike="noStrike" spc="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4700" strike="noStrike" spc="3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700" strike="noStrike" spc="-3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strike="noStrike" spc="-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(V</a:t>
            </a:r>
            <a:r>
              <a:rPr sz="4800" strike="noStrike" spc="-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8</a:t>
            </a:r>
            <a:r>
              <a:rPr sz="4800" strike="noStrike" spc="4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/</a:t>
            </a:r>
            <a:r>
              <a:rPr sz="4800" strike="noStrike" spc="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800" strike="noStrike" spc="-2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800" strike="noStrike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trike="noStrike" spc="-27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800" strike="noStrike" spc="-36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800" strike="noStrike" spc="-2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800" strike="noStrike" spc="-12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)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5532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VM</a:t>
            </a:r>
            <a:r>
              <a:rPr sz="2800" spc="-1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like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V8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45896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wrapper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around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V8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modules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providing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rich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features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easy-to-use</a:t>
            </a:r>
            <a:r>
              <a:rPr sz="28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asynchronous</a:t>
            </a:r>
            <a:r>
              <a:rPr sz="2800" spc="-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APIs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158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Node.js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427" y="2654300"/>
            <a:ext cx="490728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614045" marR="5080" indent="-601980">
              <a:lnSpc>
                <a:spcPts val="4900"/>
              </a:lnSpc>
              <a:spcBef>
                <a:spcPts val="980"/>
              </a:spcBef>
            </a:pPr>
            <a:r>
              <a:rPr sz="4800" spc="105" dirty="0">
                <a:solidFill>
                  <a:srgbClr val="FFFFFF"/>
                </a:solidFill>
              </a:rPr>
              <a:t>W</a:t>
            </a:r>
            <a:r>
              <a:rPr sz="4800" spc="55" dirty="0">
                <a:solidFill>
                  <a:srgbClr val="FFFFFF"/>
                </a:solidFill>
              </a:rPr>
              <a:t>h</a:t>
            </a:r>
            <a:r>
              <a:rPr sz="4800" spc="-275" dirty="0">
                <a:solidFill>
                  <a:srgbClr val="FFFFFF"/>
                </a:solidFill>
              </a:rPr>
              <a:t>a</a:t>
            </a:r>
            <a:r>
              <a:rPr sz="4800" spc="25" dirty="0">
                <a:solidFill>
                  <a:srgbClr val="FFFFFF"/>
                </a:solidFill>
              </a:rPr>
              <a:t>t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320" dirty="0">
                <a:solidFill>
                  <a:srgbClr val="FFFFFF"/>
                </a:solidFill>
              </a:rPr>
              <a:t>e</a:t>
            </a:r>
            <a:r>
              <a:rPr sz="4800" spc="-290" dirty="0">
                <a:solidFill>
                  <a:srgbClr val="FFFFFF"/>
                </a:solidFill>
              </a:rPr>
              <a:t>x</a:t>
            </a:r>
            <a:r>
              <a:rPr sz="4800" spc="-250" dirty="0">
                <a:solidFill>
                  <a:srgbClr val="FFFFFF"/>
                </a:solidFill>
              </a:rPr>
              <a:t>a</a:t>
            </a:r>
            <a:r>
              <a:rPr sz="4800" spc="125" dirty="0">
                <a:solidFill>
                  <a:srgbClr val="FFFFFF"/>
                </a:solidFill>
              </a:rPr>
              <a:t>c</a:t>
            </a:r>
            <a:r>
              <a:rPr sz="4800" spc="-85" dirty="0">
                <a:solidFill>
                  <a:srgbClr val="FFFFFF"/>
                </a:solidFill>
              </a:rPr>
              <a:t>t</a:t>
            </a:r>
            <a:r>
              <a:rPr sz="4800" spc="-235" dirty="0">
                <a:solidFill>
                  <a:srgbClr val="FFFFFF"/>
                </a:solidFill>
              </a:rPr>
              <a:t>l</a:t>
            </a:r>
            <a:r>
              <a:rPr sz="4800" spc="-20" dirty="0">
                <a:solidFill>
                  <a:srgbClr val="FFFFFF"/>
                </a:solidFill>
              </a:rPr>
              <a:t>y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235" dirty="0">
                <a:solidFill>
                  <a:srgbClr val="FFFFFF"/>
                </a:solidFill>
              </a:rPr>
              <a:t>i</a:t>
            </a:r>
            <a:r>
              <a:rPr sz="4800" spc="-120" dirty="0">
                <a:solidFill>
                  <a:srgbClr val="FFFFFF"/>
                </a:solidFill>
              </a:rPr>
              <a:t>s</a:t>
            </a:r>
            <a:r>
              <a:rPr sz="4800" spc="-475" dirty="0">
                <a:solidFill>
                  <a:srgbClr val="FFFFFF"/>
                </a:solidFill>
              </a:rPr>
              <a:t> </a:t>
            </a:r>
            <a:r>
              <a:rPr sz="4800" spc="-95" dirty="0">
                <a:solidFill>
                  <a:srgbClr val="FFFFFF"/>
                </a:solidFill>
              </a:rPr>
              <a:t>a  </a:t>
            </a:r>
            <a:r>
              <a:rPr sz="4800" spc="120" dirty="0">
                <a:solidFill>
                  <a:srgbClr val="FFFFFF"/>
                </a:solidFill>
              </a:rPr>
              <a:t>CALLBACK?</a:t>
            </a:r>
            <a:endParaRPr sz="4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3" y="2981451"/>
            <a:ext cx="9532620" cy="8699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2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Node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“call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back”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later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point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800" spc="-96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8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spc="-1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8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3" y="2087371"/>
            <a:ext cx="245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Callback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184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Lucida Sans Unicode</vt:lpstr>
      <vt:lpstr>Verdana</vt:lpstr>
      <vt:lpstr>Office Theme</vt:lpstr>
      <vt:lpstr>Paintbrush Picture</vt:lpstr>
      <vt:lpstr>Node.js: Getting Started</vt:lpstr>
      <vt:lpstr>This Course</vt:lpstr>
      <vt:lpstr>What is Node.js?</vt:lpstr>
      <vt:lpstr>PowerPoint Presentation</vt:lpstr>
      <vt:lpstr>PowerPoint Presentation</vt:lpstr>
      <vt:lpstr>PowerPoint Presentation</vt:lpstr>
      <vt:lpstr>PowerPoint Presentation</vt:lpstr>
      <vt:lpstr>What exactly is a  CALLBACK?</vt:lpstr>
      <vt:lpstr>PowerPoint Presentation</vt:lpstr>
      <vt:lpstr>A callback is just a function</vt:lpstr>
      <vt:lpstr>PowerPoint Presentation</vt:lpstr>
      <vt:lpstr>Make Me a Latte, Starbucks!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Node.js: Getting Started</dc:title>
  <dc:creator/>
  <cp:lastModifiedBy>Steve Steve</cp:lastModifiedBy>
  <cp:revision>14</cp:revision>
  <dcterms:created xsi:type="dcterms:W3CDTF">2021-08-22T03:59:00Z</dcterms:created>
  <dcterms:modified xsi:type="dcterms:W3CDTF">2024-12-14T01:51:09Z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2020-09-14T22:00:00Z</vt:filetime>
  </property>
  <property fmtid="{D5CDD505-2E9C-101B-9397-08002B2CF9AE}" pid="3" name="LastSaved">
    <vt:filetime>2021-08-22T22:00:00Z</vt:filetime>
  </property>
  <property fmtid="{D5CDD505-2E9C-101B-9397-08002B2CF9AE}" pid="4" name="ICV">
    <vt:lpwstr>CC71F96DC2E8435D88F85A176A18AFFC</vt:lpwstr>
  </property>
  <property fmtid="{D5CDD505-2E9C-101B-9397-08002B2CF9AE}" pid="5" name="KSOProductBuildVer">
    <vt:lpwstr>1033-11.2.0.10426</vt:lpwstr>
  </property>
</Properties>
</file>