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208B2-CB2B-45E8-833F-85C0331F18BA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5B0E4-F03D-4E3B-994A-B0D32681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03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83219" y="1922779"/>
            <a:ext cx="187007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94BFA-2D0C-4547-958B-8DCD20399997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52F7-4360-44EF-A394-82EAE8BEEAB2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7F1B3-57B8-4CB5-84C9-931670C18786}" type="datetime1">
              <a:rPr lang="en-US" smtClean="0"/>
              <a:t>12/14/2024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21DF-585F-47E4-8776-7189EEF3F539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0B7C1-8B2A-493A-ABDE-5CF54D3BEA31}" type="datetime1">
              <a:rPr lang="en-US" smtClean="0"/>
              <a:t>12/14/2024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5693" y="839495"/>
            <a:ext cx="10620613" cy="4022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048" y="1633220"/>
            <a:ext cx="5238750" cy="4545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6ADE-82A0-463D-BD6A-A5AE2F967A4E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  <a:path w="10768965" h="381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2852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</a:pPr>
            <a:r>
              <a:rPr sz="4500" spc="-185" dirty="0">
                <a:solidFill>
                  <a:srgbClr val="171717"/>
                </a:solidFill>
              </a:rPr>
              <a:t>NPM:</a:t>
            </a:r>
            <a:r>
              <a:rPr sz="4500" spc="-375" dirty="0">
                <a:solidFill>
                  <a:srgbClr val="171717"/>
                </a:solidFill>
              </a:rPr>
              <a:t> </a:t>
            </a:r>
            <a:r>
              <a:rPr sz="4500" dirty="0">
                <a:solidFill>
                  <a:srgbClr val="171717"/>
                </a:solidFill>
              </a:rPr>
              <a:t>Node</a:t>
            </a:r>
            <a:r>
              <a:rPr sz="4500" spc="-375" dirty="0">
                <a:solidFill>
                  <a:srgbClr val="171717"/>
                </a:solidFill>
              </a:rPr>
              <a:t> </a:t>
            </a:r>
            <a:r>
              <a:rPr sz="4500" spc="-80" dirty="0">
                <a:solidFill>
                  <a:srgbClr val="171717"/>
                </a:solidFill>
              </a:rPr>
              <a:t>Package</a:t>
            </a:r>
            <a:r>
              <a:rPr sz="4500" spc="-375" dirty="0">
                <a:solidFill>
                  <a:srgbClr val="171717"/>
                </a:solidFill>
              </a:rPr>
              <a:t> </a:t>
            </a:r>
            <a:r>
              <a:rPr sz="4500" spc="-75" dirty="0">
                <a:solidFill>
                  <a:srgbClr val="171717"/>
                </a:solidFill>
              </a:rPr>
              <a:t>Manager</a:t>
            </a:r>
            <a:endParaRPr sz="450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CAC827-B840-AC2F-924C-324B13C008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3409950"/>
            <a:ext cx="10768965" cy="38100"/>
            <a:chOff x="711694" y="3409950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3409950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  <a:path w="10768965" h="381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694" y="3409950"/>
              <a:ext cx="10768615" cy="3810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1513" rIns="0" bIns="0" rtlCol="0">
            <a:spAutoFit/>
          </a:bodyPr>
          <a:lstStyle/>
          <a:p>
            <a:pPr marL="608076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02020"/>
                </a:solidFill>
              </a:rPr>
              <a:t>The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130" dirty="0">
                <a:solidFill>
                  <a:srgbClr val="202020"/>
                </a:solidFill>
              </a:rPr>
              <a:t>NPM</a:t>
            </a:r>
            <a:r>
              <a:rPr sz="3600" spc="-210" dirty="0">
                <a:solidFill>
                  <a:srgbClr val="202020"/>
                </a:solidFill>
              </a:rPr>
              <a:t> </a:t>
            </a:r>
            <a:r>
              <a:rPr sz="3600" spc="-10" dirty="0">
                <a:solidFill>
                  <a:srgbClr val="202020"/>
                </a:solidFill>
              </a:rPr>
              <a:t>Command</a:t>
            </a:r>
            <a:endParaRPr sz="3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F0DF-F371-207C-DB0E-E0E907D825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3409950"/>
            <a:ext cx="10768965" cy="38100"/>
            <a:chOff x="711694" y="3409950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3409950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  <a:path w="10768965" h="381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694" y="3409950"/>
              <a:ext cx="10768615" cy="3810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1513" rIns="0" bIns="0" rtlCol="0">
            <a:spAutoFit/>
          </a:bodyPr>
          <a:lstStyle/>
          <a:p>
            <a:pPr marL="118491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02020"/>
                </a:solidFill>
              </a:rPr>
              <a:t>The</a:t>
            </a:r>
            <a:r>
              <a:rPr sz="3600" spc="-175" dirty="0">
                <a:solidFill>
                  <a:srgbClr val="202020"/>
                </a:solidFill>
              </a:rPr>
              <a:t> </a:t>
            </a:r>
            <a:r>
              <a:rPr sz="3600" spc="-35" dirty="0">
                <a:solidFill>
                  <a:srgbClr val="202020"/>
                </a:solidFill>
              </a:rPr>
              <a:t>package.json/package-</a:t>
            </a:r>
            <a:r>
              <a:rPr sz="3600" spc="-60" dirty="0">
                <a:solidFill>
                  <a:srgbClr val="202020"/>
                </a:solidFill>
              </a:rPr>
              <a:t>lock.json</a:t>
            </a:r>
            <a:r>
              <a:rPr sz="3600" spc="-165" dirty="0">
                <a:solidFill>
                  <a:srgbClr val="202020"/>
                </a:solidFill>
              </a:rPr>
              <a:t> </a:t>
            </a:r>
            <a:r>
              <a:rPr sz="3600" spc="-10" dirty="0">
                <a:solidFill>
                  <a:srgbClr val="202020"/>
                </a:solidFill>
              </a:rPr>
              <a:t>Files</a:t>
            </a:r>
            <a:endParaRPr sz="3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110B-55E3-E927-733C-4D92067362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1513" rIns="0" bIns="0" rtlCol="0">
            <a:spAutoFit/>
          </a:bodyPr>
          <a:lstStyle/>
          <a:p>
            <a:pPr marL="3669665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202020"/>
                </a:solidFill>
              </a:rPr>
              <a:t>Semantic</a:t>
            </a:r>
            <a:r>
              <a:rPr sz="3600" spc="-250" dirty="0">
                <a:solidFill>
                  <a:srgbClr val="202020"/>
                </a:solidFill>
              </a:rPr>
              <a:t> </a:t>
            </a:r>
            <a:r>
              <a:rPr sz="3600" spc="-20" dirty="0">
                <a:solidFill>
                  <a:srgbClr val="202020"/>
                </a:solidFill>
              </a:rPr>
              <a:t>Versioning</a:t>
            </a:r>
            <a:r>
              <a:rPr sz="3600" spc="-229" dirty="0">
                <a:solidFill>
                  <a:srgbClr val="202020"/>
                </a:solidFill>
              </a:rPr>
              <a:t> </a:t>
            </a:r>
            <a:r>
              <a:rPr sz="3600" spc="-35" dirty="0">
                <a:solidFill>
                  <a:srgbClr val="202020"/>
                </a:solidFill>
              </a:rPr>
              <a:t>(SemVer)</a:t>
            </a:r>
            <a:endParaRPr sz="3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31D66-BC96-BBEB-2C28-58D51A6795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2223" rIns="0" bIns="0" rtlCol="0">
            <a:spAutoFit/>
          </a:bodyPr>
          <a:lstStyle/>
          <a:p>
            <a:pPr marL="2501265">
              <a:lnSpc>
                <a:spcPct val="100000"/>
              </a:lnSpc>
              <a:spcBef>
                <a:spcPts val="105"/>
              </a:spcBef>
            </a:pPr>
            <a:r>
              <a:rPr sz="19600" b="1" spc="120" dirty="0">
                <a:latin typeface="Courier New"/>
                <a:cs typeface="Courier New"/>
              </a:rPr>
              <a:t>4.2.0</a:t>
            </a:r>
            <a:endParaRPr sz="196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474720" cy="29596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64636" y="4914363"/>
            <a:ext cx="1644650" cy="5168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1750" spc="-10" dirty="0">
                <a:solidFill>
                  <a:srgbClr val="FFFFFF"/>
                </a:solidFill>
                <a:latin typeface="Verdana"/>
                <a:cs typeface="Verdana"/>
              </a:rPr>
              <a:t>Major</a:t>
            </a:r>
            <a:endParaRPr sz="17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Breaking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0971" y="4914363"/>
            <a:ext cx="1996439" cy="5168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1750" spc="60" dirty="0">
                <a:solidFill>
                  <a:srgbClr val="FFFFFF"/>
                </a:solidFill>
                <a:latin typeface="Verdana"/>
                <a:cs typeface="Verdana"/>
              </a:rPr>
              <a:t>Minor</a:t>
            </a:r>
            <a:endParaRPr sz="17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Backward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Compatible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3774" y="4914363"/>
            <a:ext cx="897255" cy="5168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15"/>
              </a:spcBef>
            </a:pPr>
            <a:r>
              <a:rPr sz="1750" spc="65" dirty="0">
                <a:solidFill>
                  <a:srgbClr val="FFFFFF"/>
                </a:solidFill>
                <a:latin typeface="Verdana"/>
                <a:cs typeface="Verdana"/>
              </a:rPr>
              <a:t>Patch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Bug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Fixes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7D249-0958-179B-6059-634B236A93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7120" y="839495"/>
            <a:ext cx="9932670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600" b="1" spc="235" dirty="0">
                <a:latin typeface="Courier New"/>
                <a:cs typeface="Courier New"/>
              </a:rPr>
              <a:t>~</a:t>
            </a:r>
            <a:r>
              <a:rPr sz="19600" b="1" spc="-5265" dirty="0">
                <a:latin typeface="Courier New"/>
                <a:cs typeface="Courier New"/>
              </a:rPr>
              <a:t> </a:t>
            </a:r>
            <a:r>
              <a:rPr sz="19600" b="1" spc="110" dirty="0">
                <a:latin typeface="Courier New"/>
                <a:cs typeface="Courier New"/>
              </a:rPr>
              <a:t>1.2.3</a:t>
            </a:r>
            <a:endParaRPr sz="196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45741" y="4488046"/>
            <a:ext cx="4300855" cy="2258060"/>
            <a:chOff x="3945741" y="4488046"/>
            <a:chExt cx="4300855" cy="2258060"/>
          </a:xfrm>
        </p:grpSpPr>
        <p:sp>
          <p:nvSpPr>
            <p:cNvPr id="6" name="object 6"/>
            <p:cNvSpPr/>
            <p:nvPr/>
          </p:nvSpPr>
          <p:spPr>
            <a:xfrm>
              <a:off x="3958441" y="4500746"/>
              <a:ext cx="4275455" cy="2232660"/>
            </a:xfrm>
            <a:custGeom>
              <a:avLst/>
              <a:gdLst/>
              <a:ahLst/>
              <a:cxnLst/>
              <a:rect l="l" t="t" r="r" b="b"/>
              <a:pathLst>
                <a:path w="4275455" h="2232659">
                  <a:moveTo>
                    <a:pt x="3903017" y="0"/>
                  </a:moveTo>
                  <a:lnTo>
                    <a:pt x="372099" y="0"/>
                  </a:lnTo>
                  <a:lnTo>
                    <a:pt x="325424" y="2899"/>
                  </a:lnTo>
                  <a:lnTo>
                    <a:pt x="280479" y="11364"/>
                  </a:lnTo>
                  <a:lnTo>
                    <a:pt x="237612" y="25046"/>
                  </a:lnTo>
                  <a:lnTo>
                    <a:pt x="197173" y="43597"/>
                  </a:lnTo>
                  <a:lnTo>
                    <a:pt x="159511" y="66667"/>
                  </a:lnTo>
                  <a:lnTo>
                    <a:pt x="124973" y="93909"/>
                  </a:lnTo>
                  <a:lnTo>
                    <a:pt x="93909" y="124973"/>
                  </a:lnTo>
                  <a:lnTo>
                    <a:pt x="66667" y="159511"/>
                  </a:lnTo>
                  <a:lnTo>
                    <a:pt x="43597" y="197174"/>
                  </a:lnTo>
                  <a:lnTo>
                    <a:pt x="25046" y="237613"/>
                  </a:lnTo>
                  <a:lnTo>
                    <a:pt x="11364" y="280479"/>
                  </a:lnTo>
                  <a:lnTo>
                    <a:pt x="2899" y="325425"/>
                  </a:lnTo>
                  <a:lnTo>
                    <a:pt x="0" y="372101"/>
                  </a:lnTo>
                  <a:lnTo>
                    <a:pt x="0" y="1860460"/>
                  </a:lnTo>
                  <a:lnTo>
                    <a:pt x="2899" y="1907136"/>
                  </a:lnTo>
                  <a:lnTo>
                    <a:pt x="11364" y="1952081"/>
                  </a:lnTo>
                  <a:lnTo>
                    <a:pt x="25046" y="1994948"/>
                  </a:lnTo>
                  <a:lnTo>
                    <a:pt x="43597" y="2035387"/>
                  </a:lnTo>
                  <a:lnTo>
                    <a:pt x="66667" y="2073049"/>
                  </a:lnTo>
                  <a:lnTo>
                    <a:pt x="93909" y="2107587"/>
                  </a:lnTo>
                  <a:lnTo>
                    <a:pt x="124973" y="2138651"/>
                  </a:lnTo>
                  <a:lnTo>
                    <a:pt x="159511" y="2165893"/>
                  </a:lnTo>
                  <a:lnTo>
                    <a:pt x="197173" y="2188963"/>
                  </a:lnTo>
                  <a:lnTo>
                    <a:pt x="237612" y="2207514"/>
                  </a:lnTo>
                  <a:lnTo>
                    <a:pt x="280479" y="2221196"/>
                  </a:lnTo>
                  <a:lnTo>
                    <a:pt x="325424" y="2229662"/>
                  </a:lnTo>
                  <a:lnTo>
                    <a:pt x="372099" y="2232561"/>
                  </a:lnTo>
                  <a:lnTo>
                    <a:pt x="3903017" y="2232561"/>
                  </a:lnTo>
                  <a:lnTo>
                    <a:pt x="3949692" y="2229662"/>
                  </a:lnTo>
                  <a:lnTo>
                    <a:pt x="3994638" y="2221196"/>
                  </a:lnTo>
                  <a:lnTo>
                    <a:pt x="4037504" y="2207514"/>
                  </a:lnTo>
                  <a:lnTo>
                    <a:pt x="4077943" y="2188963"/>
                  </a:lnTo>
                  <a:lnTo>
                    <a:pt x="4115605" y="2165893"/>
                  </a:lnTo>
                  <a:lnTo>
                    <a:pt x="4150143" y="2138651"/>
                  </a:lnTo>
                  <a:lnTo>
                    <a:pt x="4181207" y="2107587"/>
                  </a:lnTo>
                  <a:lnTo>
                    <a:pt x="4208449" y="2073049"/>
                  </a:lnTo>
                  <a:lnTo>
                    <a:pt x="4231519" y="2035387"/>
                  </a:lnTo>
                  <a:lnTo>
                    <a:pt x="4250070" y="1994948"/>
                  </a:lnTo>
                  <a:lnTo>
                    <a:pt x="4263752" y="1952081"/>
                  </a:lnTo>
                  <a:lnTo>
                    <a:pt x="4272217" y="1907136"/>
                  </a:lnTo>
                  <a:lnTo>
                    <a:pt x="4275117" y="1860460"/>
                  </a:lnTo>
                  <a:lnTo>
                    <a:pt x="4275117" y="372101"/>
                  </a:lnTo>
                  <a:lnTo>
                    <a:pt x="4272217" y="325425"/>
                  </a:lnTo>
                  <a:lnTo>
                    <a:pt x="4263752" y="280479"/>
                  </a:lnTo>
                  <a:lnTo>
                    <a:pt x="4250070" y="237613"/>
                  </a:lnTo>
                  <a:lnTo>
                    <a:pt x="4231519" y="197174"/>
                  </a:lnTo>
                  <a:lnTo>
                    <a:pt x="4208449" y="159511"/>
                  </a:lnTo>
                  <a:lnTo>
                    <a:pt x="4181207" y="124973"/>
                  </a:lnTo>
                  <a:lnTo>
                    <a:pt x="4150143" y="93909"/>
                  </a:lnTo>
                  <a:lnTo>
                    <a:pt x="4115605" y="66667"/>
                  </a:lnTo>
                  <a:lnTo>
                    <a:pt x="4077943" y="43597"/>
                  </a:lnTo>
                  <a:lnTo>
                    <a:pt x="4037504" y="25046"/>
                  </a:lnTo>
                  <a:lnTo>
                    <a:pt x="3994638" y="11364"/>
                  </a:lnTo>
                  <a:lnTo>
                    <a:pt x="3949692" y="2899"/>
                  </a:lnTo>
                  <a:lnTo>
                    <a:pt x="39030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8441" y="4500746"/>
              <a:ext cx="4275455" cy="2232660"/>
            </a:xfrm>
            <a:custGeom>
              <a:avLst/>
              <a:gdLst/>
              <a:ahLst/>
              <a:cxnLst/>
              <a:rect l="l" t="t" r="r" b="b"/>
              <a:pathLst>
                <a:path w="4275455" h="2232659">
                  <a:moveTo>
                    <a:pt x="0" y="372100"/>
                  </a:moveTo>
                  <a:lnTo>
                    <a:pt x="2899" y="325425"/>
                  </a:lnTo>
                  <a:lnTo>
                    <a:pt x="11364" y="280479"/>
                  </a:lnTo>
                  <a:lnTo>
                    <a:pt x="25046" y="237613"/>
                  </a:lnTo>
                  <a:lnTo>
                    <a:pt x="43597" y="197174"/>
                  </a:lnTo>
                  <a:lnTo>
                    <a:pt x="66667" y="159511"/>
                  </a:lnTo>
                  <a:lnTo>
                    <a:pt x="93909" y="124973"/>
                  </a:lnTo>
                  <a:lnTo>
                    <a:pt x="124973" y="93909"/>
                  </a:lnTo>
                  <a:lnTo>
                    <a:pt x="159511" y="66668"/>
                  </a:lnTo>
                  <a:lnTo>
                    <a:pt x="197173" y="43597"/>
                  </a:lnTo>
                  <a:lnTo>
                    <a:pt x="237612" y="25046"/>
                  </a:lnTo>
                  <a:lnTo>
                    <a:pt x="280479" y="11364"/>
                  </a:lnTo>
                  <a:lnTo>
                    <a:pt x="325424" y="2899"/>
                  </a:lnTo>
                  <a:lnTo>
                    <a:pt x="372099" y="0"/>
                  </a:lnTo>
                  <a:lnTo>
                    <a:pt x="3903017" y="0"/>
                  </a:lnTo>
                  <a:lnTo>
                    <a:pt x="3949692" y="2899"/>
                  </a:lnTo>
                  <a:lnTo>
                    <a:pt x="3994637" y="11364"/>
                  </a:lnTo>
                  <a:lnTo>
                    <a:pt x="4037504" y="25046"/>
                  </a:lnTo>
                  <a:lnTo>
                    <a:pt x="4077943" y="43597"/>
                  </a:lnTo>
                  <a:lnTo>
                    <a:pt x="4115605" y="66668"/>
                  </a:lnTo>
                  <a:lnTo>
                    <a:pt x="4150143" y="93909"/>
                  </a:lnTo>
                  <a:lnTo>
                    <a:pt x="4181207" y="124973"/>
                  </a:lnTo>
                  <a:lnTo>
                    <a:pt x="4208449" y="159511"/>
                  </a:lnTo>
                  <a:lnTo>
                    <a:pt x="4231519" y="197174"/>
                  </a:lnTo>
                  <a:lnTo>
                    <a:pt x="4250070" y="237613"/>
                  </a:lnTo>
                  <a:lnTo>
                    <a:pt x="4263752" y="280479"/>
                  </a:lnTo>
                  <a:lnTo>
                    <a:pt x="4272217" y="325425"/>
                  </a:lnTo>
                  <a:lnTo>
                    <a:pt x="4275117" y="372100"/>
                  </a:lnTo>
                  <a:lnTo>
                    <a:pt x="4275117" y="1860461"/>
                  </a:lnTo>
                  <a:lnTo>
                    <a:pt x="4272217" y="1907136"/>
                  </a:lnTo>
                  <a:lnTo>
                    <a:pt x="4263752" y="1952081"/>
                  </a:lnTo>
                  <a:lnTo>
                    <a:pt x="4250070" y="1994948"/>
                  </a:lnTo>
                  <a:lnTo>
                    <a:pt x="4231519" y="2035387"/>
                  </a:lnTo>
                  <a:lnTo>
                    <a:pt x="4208449" y="2073049"/>
                  </a:lnTo>
                  <a:lnTo>
                    <a:pt x="4181207" y="2107587"/>
                  </a:lnTo>
                  <a:lnTo>
                    <a:pt x="4150143" y="2138651"/>
                  </a:lnTo>
                  <a:lnTo>
                    <a:pt x="4115605" y="2165893"/>
                  </a:lnTo>
                  <a:lnTo>
                    <a:pt x="4077943" y="2188963"/>
                  </a:lnTo>
                  <a:lnTo>
                    <a:pt x="4037504" y="2207514"/>
                  </a:lnTo>
                  <a:lnTo>
                    <a:pt x="3994637" y="2221196"/>
                  </a:lnTo>
                  <a:lnTo>
                    <a:pt x="3949692" y="2229661"/>
                  </a:lnTo>
                  <a:lnTo>
                    <a:pt x="3903017" y="2232561"/>
                  </a:lnTo>
                  <a:lnTo>
                    <a:pt x="372099" y="2232561"/>
                  </a:lnTo>
                  <a:lnTo>
                    <a:pt x="325424" y="2229661"/>
                  </a:lnTo>
                  <a:lnTo>
                    <a:pt x="280479" y="2221196"/>
                  </a:lnTo>
                  <a:lnTo>
                    <a:pt x="237612" y="2207514"/>
                  </a:lnTo>
                  <a:lnTo>
                    <a:pt x="197173" y="2188963"/>
                  </a:lnTo>
                  <a:lnTo>
                    <a:pt x="159511" y="2165893"/>
                  </a:lnTo>
                  <a:lnTo>
                    <a:pt x="124973" y="2138651"/>
                  </a:lnTo>
                  <a:lnTo>
                    <a:pt x="93909" y="2107587"/>
                  </a:lnTo>
                  <a:lnTo>
                    <a:pt x="66667" y="2073049"/>
                  </a:lnTo>
                  <a:lnTo>
                    <a:pt x="43597" y="2035387"/>
                  </a:lnTo>
                  <a:lnTo>
                    <a:pt x="25046" y="1994948"/>
                  </a:lnTo>
                  <a:lnTo>
                    <a:pt x="11364" y="1952081"/>
                  </a:lnTo>
                  <a:lnTo>
                    <a:pt x="2899" y="1907136"/>
                  </a:lnTo>
                  <a:lnTo>
                    <a:pt x="0" y="1860461"/>
                  </a:lnTo>
                  <a:lnTo>
                    <a:pt x="0" y="37210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705475" y="4632936"/>
            <a:ext cx="774700" cy="18542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760"/>
              </a:spcBef>
            </a:pPr>
            <a:r>
              <a:rPr sz="2450" spc="-120" dirty="0">
                <a:solidFill>
                  <a:srgbClr val="9BC850"/>
                </a:solidFill>
                <a:latin typeface="Verdana"/>
                <a:cs typeface="Verdana"/>
              </a:rPr>
              <a:t>1.2.4</a:t>
            </a:r>
            <a:endParaRPr sz="24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660"/>
              </a:spcBef>
            </a:pPr>
            <a:r>
              <a:rPr sz="2450" spc="-135" dirty="0">
                <a:solidFill>
                  <a:srgbClr val="9BC850"/>
                </a:solidFill>
                <a:latin typeface="Verdana"/>
                <a:cs typeface="Verdana"/>
              </a:rPr>
              <a:t>1.2.5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50" spc="-110" dirty="0">
                <a:solidFill>
                  <a:srgbClr val="A62E5C"/>
                </a:solidFill>
                <a:latin typeface="Verdana"/>
                <a:cs typeface="Verdana"/>
              </a:rPr>
              <a:t>1.3.0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6F1E9-061B-79FF-6FDE-26AA77634D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7120" y="839495"/>
            <a:ext cx="9932670" cy="3013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600" b="1" spc="235" dirty="0">
                <a:latin typeface="Courier New"/>
                <a:cs typeface="Courier New"/>
              </a:rPr>
              <a:t>^</a:t>
            </a:r>
            <a:r>
              <a:rPr sz="19600" b="1" spc="-5265" dirty="0">
                <a:latin typeface="Courier New"/>
                <a:cs typeface="Courier New"/>
              </a:rPr>
              <a:t> </a:t>
            </a:r>
            <a:r>
              <a:rPr sz="19600" b="1" spc="110" dirty="0">
                <a:latin typeface="Courier New"/>
                <a:cs typeface="Courier New"/>
              </a:rPr>
              <a:t>1.2.3</a:t>
            </a:r>
            <a:endParaRPr sz="196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45741" y="4488046"/>
            <a:ext cx="4300855" cy="2258060"/>
            <a:chOff x="3945741" y="4488046"/>
            <a:chExt cx="4300855" cy="2258060"/>
          </a:xfrm>
        </p:grpSpPr>
        <p:sp>
          <p:nvSpPr>
            <p:cNvPr id="6" name="object 6"/>
            <p:cNvSpPr/>
            <p:nvPr/>
          </p:nvSpPr>
          <p:spPr>
            <a:xfrm>
              <a:off x="3958441" y="4500746"/>
              <a:ext cx="4275455" cy="2232660"/>
            </a:xfrm>
            <a:custGeom>
              <a:avLst/>
              <a:gdLst/>
              <a:ahLst/>
              <a:cxnLst/>
              <a:rect l="l" t="t" r="r" b="b"/>
              <a:pathLst>
                <a:path w="4275455" h="2232659">
                  <a:moveTo>
                    <a:pt x="3903017" y="0"/>
                  </a:moveTo>
                  <a:lnTo>
                    <a:pt x="372099" y="0"/>
                  </a:lnTo>
                  <a:lnTo>
                    <a:pt x="325424" y="2899"/>
                  </a:lnTo>
                  <a:lnTo>
                    <a:pt x="280479" y="11364"/>
                  </a:lnTo>
                  <a:lnTo>
                    <a:pt x="237612" y="25046"/>
                  </a:lnTo>
                  <a:lnTo>
                    <a:pt x="197173" y="43597"/>
                  </a:lnTo>
                  <a:lnTo>
                    <a:pt x="159511" y="66667"/>
                  </a:lnTo>
                  <a:lnTo>
                    <a:pt x="124973" y="93909"/>
                  </a:lnTo>
                  <a:lnTo>
                    <a:pt x="93909" y="124973"/>
                  </a:lnTo>
                  <a:lnTo>
                    <a:pt x="66667" y="159511"/>
                  </a:lnTo>
                  <a:lnTo>
                    <a:pt x="43597" y="197174"/>
                  </a:lnTo>
                  <a:lnTo>
                    <a:pt x="25046" y="237613"/>
                  </a:lnTo>
                  <a:lnTo>
                    <a:pt x="11364" y="280479"/>
                  </a:lnTo>
                  <a:lnTo>
                    <a:pt x="2899" y="325425"/>
                  </a:lnTo>
                  <a:lnTo>
                    <a:pt x="0" y="372101"/>
                  </a:lnTo>
                  <a:lnTo>
                    <a:pt x="0" y="1860460"/>
                  </a:lnTo>
                  <a:lnTo>
                    <a:pt x="2899" y="1907136"/>
                  </a:lnTo>
                  <a:lnTo>
                    <a:pt x="11364" y="1952081"/>
                  </a:lnTo>
                  <a:lnTo>
                    <a:pt x="25046" y="1994948"/>
                  </a:lnTo>
                  <a:lnTo>
                    <a:pt x="43597" y="2035387"/>
                  </a:lnTo>
                  <a:lnTo>
                    <a:pt x="66667" y="2073049"/>
                  </a:lnTo>
                  <a:lnTo>
                    <a:pt x="93909" y="2107587"/>
                  </a:lnTo>
                  <a:lnTo>
                    <a:pt x="124973" y="2138651"/>
                  </a:lnTo>
                  <a:lnTo>
                    <a:pt x="159511" y="2165893"/>
                  </a:lnTo>
                  <a:lnTo>
                    <a:pt x="197173" y="2188963"/>
                  </a:lnTo>
                  <a:lnTo>
                    <a:pt x="237612" y="2207514"/>
                  </a:lnTo>
                  <a:lnTo>
                    <a:pt x="280479" y="2221196"/>
                  </a:lnTo>
                  <a:lnTo>
                    <a:pt x="325424" y="2229662"/>
                  </a:lnTo>
                  <a:lnTo>
                    <a:pt x="372099" y="2232561"/>
                  </a:lnTo>
                  <a:lnTo>
                    <a:pt x="3903017" y="2232561"/>
                  </a:lnTo>
                  <a:lnTo>
                    <a:pt x="3949692" y="2229662"/>
                  </a:lnTo>
                  <a:lnTo>
                    <a:pt x="3994638" y="2221196"/>
                  </a:lnTo>
                  <a:lnTo>
                    <a:pt x="4037504" y="2207514"/>
                  </a:lnTo>
                  <a:lnTo>
                    <a:pt x="4077943" y="2188963"/>
                  </a:lnTo>
                  <a:lnTo>
                    <a:pt x="4115605" y="2165893"/>
                  </a:lnTo>
                  <a:lnTo>
                    <a:pt x="4150143" y="2138651"/>
                  </a:lnTo>
                  <a:lnTo>
                    <a:pt x="4181207" y="2107587"/>
                  </a:lnTo>
                  <a:lnTo>
                    <a:pt x="4208449" y="2073049"/>
                  </a:lnTo>
                  <a:lnTo>
                    <a:pt x="4231519" y="2035387"/>
                  </a:lnTo>
                  <a:lnTo>
                    <a:pt x="4250070" y="1994948"/>
                  </a:lnTo>
                  <a:lnTo>
                    <a:pt x="4263752" y="1952081"/>
                  </a:lnTo>
                  <a:lnTo>
                    <a:pt x="4272217" y="1907136"/>
                  </a:lnTo>
                  <a:lnTo>
                    <a:pt x="4275117" y="1860460"/>
                  </a:lnTo>
                  <a:lnTo>
                    <a:pt x="4275117" y="372101"/>
                  </a:lnTo>
                  <a:lnTo>
                    <a:pt x="4272217" y="325425"/>
                  </a:lnTo>
                  <a:lnTo>
                    <a:pt x="4263752" y="280479"/>
                  </a:lnTo>
                  <a:lnTo>
                    <a:pt x="4250070" y="237613"/>
                  </a:lnTo>
                  <a:lnTo>
                    <a:pt x="4231519" y="197174"/>
                  </a:lnTo>
                  <a:lnTo>
                    <a:pt x="4208449" y="159511"/>
                  </a:lnTo>
                  <a:lnTo>
                    <a:pt x="4181207" y="124973"/>
                  </a:lnTo>
                  <a:lnTo>
                    <a:pt x="4150143" y="93909"/>
                  </a:lnTo>
                  <a:lnTo>
                    <a:pt x="4115605" y="66667"/>
                  </a:lnTo>
                  <a:lnTo>
                    <a:pt x="4077943" y="43597"/>
                  </a:lnTo>
                  <a:lnTo>
                    <a:pt x="4037504" y="25046"/>
                  </a:lnTo>
                  <a:lnTo>
                    <a:pt x="3994638" y="11364"/>
                  </a:lnTo>
                  <a:lnTo>
                    <a:pt x="3949692" y="2899"/>
                  </a:lnTo>
                  <a:lnTo>
                    <a:pt x="39030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8441" y="4500746"/>
              <a:ext cx="4275455" cy="2232660"/>
            </a:xfrm>
            <a:custGeom>
              <a:avLst/>
              <a:gdLst/>
              <a:ahLst/>
              <a:cxnLst/>
              <a:rect l="l" t="t" r="r" b="b"/>
              <a:pathLst>
                <a:path w="4275455" h="2232659">
                  <a:moveTo>
                    <a:pt x="0" y="372100"/>
                  </a:moveTo>
                  <a:lnTo>
                    <a:pt x="2899" y="325425"/>
                  </a:lnTo>
                  <a:lnTo>
                    <a:pt x="11364" y="280479"/>
                  </a:lnTo>
                  <a:lnTo>
                    <a:pt x="25046" y="237613"/>
                  </a:lnTo>
                  <a:lnTo>
                    <a:pt x="43597" y="197174"/>
                  </a:lnTo>
                  <a:lnTo>
                    <a:pt x="66667" y="159511"/>
                  </a:lnTo>
                  <a:lnTo>
                    <a:pt x="93909" y="124973"/>
                  </a:lnTo>
                  <a:lnTo>
                    <a:pt x="124973" y="93909"/>
                  </a:lnTo>
                  <a:lnTo>
                    <a:pt x="159511" y="66668"/>
                  </a:lnTo>
                  <a:lnTo>
                    <a:pt x="197173" y="43597"/>
                  </a:lnTo>
                  <a:lnTo>
                    <a:pt x="237612" y="25046"/>
                  </a:lnTo>
                  <a:lnTo>
                    <a:pt x="280479" y="11364"/>
                  </a:lnTo>
                  <a:lnTo>
                    <a:pt x="325424" y="2899"/>
                  </a:lnTo>
                  <a:lnTo>
                    <a:pt x="372099" y="0"/>
                  </a:lnTo>
                  <a:lnTo>
                    <a:pt x="3903017" y="0"/>
                  </a:lnTo>
                  <a:lnTo>
                    <a:pt x="3949692" y="2899"/>
                  </a:lnTo>
                  <a:lnTo>
                    <a:pt x="3994637" y="11364"/>
                  </a:lnTo>
                  <a:lnTo>
                    <a:pt x="4037504" y="25046"/>
                  </a:lnTo>
                  <a:lnTo>
                    <a:pt x="4077943" y="43597"/>
                  </a:lnTo>
                  <a:lnTo>
                    <a:pt x="4115605" y="66668"/>
                  </a:lnTo>
                  <a:lnTo>
                    <a:pt x="4150143" y="93909"/>
                  </a:lnTo>
                  <a:lnTo>
                    <a:pt x="4181207" y="124973"/>
                  </a:lnTo>
                  <a:lnTo>
                    <a:pt x="4208449" y="159511"/>
                  </a:lnTo>
                  <a:lnTo>
                    <a:pt x="4231519" y="197174"/>
                  </a:lnTo>
                  <a:lnTo>
                    <a:pt x="4250070" y="237613"/>
                  </a:lnTo>
                  <a:lnTo>
                    <a:pt x="4263752" y="280479"/>
                  </a:lnTo>
                  <a:lnTo>
                    <a:pt x="4272217" y="325425"/>
                  </a:lnTo>
                  <a:lnTo>
                    <a:pt x="4275117" y="372100"/>
                  </a:lnTo>
                  <a:lnTo>
                    <a:pt x="4275117" y="1860461"/>
                  </a:lnTo>
                  <a:lnTo>
                    <a:pt x="4272217" y="1907136"/>
                  </a:lnTo>
                  <a:lnTo>
                    <a:pt x="4263752" y="1952081"/>
                  </a:lnTo>
                  <a:lnTo>
                    <a:pt x="4250070" y="1994948"/>
                  </a:lnTo>
                  <a:lnTo>
                    <a:pt x="4231519" y="2035387"/>
                  </a:lnTo>
                  <a:lnTo>
                    <a:pt x="4208449" y="2073049"/>
                  </a:lnTo>
                  <a:lnTo>
                    <a:pt x="4181207" y="2107587"/>
                  </a:lnTo>
                  <a:lnTo>
                    <a:pt x="4150143" y="2138651"/>
                  </a:lnTo>
                  <a:lnTo>
                    <a:pt x="4115605" y="2165893"/>
                  </a:lnTo>
                  <a:lnTo>
                    <a:pt x="4077943" y="2188963"/>
                  </a:lnTo>
                  <a:lnTo>
                    <a:pt x="4037504" y="2207514"/>
                  </a:lnTo>
                  <a:lnTo>
                    <a:pt x="3994637" y="2221196"/>
                  </a:lnTo>
                  <a:lnTo>
                    <a:pt x="3949692" y="2229661"/>
                  </a:lnTo>
                  <a:lnTo>
                    <a:pt x="3903017" y="2232561"/>
                  </a:lnTo>
                  <a:lnTo>
                    <a:pt x="372099" y="2232561"/>
                  </a:lnTo>
                  <a:lnTo>
                    <a:pt x="325424" y="2229661"/>
                  </a:lnTo>
                  <a:lnTo>
                    <a:pt x="280479" y="2221196"/>
                  </a:lnTo>
                  <a:lnTo>
                    <a:pt x="237612" y="2207514"/>
                  </a:lnTo>
                  <a:lnTo>
                    <a:pt x="197173" y="2188963"/>
                  </a:lnTo>
                  <a:lnTo>
                    <a:pt x="159511" y="2165893"/>
                  </a:lnTo>
                  <a:lnTo>
                    <a:pt x="124973" y="2138651"/>
                  </a:lnTo>
                  <a:lnTo>
                    <a:pt x="93909" y="2107587"/>
                  </a:lnTo>
                  <a:lnTo>
                    <a:pt x="66667" y="2073049"/>
                  </a:lnTo>
                  <a:lnTo>
                    <a:pt x="43597" y="2035387"/>
                  </a:lnTo>
                  <a:lnTo>
                    <a:pt x="25046" y="1994948"/>
                  </a:lnTo>
                  <a:lnTo>
                    <a:pt x="11364" y="1952081"/>
                  </a:lnTo>
                  <a:lnTo>
                    <a:pt x="2899" y="1907136"/>
                  </a:lnTo>
                  <a:lnTo>
                    <a:pt x="0" y="1860461"/>
                  </a:lnTo>
                  <a:lnTo>
                    <a:pt x="0" y="37210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53881" y="4632936"/>
            <a:ext cx="877569" cy="18542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760"/>
              </a:spcBef>
            </a:pPr>
            <a:r>
              <a:rPr sz="2450" spc="-30" dirty="0">
                <a:solidFill>
                  <a:srgbClr val="9BC850"/>
                </a:solidFill>
                <a:latin typeface="Verdana"/>
                <a:cs typeface="Verdana"/>
              </a:rPr>
              <a:t>1.3.0</a:t>
            </a:r>
            <a:endParaRPr sz="2450">
              <a:latin typeface="Verdana"/>
              <a:cs typeface="Verdana"/>
            </a:endParaRPr>
          </a:p>
          <a:p>
            <a:pPr marL="71120">
              <a:lnSpc>
                <a:spcPct val="100000"/>
              </a:lnSpc>
              <a:spcBef>
                <a:spcPts val="660"/>
              </a:spcBef>
            </a:pPr>
            <a:r>
              <a:rPr sz="2450" spc="-40" dirty="0">
                <a:solidFill>
                  <a:srgbClr val="9BC850"/>
                </a:solidFill>
                <a:latin typeface="Verdana"/>
                <a:cs typeface="Verdana"/>
              </a:rPr>
              <a:t>1.4.5</a:t>
            </a:r>
            <a:endParaRPr sz="2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50" spc="-10" dirty="0">
                <a:solidFill>
                  <a:srgbClr val="A62E5C"/>
                </a:solidFill>
                <a:latin typeface="Verdana"/>
                <a:cs typeface="Verdana"/>
              </a:rPr>
              <a:t>2.0.0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F1AA6-984C-4346-BC4D-BFA3729B51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3409950"/>
            <a:ext cx="10768965" cy="38100"/>
            <a:chOff x="711694" y="3409950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3409950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  <a:path w="10768965" h="381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694" y="3409950"/>
              <a:ext cx="10768615" cy="3810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1513" rIns="0" bIns="0" rtlCol="0">
            <a:spAutoFit/>
          </a:bodyPr>
          <a:lstStyle/>
          <a:p>
            <a:pPr marL="268859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202020"/>
                </a:solidFill>
              </a:rPr>
              <a:t>Installing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and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Using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135" dirty="0">
                <a:solidFill>
                  <a:srgbClr val="202020"/>
                </a:solidFill>
              </a:rPr>
              <a:t>NPM</a:t>
            </a:r>
            <a:r>
              <a:rPr sz="3600" spc="-200" dirty="0">
                <a:solidFill>
                  <a:srgbClr val="202020"/>
                </a:solidFill>
              </a:rPr>
              <a:t> </a:t>
            </a:r>
            <a:r>
              <a:rPr sz="3600" spc="-10" dirty="0">
                <a:solidFill>
                  <a:srgbClr val="202020"/>
                </a:solidFill>
              </a:rPr>
              <a:t>Packages</a:t>
            </a:r>
            <a:endParaRPr sz="3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D7173-3E4F-2D29-688F-54C9A3F76E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3409950"/>
            <a:ext cx="10768965" cy="38100"/>
            <a:chOff x="711694" y="3409950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3409950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  <a:path w="10768965" h="381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694" y="3409950"/>
              <a:ext cx="10768615" cy="3810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1513" rIns="0" bIns="0" rtlCol="0">
            <a:spAutoFit/>
          </a:bodyPr>
          <a:lstStyle/>
          <a:p>
            <a:pPr marL="126365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Creating</a:t>
            </a:r>
            <a:r>
              <a:rPr sz="3600" spc="-220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and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Publishing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-45" dirty="0">
                <a:solidFill>
                  <a:srgbClr val="202020"/>
                </a:solidFill>
              </a:rPr>
              <a:t>an</a:t>
            </a:r>
            <a:r>
              <a:rPr sz="3600" spc="-220" dirty="0">
                <a:solidFill>
                  <a:srgbClr val="202020"/>
                </a:solidFill>
              </a:rPr>
              <a:t> </a:t>
            </a:r>
            <a:r>
              <a:rPr sz="3600" spc="130" dirty="0">
                <a:solidFill>
                  <a:srgbClr val="202020"/>
                </a:solidFill>
              </a:rPr>
              <a:t>NPM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-10" dirty="0">
                <a:solidFill>
                  <a:srgbClr val="202020"/>
                </a:solidFill>
              </a:rPr>
              <a:t>Package</a:t>
            </a:r>
            <a:endParaRPr sz="3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08B8D-5E8C-407A-FDE7-5FE58AB9E9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3409950"/>
            <a:ext cx="10768965" cy="38100"/>
            <a:chOff x="711694" y="3409950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3409950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  <a:path w="10768965" h="381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694" y="3409950"/>
              <a:ext cx="10768615" cy="3810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1513" rIns="0" bIns="0" rtlCol="0">
            <a:spAutoFit/>
          </a:bodyPr>
          <a:lstStyle/>
          <a:p>
            <a:pPr marL="3825240">
              <a:lnSpc>
                <a:spcPct val="100000"/>
              </a:lnSpc>
              <a:spcBef>
                <a:spcPts val="100"/>
              </a:spcBef>
            </a:pPr>
            <a:r>
              <a:rPr sz="3600" spc="120" dirty="0">
                <a:solidFill>
                  <a:srgbClr val="202020"/>
                </a:solidFill>
              </a:rPr>
              <a:t>NPX</a:t>
            </a:r>
            <a:r>
              <a:rPr sz="3600" spc="-220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and</a:t>
            </a:r>
            <a:r>
              <a:rPr sz="3600" spc="-220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the</a:t>
            </a:r>
            <a:r>
              <a:rPr sz="3600" spc="-220" dirty="0">
                <a:solidFill>
                  <a:srgbClr val="202020"/>
                </a:solidFill>
              </a:rPr>
              <a:t> </a:t>
            </a:r>
            <a:r>
              <a:rPr sz="3600" spc="130" dirty="0">
                <a:solidFill>
                  <a:srgbClr val="202020"/>
                </a:solidFill>
              </a:rPr>
              <a:t>NPM</a:t>
            </a:r>
            <a:r>
              <a:rPr sz="3600" spc="-220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Run</a:t>
            </a:r>
            <a:r>
              <a:rPr sz="3600" spc="-220" dirty="0">
                <a:solidFill>
                  <a:srgbClr val="202020"/>
                </a:solidFill>
              </a:rPr>
              <a:t> </a:t>
            </a:r>
            <a:r>
              <a:rPr sz="3600" spc="-10" dirty="0">
                <a:solidFill>
                  <a:srgbClr val="202020"/>
                </a:solidFill>
              </a:rPr>
              <a:t>Scripts</a:t>
            </a:r>
            <a:endParaRPr sz="3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6E181-81AA-5F00-24E1-4E7F37C726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1513" rIns="0" bIns="0" rtlCol="0">
            <a:spAutoFit/>
          </a:bodyPr>
          <a:lstStyle/>
          <a:p>
            <a:pPr marL="501713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02020"/>
                </a:solidFill>
              </a:rPr>
              <a:t>Updating</a:t>
            </a:r>
            <a:r>
              <a:rPr sz="3600" spc="-55" dirty="0">
                <a:solidFill>
                  <a:srgbClr val="202020"/>
                </a:solidFill>
              </a:rPr>
              <a:t> </a:t>
            </a:r>
            <a:r>
              <a:rPr sz="3600" spc="130" dirty="0">
                <a:solidFill>
                  <a:srgbClr val="202020"/>
                </a:solidFill>
              </a:rPr>
              <a:t>NPM</a:t>
            </a:r>
            <a:r>
              <a:rPr sz="3600" spc="-45" dirty="0">
                <a:solidFill>
                  <a:srgbClr val="202020"/>
                </a:solidFill>
              </a:rPr>
              <a:t> </a:t>
            </a:r>
            <a:r>
              <a:rPr sz="3600" spc="-10" dirty="0">
                <a:solidFill>
                  <a:srgbClr val="202020"/>
                </a:solidFill>
              </a:rPr>
              <a:t>Packages</a:t>
            </a:r>
            <a:endParaRPr sz="3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2224F-DF1A-B4AE-178C-D1B2DF13F4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51306" y="2178583"/>
            <a:ext cx="3429000" cy="3496945"/>
          </a:xfrm>
          <a:custGeom>
            <a:avLst/>
            <a:gdLst/>
            <a:ahLst/>
            <a:cxnLst/>
            <a:rect l="l" t="t" r="r" b="b"/>
            <a:pathLst>
              <a:path w="3429000" h="3496945">
                <a:moveTo>
                  <a:pt x="3429000" y="0"/>
                </a:moveTo>
                <a:lnTo>
                  <a:pt x="0" y="0"/>
                </a:lnTo>
                <a:lnTo>
                  <a:pt x="0" y="3496732"/>
                </a:lnTo>
                <a:lnTo>
                  <a:pt x="3429000" y="3496732"/>
                </a:lnTo>
                <a:lnTo>
                  <a:pt x="3429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51165" y="3535171"/>
            <a:ext cx="262953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91185" marR="5080" indent="-57912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Verdana"/>
                <a:cs typeface="Verdana"/>
              </a:rPr>
              <a:t>code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written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by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others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76319" y="2178583"/>
            <a:ext cx="3429000" cy="3496945"/>
          </a:xfrm>
          <a:custGeom>
            <a:avLst/>
            <a:gdLst/>
            <a:ahLst/>
            <a:cxnLst/>
            <a:rect l="l" t="t" r="r" b="b"/>
            <a:pathLst>
              <a:path w="3429000" h="3496945">
                <a:moveTo>
                  <a:pt x="3428999" y="0"/>
                </a:moveTo>
                <a:lnTo>
                  <a:pt x="0" y="0"/>
                </a:lnTo>
                <a:lnTo>
                  <a:pt x="0" y="3496732"/>
                </a:lnTo>
                <a:lnTo>
                  <a:pt x="3428999" y="3496732"/>
                </a:lnTo>
                <a:lnTo>
                  <a:pt x="342899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59383" y="3535171"/>
            <a:ext cx="266319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4769" marR="5080" indent="-52705">
              <a:lnSpc>
                <a:spcPct val="100800"/>
              </a:lnSpc>
              <a:spcBef>
                <a:spcPts val="75"/>
              </a:spcBef>
            </a:pPr>
            <a:r>
              <a:rPr sz="2400" spc="-35" dirty="0">
                <a:solidFill>
                  <a:srgbClr val="404040"/>
                </a:solidFill>
                <a:latin typeface="Verdana"/>
                <a:cs typeface="Verdana"/>
              </a:rPr>
              <a:t>Re-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own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code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other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projects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1335" y="2178583"/>
            <a:ext cx="3429000" cy="3496945"/>
          </a:xfrm>
          <a:custGeom>
            <a:avLst/>
            <a:gdLst/>
            <a:ahLst/>
            <a:cxnLst/>
            <a:rect l="l" t="t" r="r" b="b"/>
            <a:pathLst>
              <a:path w="3429000" h="3496945">
                <a:moveTo>
                  <a:pt x="3428999" y="0"/>
                </a:moveTo>
                <a:lnTo>
                  <a:pt x="0" y="0"/>
                </a:lnTo>
                <a:lnTo>
                  <a:pt x="0" y="3496732"/>
                </a:lnTo>
                <a:lnTo>
                  <a:pt x="3428999" y="3496732"/>
                </a:lnTo>
                <a:lnTo>
                  <a:pt x="3428999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99448" y="3535171"/>
            <a:ext cx="263271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66040">
              <a:lnSpc>
                <a:spcPct val="100800"/>
              </a:lnSpc>
              <a:spcBef>
                <a:spcPts val="75"/>
              </a:spcBef>
            </a:pP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Share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Verdana"/>
                <a:cs typeface="Verdana"/>
              </a:rPr>
              <a:t>code</a:t>
            </a:r>
            <a:r>
              <a:rPr sz="24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with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other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developers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96490" y="517651"/>
            <a:ext cx="2510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404040"/>
                </a:solidFill>
              </a:rPr>
              <a:t>Why</a:t>
            </a:r>
            <a:r>
              <a:rPr sz="3600" spc="-185" dirty="0">
                <a:solidFill>
                  <a:srgbClr val="404040"/>
                </a:solidFill>
              </a:rPr>
              <a:t> </a:t>
            </a:r>
            <a:r>
              <a:rPr sz="3600" spc="65" dirty="0">
                <a:solidFill>
                  <a:srgbClr val="404040"/>
                </a:solidFill>
              </a:rPr>
              <a:t>NPM?</a:t>
            </a:r>
            <a:endParaRPr sz="36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2CB1B-68F1-FE05-05A2-2897330DD3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44265" rIns="0" bIns="0" rtlCol="0">
            <a:spAutoFit/>
          </a:bodyPr>
          <a:lstStyle/>
          <a:p>
            <a:pPr marL="3453765">
              <a:lnSpc>
                <a:spcPct val="100000"/>
              </a:lnSpc>
              <a:spcBef>
                <a:spcPts val="105"/>
              </a:spcBef>
            </a:pPr>
            <a:r>
              <a:rPr dirty="0"/>
              <a:t>npm</a:t>
            </a:r>
            <a:r>
              <a:rPr spc="-185" dirty="0"/>
              <a:t> </a:t>
            </a:r>
            <a:r>
              <a:rPr spc="-10" dirty="0"/>
              <a:t>update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DF7A1-C99F-3078-8ED5-A8FC217195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441451"/>
            <a:ext cx="292100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05A28"/>
                </a:solidFill>
              </a:rPr>
              <a:t>Yarn</a:t>
            </a:r>
            <a:r>
              <a:rPr sz="2400" spc="-180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(yarnpkg.org)</a:t>
            </a:r>
            <a:endParaRPr sz="2400"/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50" dirty="0">
                <a:solidFill>
                  <a:srgbClr val="F05A28"/>
                </a:solidFill>
              </a:rPr>
              <a:t>Why</a:t>
            </a:r>
            <a:r>
              <a:rPr sz="2400" spc="-114" dirty="0">
                <a:solidFill>
                  <a:srgbClr val="F05A28"/>
                </a:solidFill>
              </a:rPr>
              <a:t> </a:t>
            </a:r>
            <a:r>
              <a:rPr sz="2400" spc="65" dirty="0">
                <a:solidFill>
                  <a:srgbClr val="F05A28"/>
                </a:solidFill>
              </a:rPr>
              <a:t>NPM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25" dirty="0"/>
              <a:t> </a:t>
            </a:r>
            <a:r>
              <a:rPr dirty="0"/>
              <a:t>npm</a:t>
            </a:r>
            <a:r>
              <a:rPr spc="-130" dirty="0"/>
              <a:t> </a:t>
            </a:r>
            <a:r>
              <a:rPr spc="-10" dirty="0"/>
              <a:t>command</a:t>
            </a:r>
          </a:p>
          <a:p>
            <a:pPr marL="12700" marR="34290">
              <a:lnSpc>
                <a:spcPts val="4700"/>
              </a:lnSpc>
              <a:spcBef>
                <a:spcPts val="365"/>
              </a:spcBef>
            </a:pPr>
            <a:r>
              <a:rPr spc="-10" dirty="0"/>
              <a:t>package.json</a:t>
            </a:r>
            <a:r>
              <a:rPr spc="-135" dirty="0"/>
              <a:t> </a:t>
            </a:r>
            <a:r>
              <a:rPr dirty="0"/>
              <a:t>&amp;</a:t>
            </a:r>
            <a:r>
              <a:rPr spc="-125" dirty="0"/>
              <a:t> </a:t>
            </a:r>
            <a:r>
              <a:rPr dirty="0"/>
              <a:t>package-</a:t>
            </a:r>
            <a:r>
              <a:rPr spc="-10" dirty="0"/>
              <a:t>lock.json </a:t>
            </a:r>
            <a:r>
              <a:rPr dirty="0"/>
              <a:t>Semantic</a:t>
            </a:r>
            <a:r>
              <a:rPr spc="-210" dirty="0"/>
              <a:t> </a:t>
            </a:r>
            <a:r>
              <a:rPr spc="-10" dirty="0"/>
              <a:t>versioning</a:t>
            </a:r>
          </a:p>
          <a:p>
            <a:pPr marL="12700" marR="742315">
              <a:lnSpc>
                <a:spcPts val="4700"/>
              </a:lnSpc>
              <a:spcBef>
                <a:spcPts val="10"/>
              </a:spcBef>
            </a:pPr>
            <a:r>
              <a:rPr spc="65" dirty="0"/>
              <a:t>Local</a:t>
            </a:r>
            <a:r>
              <a:rPr spc="-110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spc="50" dirty="0"/>
              <a:t>global</a:t>
            </a:r>
            <a:r>
              <a:rPr spc="-105" dirty="0"/>
              <a:t> </a:t>
            </a:r>
            <a:r>
              <a:rPr spc="-10" dirty="0"/>
              <a:t>installs </a:t>
            </a:r>
            <a:r>
              <a:rPr dirty="0"/>
              <a:t>Using</a:t>
            </a:r>
            <a:r>
              <a:rPr spc="-65" dirty="0"/>
              <a:t> </a:t>
            </a:r>
            <a:r>
              <a:rPr dirty="0"/>
              <a:t>npm</a:t>
            </a:r>
            <a:r>
              <a:rPr spc="-80" dirty="0"/>
              <a:t> </a:t>
            </a:r>
            <a:r>
              <a:rPr dirty="0"/>
              <a:t>packages</a:t>
            </a:r>
            <a:r>
              <a:rPr spc="-70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spc="55" dirty="0"/>
              <a:t>Node</a:t>
            </a:r>
          </a:p>
          <a:p>
            <a:pPr marL="12700" marR="5080">
              <a:lnSpc>
                <a:spcPts val="4610"/>
              </a:lnSpc>
              <a:spcBef>
                <a:spcPts val="55"/>
              </a:spcBef>
            </a:pPr>
            <a:r>
              <a:rPr dirty="0"/>
              <a:t>Creating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publishing</a:t>
            </a:r>
            <a:r>
              <a:rPr spc="-30" dirty="0"/>
              <a:t> </a:t>
            </a:r>
            <a:r>
              <a:rPr spc="-10" dirty="0"/>
              <a:t>packages </a:t>
            </a:r>
            <a:r>
              <a:rPr spc="80" dirty="0"/>
              <a:t>NPX</a:t>
            </a:r>
            <a:r>
              <a:rPr spc="-10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70" dirty="0"/>
              <a:t>run-</a:t>
            </a:r>
            <a:r>
              <a:rPr spc="-10" dirty="0"/>
              <a:t>scripts</a:t>
            </a: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/>
              <a:t>Updaing</a:t>
            </a:r>
            <a:r>
              <a:rPr spc="170" dirty="0"/>
              <a:t> </a:t>
            </a:r>
            <a:r>
              <a:rPr spc="-10" dirty="0"/>
              <a:t>packages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01177" y="1922779"/>
            <a:ext cx="203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Verdana"/>
                <a:cs typeface="Verdana"/>
              </a:rPr>
              <a:t>Wrap</a:t>
            </a:r>
            <a:r>
              <a:rPr sz="3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8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C536-4814-DD23-D757-6C99E87313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8318" y="3116790"/>
            <a:ext cx="3321685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dirty="0">
                <a:solidFill>
                  <a:srgbClr val="F05A28"/>
                </a:solidFill>
                <a:latin typeface="Verdana"/>
                <a:cs typeface="Verdana"/>
              </a:rPr>
              <a:t>Node.js</a:t>
            </a:r>
            <a:r>
              <a:rPr sz="2350" spc="2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350" spc="75" dirty="0">
                <a:solidFill>
                  <a:srgbClr val="F05A28"/>
                </a:solidFill>
                <a:latin typeface="Verdana"/>
                <a:cs typeface="Verdana"/>
              </a:rPr>
              <a:t>Concurrency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Next</a:t>
            </a:r>
            <a:r>
              <a:rPr sz="3600" spc="-310" dirty="0"/>
              <a:t> </a:t>
            </a:r>
            <a:r>
              <a:rPr sz="3600" spc="80" dirty="0"/>
              <a:t>Up</a:t>
            </a:r>
            <a:endParaRPr sz="3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687CC-1D8F-8373-FD72-41CE4C6466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0544" y="2544416"/>
            <a:ext cx="4550910" cy="176916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49407" y="607503"/>
            <a:ext cx="2705100" cy="1035685"/>
            <a:chOff x="949407" y="607503"/>
            <a:chExt cx="2705100" cy="1035685"/>
          </a:xfrm>
        </p:grpSpPr>
        <p:sp>
          <p:nvSpPr>
            <p:cNvPr id="4" name="object 4"/>
            <p:cNvSpPr/>
            <p:nvPr/>
          </p:nvSpPr>
          <p:spPr>
            <a:xfrm>
              <a:off x="962107" y="620203"/>
              <a:ext cx="2679700" cy="1010285"/>
            </a:xfrm>
            <a:custGeom>
              <a:avLst/>
              <a:gdLst/>
              <a:ahLst/>
              <a:cxnLst/>
              <a:rect l="l" t="t" r="r" b="b"/>
              <a:pathLst>
                <a:path w="2679700" h="1010285">
                  <a:moveTo>
                    <a:pt x="0" y="168306"/>
                  </a:moveTo>
                  <a:lnTo>
                    <a:pt x="6012" y="123564"/>
                  </a:lnTo>
                  <a:lnTo>
                    <a:pt x="22978" y="83359"/>
                  </a:lnTo>
                  <a:lnTo>
                    <a:pt x="49295" y="49295"/>
                  </a:lnTo>
                  <a:lnTo>
                    <a:pt x="83359" y="22978"/>
                  </a:lnTo>
                  <a:lnTo>
                    <a:pt x="123564" y="6012"/>
                  </a:lnTo>
                  <a:lnTo>
                    <a:pt x="168306" y="0"/>
                  </a:lnTo>
                  <a:lnTo>
                    <a:pt x="2511282" y="0"/>
                  </a:lnTo>
                  <a:lnTo>
                    <a:pt x="2556024" y="6012"/>
                  </a:lnTo>
                  <a:lnTo>
                    <a:pt x="2596230" y="22978"/>
                  </a:lnTo>
                  <a:lnTo>
                    <a:pt x="2630293" y="49295"/>
                  </a:lnTo>
                  <a:lnTo>
                    <a:pt x="2656610" y="83359"/>
                  </a:lnTo>
                  <a:lnTo>
                    <a:pt x="2673576" y="123564"/>
                  </a:lnTo>
                  <a:lnTo>
                    <a:pt x="2679589" y="168306"/>
                  </a:lnTo>
                  <a:lnTo>
                    <a:pt x="2679589" y="841508"/>
                  </a:lnTo>
                  <a:lnTo>
                    <a:pt x="2673576" y="886250"/>
                  </a:lnTo>
                  <a:lnTo>
                    <a:pt x="2656610" y="926455"/>
                  </a:lnTo>
                  <a:lnTo>
                    <a:pt x="2630293" y="960519"/>
                  </a:lnTo>
                  <a:lnTo>
                    <a:pt x="2596230" y="986836"/>
                  </a:lnTo>
                  <a:lnTo>
                    <a:pt x="2556024" y="1003802"/>
                  </a:lnTo>
                  <a:lnTo>
                    <a:pt x="2511282" y="1009815"/>
                  </a:lnTo>
                  <a:lnTo>
                    <a:pt x="168306" y="1009815"/>
                  </a:lnTo>
                  <a:lnTo>
                    <a:pt x="123564" y="1003802"/>
                  </a:lnTo>
                  <a:lnTo>
                    <a:pt x="83359" y="986836"/>
                  </a:lnTo>
                  <a:lnTo>
                    <a:pt x="49295" y="960519"/>
                  </a:lnTo>
                  <a:lnTo>
                    <a:pt x="22978" y="926455"/>
                  </a:lnTo>
                  <a:lnTo>
                    <a:pt x="6012" y="886250"/>
                  </a:lnTo>
                  <a:lnTo>
                    <a:pt x="0" y="841508"/>
                  </a:lnTo>
                  <a:lnTo>
                    <a:pt x="0" y="168306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4064" y="883920"/>
              <a:ext cx="2069591" cy="5730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26870" y="946403"/>
            <a:ext cx="17506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404040"/>
                </a:solidFill>
                <a:latin typeface="Verdana"/>
                <a:cs typeface="Verdana"/>
              </a:rPr>
              <a:t>Code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Sharing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48310" y="4811091"/>
            <a:ext cx="2705100" cy="1035685"/>
            <a:chOff x="8748310" y="4811091"/>
            <a:chExt cx="2705100" cy="1035685"/>
          </a:xfrm>
        </p:grpSpPr>
        <p:sp>
          <p:nvSpPr>
            <p:cNvPr id="8" name="object 8"/>
            <p:cNvSpPr/>
            <p:nvPr/>
          </p:nvSpPr>
          <p:spPr>
            <a:xfrm>
              <a:off x="8761010" y="4823791"/>
              <a:ext cx="2679700" cy="1010285"/>
            </a:xfrm>
            <a:custGeom>
              <a:avLst/>
              <a:gdLst/>
              <a:ahLst/>
              <a:cxnLst/>
              <a:rect l="l" t="t" r="r" b="b"/>
              <a:pathLst>
                <a:path w="2679700" h="1010285">
                  <a:moveTo>
                    <a:pt x="0" y="168306"/>
                  </a:moveTo>
                  <a:lnTo>
                    <a:pt x="6012" y="123564"/>
                  </a:lnTo>
                  <a:lnTo>
                    <a:pt x="22978" y="83359"/>
                  </a:lnTo>
                  <a:lnTo>
                    <a:pt x="49295" y="49295"/>
                  </a:lnTo>
                  <a:lnTo>
                    <a:pt x="83359" y="22978"/>
                  </a:lnTo>
                  <a:lnTo>
                    <a:pt x="123564" y="6012"/>
                  </a:lnTo>
                  <a:lnTo>
                    <a:pt x="168306" y="0"/>
                  </a:lnTo>
                  <a:lnTo>
                    <a:pt x="2511282" y="0"/>
                  </a:lnTo>
                  <a:lnTo>
                    <a:pt x="2556024" y="6012"/>
                  </a:lnTo>
                  <a:lnTo>
                    <a:pt x="2596230" y="22978"/>
                  </a:lnTo>
                  <a:lnTo>
                    <a:pt x="2630293" y="49295"/>
                  </a:lnTo>
                  <a:lnTo>
                    <a:pt x="2656610" y="83359"/>
                  </a:lnTo>
                  <a:lnTo>
                    <a:pt x="2673576" y="123564"/>
                  </a:lnTo>
                  <a:lnTo>
                    <a:pt x="2679589" y="168306"/>
                  </a:lnTo>
                  <a:lnTo>
                    <a:pt x="2679589" y="841508"/>
                  </a:lnTo>
                  <a:lnTo>
                    <a:pt x="2673576" y="886250"/>
                  </a:lnTo>
                  <a:lnTo>
                    <a:pt x="2656610" y="926455"/>
                  </a:lnTo>
                  <a:lnTo>
                    <a:pt x="2630293" y="960519"/>
                  </a:lnTo>
                  <a:lnTo>
                    <a:pt x="2596230" y="986836"/>
                  </a:lnTo>
                  <a:lnTo>
                    <a:pt x="2556024" y="1003802"/>
                  </a:lnTo>
                  <a:lnTo>
                    <a:pt x="2511282" y="1009815"/>
                  </a:lnTo>
                  <a:lnTo>
                    <a:pt x="168306" y="1009815"/>
                  </a:lnTo>
                  <a:lnTo>
                    <a:pt x="123564" y="1003802"/>
                  </a:lnTo>
                  <a:lnTo>
                    <a:pt x="83359" y="986836"/>
                  </a:lnTo>
                  <a:lnTo>
                    <a:pt x="49295" y="960519"/>
                  </a:lnTo>
                  <a:lnTo>
                    <a:pt x="22978" y="926455"/>
                  </a:lnTo>
                  <a:lnTo>
                    <a:pt x="6012" y="886250"/>
                  </a:lnTo>
                  <a:lnTo>
                    <a:pt x="0" y="841508"/>
                  </a:lnTo>
                  <a:lnTo>
                    <a:pt x="0" y="168306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93935" y="5087112"/>
              <a:ext cx="1426464" cy="5730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546928" y="5149596"/>
            <a:ext cx="11080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Versions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49407" y="4811091"/>
            <a:ext cx="2705100" cy="1035685"/>
            <a:chOff x="949407" y="4811091"/>
            <a:chExt cx="2705100" cy="1035685"/>
          </a:xfrm>
        </p:grpSpPr>
        <p:sp>
          <p:nvSpPr>
            <p:cNvPr id="12" name="object 12"/>
            <p:cNvSpPr/>
            <p:nvPr/>
          </p:nvSpPr>
          <p:spPr>
            <a:xfrm>
              <a:off x="962107" y="4823791"/>
              <a:ext cx="2679700" cy="1010285"/>
            </a:xfrm>
            <a:custGeom>
              <a:avLst/>
              <a:gdLst/>
              <a:ahLst/>
              <a:cxnLst/>
              <a:rect l="l" t="t" r="r" b="b"/>
              <a:pathLst>
                <a:path w="2679700" h="1010285">
                  <a:moveTo>
                    <a:pt x="0" y="168306"/>
                  </a:moveTo>
                  <a:lnTo>
                    <a:pt x="6012" y="123564"/>
                  </a:lnTo>
                  <a:lnTo>
                    <a:pt x="22978" y="83359"/>
                  </a:lnTo>
                  <a:lnTo>
                    <a:pt x="49295" y="49295"/>
                  </a:lnTo>
                  <a:lnTo>
                    <a:pt x="83359" y="22978"/>
                  </a:lnTo>
                  <a:lnTo>
                    <a:pt x="123564" y="6012"/>
                  </a:lnTo>
                  <a:lnTo>
                    <a:pt x="168306" y="0"/>
                  </a:lnTo>
                  <a:lnTo>
                    <a:pt x="2511282" y="0"/>
                  </a:lnTo>
                  <a:lnTo>
                    <a:pt x="2556024" y="6012"/>
                  </a:lnTo>
                  <a:lnTo>
                    <a:pt x="2596230" y="22978"/>
                  </a:lnTo>
                  <a:lnTo>
                    <a:pt x="2630293" y="49295"/>
                  </a:lnTo>
                  <a:lnTo>
                    <a:pt x="2656610" y="83359"/>
                  </a:lnTo>
                  <a:lnTo>
                    <a:pt x="2673576" y="123564"/>
                  </a:lnTo>
                  <a:lnTo>
                    <a:pt x="2679589" y="168306"/>
                  </a:lnTo>
                  <a:lnTo>
                    <a:pt x="2679589" y="841508"/>
                  </a:lnTo>
                  <a:lnTo>
                    <a:pt x="2673576" y="886250"/>
                  </a:lnTo>
                  <a:lnTo>
                    <a:pt x="2656610" y="926455"/>
                  </a:lnTo>
                  <a:lnTo>
                    <a:pt x="2630293" y="960519"/>
                  </a:lnTo>
                  <a:lnTo>
                    <a:pt x="2596230" y="986836"/>
                  </a:lnTo>
                  <a:lnTo>
                    <a:pt x="2556024" y="1003802"/>
                  </a:lnTo>
                  <a:lnTo>
                    <a:pt x="2511282" y="1009815"/>
                  </a:lnTo>
                  <a:lnTo>
                    <a:pt x="168306" y="1009815"/>
                  </a:lnTo>
                  <a:lnTo>
                    <a:pt x="123564" y="1003802"/>
                  </a:lnTo>
                  <a:lnTo>
                    <a:pt x="83359" y="986836"/>
                  </a:lnTo>
                  <a:lnTo>
                    <a:pt x="49295" y="960519"/>
                  </a:lnTo>
                  <a:lnTo>
                    <a:pt x="22978" y="926455"/>
                  </a:lnTo>
                  <a:lnTo>
                    <a:pt x="6012" y="886250"/>
                  </a:lnTo>
                  <a:lnTo>
                    <a:pt x="0" y="841508"/>
                  </a:lnTo>
                  <a:lnTo>
                    <a:pt x="0" y="168306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4272" y="5087112"/>
              <a:ext cx="1789176" cy="57302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567397" y="5149596"/>
            <a:ext cx="1469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404040"/>
                </a:solidFill>
                <a:latin typeface="Verdana"/>
                <a:cs typeface="Verdana"/>
              </a:rPr>
              <a:t>Team</a:t>
            </a:r>
            <a:r>
              <a:rPr sz="20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Work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748310" y="607503"/>
            <a:ext cx="2705100" cy="1035685"/>
            <a:chOff x="8748310" y="607503"/>
            <a:chExt cx="2705100" cy="1035685"/>
          </a:xfrm>
        </p:grpSpPr>
        <p:sp>
          <p:nvSpPr>
            <p:cNvPr id="16" name="object 16"/>
            <p:cNvSpPr/>
            <p:nvPr/>
          </p:nvSpPr>
          <p:spPr>
            <a:xfrm>
              <a:off x="8761010" y="620203"/>
              <a:ext cx="2679700" cy="1010285"/>
            </a:xfrm>
            <a:custGeom>
              <a:avLst/>
              <a:gdLst/>
              <a:ahLst/>
              <a:cxnLst/>
              <a:rect l="l" t="t" r="r" b="b"/>
              <a:pathLst>
                <a:path w="2679700" h="1010285">
                  <a:moveTo>
                    <a:pt x="0" y="168306"/>
                  </a:moveTo>
                  <a:lnTo>
                    <a:pt x="6012" y="123564"/>
                  </a:lnTo>
                  <a:lnTo>
                    <a:pt x="22978" y="83359"/>
                  </a:lnTo>
                  <a:lnTo>
                    <a:pt x="49295" y="49295"/>
                  </a:lnTo>
                  <a:lnTo>
                    <a:pt x="83359" y="22978"/>
                  </a:lnTo>
                  <a:lnTo>
                    <a:pt x="123564" y="6012"/>
                  </a:lnTo>
                  <a:lnTo>
                    <a:pt x="168306" y="0"/>
                  </a:lnTo>
                  <a:lnTo>
                    <a:pt x="2511282" y="0"/>
                  </a:lnTo>
                  <a:lnTo>
                    <a:pt x="2556024" y="6012"/>
                  </a:lnTo>
                  <a:lnTo>
                    <a:pt x="2596230" y="22978"/>
                  </a:lnTo>
                  <a:lnTo>
                    <a:pt x="2630293" y="49295"/>
                  </a:lnTo>
                  <a:lnTo>
                    <a:pt x="2656610" y="83359"/>
                  </a:lnTo>
                  <a:lnTo>
                    <a:pt x="2673576" y="123564"/>
                  </a:lnTo>
                  <a:lnTo>
                    <a:pt x="2679589" y="168306"/>
                  </a:lnTo>
                  <a:lnTo>
                    <a:pt x="2679589" y="841508"/>
                  </a:lnTo>
                  <a:lnTo>
                    <a:pt x="2673576" y="886250"/>
                  </a:lnTo>
                  <a:lnTo>
                    <a:pt x="2656610" y="926455"/>
                  </a:lnTo>
                  <a:lnTo>
                    <a:pt x="2630293" y="960519"/>
                  </a:lnTo>
                  <a:lnTo>
                    <a:pt x="2596230" y="986836"/>
                  </a:lnTo>
                  <a:lnTo>
                    <a:pt x="2556024" y="1003802"/>
                  </a:lnTo>
                  <a:lnTo>
                    <a:pt x="2511282" y="1009815"/>
                  </a:lnTo>
                  <a:lnTo>
                    <a:pt x="168306" y="1009815"/>
                  </a:lnTo>
                  <a:lnTo>
                    <a:pt x="123564" y="1003802"/>
                  </a:lnTo>
                  <a:lnTo>
                    <a:pt x="83359" y="986836"/>
                  </a:lnTo>
                  <a:lnTo>
                    <a:pt x="49295" y="960519"/>
                  </a:lnTo>
                  <a:lnTo>
                    <a:pt x="22978" y="926455"/>
                  </a:lnTo>
                  <a:lnTo>
                    <a:pt x="6012" y="886250"/>
                  </a:lnTo>
                  <a:lnTo>
                    <a:pt x="0" y="841508"/>
                  </a:lnTo>
                  <a:lnTo>
                    <a:pt x="0" y="168306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9887" y="883920"/>
              <a:ext cx="2194559" cy="573024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9163070" y="946403"/>
            <a:ext cx="18764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</a:rPr>
              <a:t>Composability</a:t>
            </a:r>
            <a:endParaRPr sz="200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678E2AC-CE10-A1C4-AEA6-6888A8AC40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5296" y="2654300"/>
            <a:ext cx="803592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58419" marR="5080" indent="-46355">
              <a:lnSpc>
                <a:spcPts val="4900"/>
              </a:lnSpc>
              <a:spcBef>
                <a:spcPts val="980"/>
              </a:spcBef>
            </a:pPr>
            <a:r>
              <a:rPr sz="4800" spc="95" dirty="0"/>
              <a:t>NPM</a:t>
            </a:r>
            <a:r>
              <a:rPr sz="4800" spc="-455" dirty="0"/>
              <a:t> </a:t>
            </a:r>
            <a:r>
              <a:rPr sz="4800" spc="-165" dirty="0"/>
              <a:t>revolutionized</a:t>
            </a:r>
            <a:r>
              <a:rPr sz="4800" spc="-459" dirty="0"/>
              <a:t> </a:t>
            </a:r>
            <a:r>
              <a:rPr sz="4800" spc="-135" dirty="0"/>
              <a:t>the</a:t>
            </a:r>
            <a:r>
              <a:rPr sz="4800" spc="-455" dirty="0"/>
              <a:t> </a:t>
            </a:r>
            <a:r>
              <a:rPr sz="4800" spc="-25" dirty="0"/>
              <a:t>way </a:t>
            </a:r>
            <a:r>
              <a:rPr sz="4800" spc="-130" dirty="0"/>
              <a:t>JavaScript</a:t>
            </a:r>
            <a:r>
              <a:rPr sz="4800" spc="-400" dirty="0"/>
              <a:t> </a:t>
            </a:r>
            <a:r>
              <a:rPr sz="4800" spc="-160" dirty="0"/>
              <a:t>developers</a:t>
            </a:r>
            <a:r>
              <a:rPr sz="4800" spc="-400" dirty="0"/>
              <a:t> </a:t>
            </a:r>
            <a:r>
              <a:rPr sz="4800" spc="-20" dirty="0"/>
              <a:t>work</a:t>
            </a:r>
            <a:endParaRPr sz="4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AC9D-CC73-4BC3-8B82-8F5E78BB3F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9264" rIns="0" bIns="0" rtlCol="0">
            <a:spAutoFit/>
          </a:bodyPr>
          <a:lstStyle/>
          <a:p>
            <a:pPr marL="3863340" marR="5080" indent="-1233170">
              <a:lnSpc>
                <a:spcPts val="4900"/>
              </a:lnSpc>
              <a:spcBef>
                <a:spcPts val="980"/>
              </a:spcBef>
            </a:pPr>
            <a:r>
              <a:rPr sz="4800" spc="-50" dirty="0"/>
              <a:t>What</a:t>
            </a:r>
            <a:r>
              <a:rPr sz="4800" spc="-459" dirty="0"/>
              <a:t> </a:t>
            </a:r>
            <a:r>
              <a:rPr sz="4800" spc="-185" dirty="0"/>
              <a:t>is</a:t>
            </a:r>
            <a:r>
              <a:rPr sz="4800" spc="-455" dirty="0"/>
              <a:t> </a:t>
            </a:r>
            <a:r>
              <a:rPr sz="4800" spc="-150" dirty="0"/>
              <a:t>a</a:t>
            </a:r>
            <a:r>
              <a:rPr sz="4800" spc="-465" dirty="0"/>
              <a:t> </a:t>
            </a:r>
            <a:r>
              <a:rPr sz="4800" spc="-75" dirty="0"/>
              <a:t>Package </a:t>
            </a:r>
            <a:r>
              <a:rPr sz="4800" spc="-30" dirty="0"/>
              <a:t>Manager?</a:t>
            </a:r>
            <a:endParaRPr sz="4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45F00-3E06-F390-7D96-5AE67A0B0F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8401" rIns="0" bIns="0" rtlCol="0">
            <a:spAutoFit/>
          </a:bodyPr>
          <a:lstStyle/>
          <a:p>
            <a:pPr marL="2487295">
              <a:lnSpc>
                <a:spcPct val="100000"/>
              </a:lnSpc>
              <a:spcBef>
                <a:spcPts val="100"/>
              </a:spcBef>
            </a:pPr>
            <a:r>
              <a:rPr sz="4800" spc="-50" dirty="0"/>
              <a:t>What</a:t>
            </a:r>
            <a:r>
              <a:rPr sz="4800" spc="-459" dirty="0"/>
              <a:t> </a:t>
            </a:r>
            <a:r>
              <a:rPr sz="4800" spc="-185" dirty="0"/>
              <a:t>is</a:t>
            </a:r>
            <a:r>
              <a:rPr sz="4800" spc="-455" dirty="0"/>
              <a:t> </a:t>
            </a:r>
            <a:r>
              <a:rPr sz="4800" spc="-150" dirty="0"/>
              <a:t>a</a:t>
            </a:r>
            <a:r>
              <a:rPr sz="4800" spc="-465" dirty="0"/>
              <a:t> </a:t>
            </a:r>
            <a:r>
              <a:rPr sz="4800" spc="-100" dirty="0"/>
              <a:t>Package?</a:t>
            </a:r>
            <a:endParaRPr sz="4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9F7B2-F994-1213-B503-C5B96CD5EA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233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404040"/>
                </a:solidFill>
              </a:rPr>
              <a:t>Package</a:t>
            </a:r>
            <a:r>
              <a:rPr sz="3600" spc="-170" dirty="0">
                <a:solidFill>
                  <a:srgbClr val="404040"/>
                </a:solidFill>
              </a:rPr>
              <a:t> </a:t>
            </a:r>
            <a:r>
              <a:rPr sz="3600" spc="170" dirty="0">
                <a:solidFill>
                  <a:srgbClr val="404040"/>
                </a:solidFill>
              </a:rPr>
              <a:t>(AKA</a:t>
            </a:r>
            <a:r>
              <a:rPr sz="3600" spc="-155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Module)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121" y="501445"/>
            <a:ext cx="1523556" cy="13162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24443" y="2841520"/>
            <a:ext cx="2391505" cy="20057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67062" y="4070553"/>
            <a:ext cx="1001188" cy="11911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34538" y="4070553"/>
            <a:ext cx="1001187" cy="119113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02012" y="4070553"/>
            <a:ext cx="1001188" cy="119113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3D0B15-D744-B80D-2EEA-3A98B5F6C8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5540" y="517651"/>
            <a:ext cx="4494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Managing</a:t>
            </a:r>
            <a:r>
              <a:rPr sz="3600" spc="-250" dirty="0">
                <a:solidFill>
                  <a:srgbClr val="404040"/>
                </a:solidFill>
              </a:rPr>
              <a:t> </a:t>
            </a:r>
            <a:r>
              <a:rPr sz="3600" spc="-10" dirty="0">
                <a:solidFill>
                  <a:srgbClr val="404040"/>
                </a:solidFill>
              </a:rPr>
              <a:t>Packages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889" y="1465008"/>
            <a:ext cx="1489318" cy="12491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9430" y="1465008"/>
            <a:ext cx="1489318" cy="12491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8970" y="1465008"/>
            <a:ext cx="1489318" cy="124910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8511" y="1465008"/>
            <a:ext cx="1489318" cy="124910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8052" y="1465008"/>
            <a:ext cx="1489318" cy="124910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7592" y="1465008"/>
            <a:ext cx="1489318" cy="124910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889" y="2859549"/>
            <a:ext cx="1489318" cy="124910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9430" y="2859549"/>
            <a:ext cx="1489318" cy="124910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8970" y="2859549"/>
            <a:ext cx="1489318" cy="124910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8511" y="2859549"/>
            <a:ext cx="1489318" cy="124910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8052" y="2859549"/>
            <a:ext cx="1489318" cy="124910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7592" y="2859549"/>
            <a:ext cx="1489318" cy="124910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889" y="4254092"/>
            <a:ext cx="1489318" cy="124910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9430" y="4254092"/>
            <a:ext cx="1489318" cy="124910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8970" y="4254092"/>
            <a:ext cx="1489318" cy="124910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8511" y="4254092"/>
            <a:ext cx="1489318" cy="124910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8052" y="4254092"/>
            <a:ext cx="1489318" cy="124910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7592" y="4254092"/>
            <a:ext cx="1489318" cy="1249105"/>
          </a:xfrm>
          <a:prstGeom prst="rect">
            <a:avLst/>
          </a:prstGeom>
        </p:spPr>
      </p:pic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C6460B7-4313-F381-94A5-140D4726D5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694" y="3409950"/>
            <a:ext cx="10768965" cy="38100"/>
            <a:chOff x="711694" y="3409950"/>
            <a:chExt cx="10768965" cy="38100"/>
          </a:xfrm>
        </p:grpSpPr>
        <p:sp>
          <p:nvSpPr>
            <p:cNvPr id="3" name="object 3"/>
            <p:cNvSpPr/>
            <p:nvPr/>
          </p:nvSpPr>
          <p:spPr>
            <a:xfrm>
              <a:off x="711694" y="3409950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  <a:path w="10768965" h="38100">
                  <a:moveTo>
                    <a:pt x="0" y="0"/>
                  </a:moveTo>
                  <a:lnTo>
                    <a:pt x="0" y="38100"/>
                  </a:lnTo>
                </a:path>
              </a:pathLst>
            </a:custGeom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694" y="3409950"/>
              <a:ext cx="10768615" cy="3810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1513" rIns="0" bIns="0" rtlCol="0">
            <a:spAutoFit/>
          </a:bodyPr>
          <a:lstStyle/>
          <a:p>
            <a:pPr marL="564769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202020"/>
                </a:solidFill>
              </a:rPr>
              <a:t>What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Exactly</a:t>
            </a:r>
            <a:r>
              <a:rPr sz="3600" spc="-195" dirty="0">
                <a:solidFill>
                  <a:srgbClr val="202020"/>
                </a:solidFill>
              </a:rPr>
              <a:t> </a:t>
            </a:r>
            <a:r>
              <a:rPr sz="3600" spc="-30" dirty="0">
                <a:solidFill>
                  <a:srgbClr val="202020"/>
                </a:solidFill>
              </a:rPr>
              <a:t>is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70" dirty="0">
                <a:solidFill>
                  <a:srgbClr val="202020"/>
                </a:solidFill>
              </a:rPr>
              <a:t>NPM?</a:t>
            </a:r>
            <a:endParaRPr sz="36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504E2-84FD-EB73-93DC-3C020A48A9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187</Words>
  <Application>Microsoft Office PowerPoint</Application>
  <PresentationFormat>Widescreen</PresentationFormat>
  <Paragraphs>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Courier New</vt:lpstr>
      <vt:lpstr>Verdana</vt:lpstr>
      <vt:lpstr>Office Theme</vt:lpstr>
      <vt:lpstr>NPM: Node Package Manager</vt:lpstr>
      <vt:lpstr>Why NPM?</vt:lpstr>
      <vt:lpstr>Composability</vt:lpstr>
      <vt:lpstr>NPM revolutionized the way JavaScript developers work</vt:lpstr>
      <vt:lpstr>What is a Package Manager?</vt:lpstr>
      <vt:lpstr>What is a Package?</vt:lpstr>
      <vt:lpstr>Package (AKA Module)</vt:lpstr>
      <vt:lpstr>Managing Packages</vt:lpstr>
      <vt:lpstr>What Exactly is NPM?</vt:lpstr>
      <vt:lpstr>The NPM Command</vt:lpstr>
      <vt:lpstr>The package.json/package-lock.json Files</vt:lpstr>
      <vt:lpstr>Semantic Versioning (SemVer)</vt:lpstr>
      <vt:lpstr>4.2.0</vt:lpstr>
      <vt:lpstr>~ 1.2.3</vt:lpstr>
      <vt:lpstr>^ 1.2.3</vt:lpstr>
      <vt:lpstr>Installing and Using NPM Packages</vt:lpstr>
      <vt:lpstr>Creating and Publishing an NPM Package</vt:lpstr>
      <vt:lpstr>NPX and the NPM Run Scripts</vt:lpstr>
      <vt:lpstr>Updating NPM Packages</vt:lpstr>
      <vt:lpstr>npm update</vt:lpstr>
      <vt:lpstr>Yarn (yarnpkg.org) Why NPM</vt:lpstr>
      <vt:lpstr>Next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2</cp:revision>
  <dcterms:created xsi:type="dcterms:W3CDTF">2024-12-13T23:23:02Z</dcterms:created>
  <dcterms:modified xsi:type="dcterms:W3CDTF">2024-12-14T14:37:33Z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2020-09-14T00:00:00Z</vt:filetime>
  </property>
  <property fmtid="{D5CDD505-2E9C-101B-9397-08002B2CF9AE}" pid="3" name="LastSaved">
    <vt:filetime>2024-12-13T00:00:00Z</vt:filetime>
  </property>
  <property fmtid="{D5CDD505-2E9C-101B-9397-08002B2CF9AE}" pid="4" name="Producer">
    <vt:lpwstr>macOS Version 10.15.6 (Build 19G73) Quartz PDFContext</vt:lpwstr>
  </property>
</Properties>
</file>