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92" r:id="rId5"/>
    <p:sldId id="293" r:id="rId6"/>
    <p:sldId id="294" r:id="rId7"/>
    <p:sldId id="259" r:id="rId8"/>
    <p:sldId id="260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4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41D4E-95DB-4098-BA5F-8B84D4D81DC2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9C190-8E0D-4C9D-8BBA-A83A332DC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4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79702" y="511555"/>
            <a:ext cx="3943984" cy="583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70F91-B334-4E81-A471-6ED7C0F14B53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2EC54-5673-46AA-9FCB-74AAE3CD3F4F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D9A64-76D6-46CE-83E6-8A451BC4DB21}" type="datetime1">
              <a:rPr lang="en-US" smtClean="0"/>
              <a:t>12/15/2024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B4FC9-2909-4012-84B9-B66B993140F4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47DEA-FC48-447B-9475-629EC2C07766}" type="datetime1">
              <a:rPr lang="en-US" smtClean="0"/>
              <a:t>12/15/2024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5465" y="511555"/>
            <a:ext cx="5441068" cy="583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81813" y="1797811"/>
            <a:ext cx="6159500" cy="3655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E2FE9-BC1F-4603-AAA5-DDB3F68F0EB3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4400" y="2278669"/>
            <a:ext cx="7125816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500" spc="-20" dirty="0">
                <a:solidFill>
                  <a:srgbClr val="171717"/>
                </a:solidFill>
              </a:rPr>
              <a:t>OWASP Top 10 Risks and Secure Coding</a:t>
            </a:r>
            <a:endParaRPr sz="45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923F17-9078-5BC3-AE58-66F0EA5B6A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0822" y="1910588"/>
            <a:ext cx="3335654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" algn="l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solidFill>
                  <a:srgbClr val="F05A28"/>
                </a:solidFill>
                <a:latin typeface="Verdana"/>
              </a:rPr>
              <a:t>Scenario: Financial institution's server with default settings.</a:t>
            </a:r>
            <a:endParaRPr sz="3200" spc="-10" dirty="0">
              <a:solidFill>
                <a:srgbClr val="F05A28"/>
              </a:solidFill>
              <a:latin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8649" y="423362"/>
            <a:ext cx="87897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2914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4. Security Misconfigurations</a:t>
            </a:r>
            <a:endParaRPr spc="-1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26EBDD-A433-1BB9-5BDA-55A663015F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4F7AA-9F55-6708-F0E7-242E74278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29" y="2320868"/>
            <a:ext cx="6540836" cy="22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0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0822" y="1910588"/>
            <a:ext cx="3335654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" algn="l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solidFill>
                  <a:srgbClr val="F05A28"/>
                </a:solidFill>
                <a:latin typeface="Verdana"/>
              </a:rPr>
              <a:t>Scenario: Malicious scripts in comments on a news website.</a:t>
            </a:r>
            <a:endParaRPr sz="3200" spc="-10" dirty="0">
              <a:solidFill>
                <a:srgbClr val="F05A28"/>
              </a:solidFill>
              <a:latin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33600" y="424085"/>
            <a:ext cx="89421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2914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5. Cross-Site Scripting (XSS)</a:t>
            </a:r>
            <a:endParaRPr spc="-1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26EBDD-A433-1BB9-5BDA-55A663015F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33C873-5FED-6988-C5D0-65ED5EBE3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361" y="1676400"/>
            <a:ext cx="7075666" cy="4025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BE5A4D-56DC-13EB-9A76-48EDC6883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060" y="1134703"/>
            <a:ext cx="5749940" cy="33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34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0822" y="1910588"/>
            <a:ext cx="3335654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" algn="l">
              <a:spcBef>
                <a:spcPts val="100"/>
              </a:spcBef>
            </a:pPr>
            <a:r>
              <a:rPr lang="en-US" sz="3200" spc="-10" dirty="0">
                <a:solidFill>
                  <a:srgbClr val="F05A28"/>
                </a:solidFill>
                <a:latin typeface="Verdana"/>
              </a:rPr>
              <a:t>Scenario: Online gaming platform with insecure deserialization.</a:t>
            </a:r>
            <a:endParaRPr lang="en-IN" sz="3200" spc="-10" dirty="0">
              <a:solidFill>
                <a:srgbClr val="F05A28"/>
              </a:solidFill>
              <a:latin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1200" y="441898"/>
            <a:ext cx="938069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2914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6. Insecure Deserialization</a:t>
            </a:r>
            <a:endParaRPr spc="-1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26EBDD-A433-1BB9-5BDA-55A663015F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9DA8BE-425B-046F-839A-F175E196D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150954"/>
            <a:ext cx="5799293" cy="4079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44C02B-6C8B-56C3-047E-5835E7D56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036" y="1132139"/>
            <a:ext cx="4862163" cy="8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0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0822" y="1910588"/>
            <a:ext cx="3335654" cy="39651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" algn="l">
              <a:spcBef>
                <a:spcPts val="100"/>
              </a:spcBef>
            </a:pPr>
            <a:r>
              <a:rPr lang="en-US" sz="3200" spc="-10" dirty="0">
                <a:solidFill>
                  <a:srgbClr val="F05A28"/>
                </a:solidFill>
                <a:latin typeface="Verdana"/>
              </a:rPr>
              <a:t>Scenario: Outdated libraries in a software development company's application</a:t>
            </a:r>
            <a:endParaRPr lang="en-IN" sz="3200" spc="-10" dirty="0">
              <a:solidFill>
                <a:srgbClr val="F05A28"/>
              </a:solidFill>
              <a:latin typeface="Verdana"/>
            </a:endParaRPr>
          </a:p>
          <a:p>
            <a:pPr marR="7620" algn="l">
              <a:lnSpc>
                <a:spcPct val="100000"/>
              </a:lnSpc>
              <a:spcBef>
                <a:spcPts val="100"/>
              </a:spcBef>
            </a:pPr>
            <a:r>
              <a:rPr lang="en-IN" sz="3200" spc="-10" dirty="0">
                <a:solidFill>
                  <a:srgbClr val="F05A28"/>
                </a:solidFill>
                <a:latin typeface="Verdana"/>
              </a:rPr>
              <a:t>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1600" y="153498"/>
            <a:ext cx="975359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2914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7. Using Components with Known Vulnerabilities</a:t>
            </a:r>
            <a:endParaRPr spc="-1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26EBDD-A433-1BB9-5BDA-55A663015F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3A2452-89A4-FB5F-3F39-75F000BC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98" y="1706381"/>
            <a:ext cx="6019797" cy="398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78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5800" y="2199714"/>
            <a:ext cx="3335654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" algn="l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solidFill>
                  <a:srgbClr val="F05A28"/>
                </a:solidFill>
                <a:latin typeface="Verdana"/>
              </a:rPr>
              <a:t>Scenario: Retail website without proper logging</a:t>
            </a:r>
            <a:r>
              <a:rPr lang="en-IN" sz="3200" spc="-10" dirty="0">
                <a:solidFill>
                  <a:srgbClr val="F05A28"/>
                </a:solidFill>
                <a:latin typeface="Verdana"/>
              </a:rPr>
              <a:t>.</a:t>
            </a:r>
            <a:endParaRPr sz="3200" spc="-10" dirty="0">
              <a:solidFill>
                <a:srgbClr val="F05A28"/>
              </a:solidFill>
              <a:latin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2" y="434971"/>
            <a:ext cx="1150619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2914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8. Insufficient Logging and Monitoring</a:t>
            </a:r>
            <a:endParaRPr lang="en-IN" spc="-1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26EBDD-A433-1BB9-5BDA-55A663015F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BFE5AF-672E-6A40-B229-5DBABDCB7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936" y="2172995"/>
            <a:ext cx="6857999" cy="29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3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5800" y="2199714"/>
            <a:ext cx="3335654" cy="24878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" algn="l">
              <a:spcBef>
                <a:spcPts val="100"/>
              </a:spcBef>
            </a:pPr>
            <a:r>
              <a:rPr lang="en-US" sz="3200" spc="-10" dirty="0">
                <a:solidFill>
                  <a:srgbClr val="F05A28"/>
                </a:solidFill>
                <a:latin typeface="Verdana"/>
              </a:rPr>
              <a:t>Scenario: Cloud storage service with direct references.</a:t>
            </a:r>
            <a:endParaRPr lang="en-IN" sz="3200" spc="-10" dirty="0">
              <a:solidFill>
                <a:srgbClr val="F05A28"/>
              </a:solidFill>
              <a:latin typeface="Verdana"/>
            </a:endParaRPr>
          </a:p>
          <a:p>
            <a:pPr marR="7620" algn="l">
              <a:lnSpc>
                <a:spcPct val="100000"/>
              </a:lnSpc>
              <a:spcBef>
                <a:spcPts val="100"/>
              </a:spcBef>
            </a:pPr>
            <a:endParaRPr lang="en-US" sz="3200" spc="-10" dirty="0">
              <a:solidFill>
                <a:srgbClr val="F05A28"/>
              </a:solidFill>
              <a:latin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9896" y="474121"/>
            <a:ext cx="119633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2914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9. Insecure Direct Object References (IDOR)</a:t>
            </a:r>
            <a:endParaRPr lang="en-IN" spc="-1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26EBDD-A433-1BB9-5BDA-55A663015F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B23E8-9A0D-181C-97BD-5EAB4E24A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805" y="1781090"/>
            <a:ext cx="7311593" cy="3295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43C092-380F-67A5-F3C9-45FB0F524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175" y="5999130"/>
            <a:ext cx="7120294" cy="44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83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5800" y="2199714"/>
            <a:ext cx="3335654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" algn="l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solidFill>
                  <a:srgbClr val="F05A28"/>
                </a:solidFill>
                <a:latin typeface="Verdana"/>
              </a:rPr>
              <a:t>Scenario: Web application allowing internal service requests.</a:t>
            </a:r>
            <a:endParaRPr sz="3200" spc="-10" dirty="0">
              <a:solidFill>
                <a:srgbClr val="F05A28"/>
              </a:solidFill>
              <a:latin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2" y="434971"/>
            <a:ext cx="1150619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2914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10. Server-Side Request Forgery (SSRF)</a:t>
            </a:r>
            <a:endParaRPr lang="en-IN" spc="-1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26EBDD-A433-1BB9-5BDA-55A663015F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17871A-C383-9933-5B27-1A781ACD9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349444"/>
            <a:ext cx="7353678" cy="21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52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0600" y="326337"/>
            <a:ext cx="7391400" cy="6378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05A28"/>
                </a:solidFill>
                <a:latin typeface="Verdana"/>
              </a:rPr>
              <a:t>Vulnerabilities Can Have Far-Reaching Impacts</a:t>
            </a:r>
          </a:p>
          <a:p>
            <a:pPr marL="355600" indent="-342900">
              <a:spcBef>
                <a:spcPts val="100"/>
              </a:spcBef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F05A28"/>
              </a:solidFill>
              <a:latin typeface="Verdana"/>
            </a:endParaRPr>
          </a:p>
          <a:p>
            <a:pPr marL="355600" indent="-342900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05A28"/>
                </a:solidFill>
                <a:latin typeface="Verdana"/>
              </a:rPr>
              <a:t>Proactive Measures Are Crucial</a:t>
            </a:r>
            <a:endParaRPr lang="en-US" sz="2400" dirty="0">
              <a:solidFill>
                <a:srgbClr val="F05A28"/>
              </a:solidFill>
              <a:latin typeface="Verdana"/>
            </a:endParaRPr>
          </a:p>
          <a:p>
            <a:pPr marL="355600" indent="-342900">
              <a:spcBef>
                <a:spcPts val="10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05A28"/>
              </a:solidFill>
              <a:latin typeface="Verdana"/>
            </a:endParaRPr>
          </a:p>
          <a:p>
            <a:pPr marL="355600" indent="-342900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05A28"/>
                </a:solidFill>
                <a:latin typeface="Verdana"/>
              </a:rPr>
              <a:t>Security Is a Shared Responsibility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F05A28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05A28"/>
                </a:solidFill>
                <a:latin typeface="Verdana"/>
              </a:rPr>
              <a:t>Testing and Continuous Monitoring Are Essential</a:t>
            </a:r>
            <a:endParaRPr lang="en-US" sz="2400" dirty="0">
              <a:solidFill>
                <a:srgbClr val="F05A28"/>
              </a:solidFill>
              <a:latin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05A28"/>
              </a:solidFill>
              <a:latin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05A28"/>
                </a:solidFill>
                <a:latin typeface="Verdana"/>
              </a:rPr>
              <a:t>Adhering to Best Practices Reduces Risk</a:t>
            </a:r>
            <a:endParaRPr lang="en-US" sz="2400" dirty="0">
              <a:solidFill>
                <a:srgbClr val="F05A28"/>
              </a:solidFill>
              <a:latin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05A28"/>
              </a:solidFill>
              <a:latin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05A28"/>
                </a:solidFill>
                <a:latin typeface="Verdana"/>
              </a:rPr>
              <a:t>Compliance and Legal Considerations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F05A28"/>
              </a:solidFill>
              <a:latin typeface="Verdana"/>
            </a:endParaRPr>
          </a:p>
          <a:p>
            <a:pPr marL="355600" indent="-342900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05A28"/>
                </a:solidFill>
                <a:latin typeface="Verdana"/>
              </a:rPr>
              <a:t>User Trust and Business Continuity</a:t>
            </a:r>
          </a:p>
          <a:p>
            <a:pPr marL="355600" indent="-342900">
              <a:spcBef>
                <a:spcPts val="10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05A28"/>
              </a:solidFill>
              <a:latin typeface="Verdana"/>
            </a:endParaRPr>
          </a:p>
          <a:p>
            <a:pPr marL="355600" indent="-342900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05A28"/>
                </a:solidFill>
                <a:latin typeface="Verdana"/>
              </a:rPr>
              <a:t>Continuous Improvement</a:t>
            </a:r>
            <a:endParaRPr sz="2400" dirty="0">
              <a:solidFill>
                <a:srgbClr val="F05A28"/>
              </a:solidFill>
              <a:latin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1922779"/>
            <a:ext cx="4038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20" dirty="0">
                <a:solidFill>
                  <a:srgbClr val="FFFFFF"/>
                </a:solidFill>
              </a:rPr>
              <a:t>Conclusion</a:t>
            </a:r>
            <a:endParaRPr spc="-2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27478-5F8C-7DA4-FA97-C0307F5206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5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8981" y="1143000"/>
            <a:ext cx="45719" cy="53059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7066" y="61208"/>
            <a:ext cx="858793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0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OWASP Top 10 Security Risks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905499" y="1052229"/>
            <a:ext cx="6159500" cy="51680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lang="en-IN" sz="2000" dirty="0"/>
              <a:t>1. Broken Access Control </a:t>
            </a: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lang="en-IN" sz="2000" dirty="0"/>
              <a:t>2. Cryptographic Failures </a:t>
            </a: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lang="en-IN" sz="2000" dirty="0"/>
              <a:t>3. Injection </a:t>
            </a: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lang="en-IN" sz="2000" dirty="0"/>
              <a:t>4. Insecure Design </a:t>
            </a: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lang="en-IN" sz="2000" dirty="0"/>
              <a:t>5. Security Misconfiguration</a:t>
            </a: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lang="en-IN" sz="2000" dirty="0"/>
              <a:t>6. Vulnerable and Outdated Components </a:t>
            </a: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lang="en-IN" sz="2000" dirty="0"/>
              <a:t>7. Identification and Authentication Failures </a:t>
            </a: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lang="en-IN" sz="2000" dirty="0"/>
              <a:t>8. Software and Data Integrity Failures </a:t>
            </a: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lang="en-IN" sz="2000" dirty="0"/>
              <a:t>9. Server-Side Request Forgery (SSRF) </a:t>
            </a: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lang="en-IN" sz="2000" dirty="0"/>
              <a:t>10. Insufficient Logging and Monitoring</a:t>
            </a:r>
            <a:endParaRPr sz="2000" spc="-10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1593" y="2405805"/>
            <a:ext cx="1744322" cy="25128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97CED-2D49-91EE-C360-02335A6F3FE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8200" y="403813"/>
            <a:ext cx="7543800" cy="60503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F05A28"/>
                </a:solidFill>
                <a:latin typeface="Verdana"/>
                <a:cs typeface="Verdana"/>
              </a:rPr>
              <a:t>Secure Coding </a:t>
            </a:r>
            <a:r>
              <a:rPr lang="en-US" sz="2400" dirty="0">
                <a:solidFill>
                  <a:srgbClr val="F05A28"/>
                </a:solidFill>
                <a:latin typeface="Verdana"/>
                <a:cs typeface="Verdana"/>
              </a:rPr>
              <a:t>involves writing software that is resistant to attacks and minimizes vulnerabilities.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solidFill>
                <a:srgbClr val="F05A28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F05A28"/>
                </a:solidFill>
                <a:latin typeface="Verdana"/>
                <a:cs typeface="Verdana"/>
              </a:rPr>
              <a:t>Key Principles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solidFill>
                <a:srgbClr val="F05A28"/>
              </a:solidFill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05A28"/>
                </a:solidFill>
                <a:latin typeface="Verdana"/>
                <a:cs typeface="Verdana"/>
              </a:rPr>
              <a:t>Validate Inputs: Always validate and sanitize user inputs to prevent injection attacks.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05A28"/>
              </a:solidFill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05A28"/>
                </a:solidFill>
                <a:latin typeface="Verdana"/>
                <a:cs typeface="Verdana"/>
              </a:rPr>
              <a:t>Least Privilege: Grant only the minimum access necessary for code execution.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05A28"/>
              </a:solidFill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05A28"/>
                </a:solidFill>
                <a:latin typeface="Verdana"/>
                <a:cs typeface="Verdana"/>
              </a:rPr>
              <a:t>Error Handling: Avoid exposing sensitive details in error messages.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solidFill>
                <a:srgbClr val="F05A28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1922779"/>
            <a:ext cx="4038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20" dirty="0">
                <a:solidFill>
                  <a:srgbClr val="FFFFFF"/>
                </a:solidFill>
              </a:rPr>
              <a:t>Secure Coding</a:t>
            </a:r>
            <a:endParaRPr spc="-2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27478-5F8C-7DA4-FA97-C0307F5206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9200" y="0"/>
            <a:ext cx="6934200" cy="68531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F05A28"/>
                </a:solidFill>
                <a:latin typeface="Verdana"/>
                <a:cs typeface="Verdana"/>
              </a:rPr>
              <a:t>Common Threats Addressed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solidFill>
                <a:srgbClr val="F05A28"/>
              </a:solidFill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05A28"/>
                </a:solidFill>
                <a:latin typeface="Verdana"/>
                <a:cs typeface="Verdana"/>
              </a:rPr>
              <a:t>Injection Attacks (SQL, Command, etc.)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05A28"/>
                </a:solidFill>
                <a:latin typeface="Verdana"/>
                <a:cs typeface="Verdana"/>
              </a:rPr>
              <a:t>Cross-Site Scripting (XSS)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05A28"/>
                </a:solidFill>
                <a:latin typeface="Verdana"/>
                <a:cs typeface="Verdana"/>
              </a:rPr>
              <a:t>Cross-Site Request Forgery (CSRF)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05A28"/>
                </a:solidFill>
                <a:latin typeface="Verdana"/>
                <a:cs typeface="Verdana"/>
              </a:rPr>
              <a:t>Insecure Authentication and Session Management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solidFill>
                <a:srgbClr val="F05A28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F05A28"/>
                </a:solidFill>
                <a:latin typeface="Verdana"/>
                <a:cs typeface="Verdana"/>
              </a:rPr>
              <a:t>Coding Best Practices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solidFill>
                <a:srgbClr val="F05A28"/>
              </a:solidFill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05A28"/>
                </a:solidFill>
                <a:latin typeface="Verdana"/>
                <a:cs typeface="Verdana"/>
              </a:rPr>
              <a:t>Use secure libraries and frameworks.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05A28"/>
              </a:solidFill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05A28"/>
                </a:solidFill>
                <a:latin typeface="Verdana"/>
                <a:cs typeface="Verdana"/>
              </a:rPr>
              <a:t>Avoid hardcoding sensitive data (e.g., passwords, API keys).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05A28"/>
              </a:solidFill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05A28"/>
                </a:solidFill>
                <a:latin typeface="Verdana"/>
                <a:cs typeface="Verdana"/>
              </a:rPr>
              <a:t>Regularly update and patch dependencies.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solidFill>
                <a:srgbClr val="F05A28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1922779"/>
            <a:ext cx="4038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20" dirty="0">
                <a:solidFill>
                  <a:srgbClr val="FFFFFF"/>
                </a:solidFill>
              </a:rPr>
              <a:t>Secure Coding</a:t>
            </a:r>
            <a:endParaRPr spc="-2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27478-5F8C-7DA4-FA97-C0307F5206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6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0600" y="381000"/>
            <a:ext cx="6934200" cy="5706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F05A28"/>
                </a:solidFill>
                <a:latin typeface="Verdana"/>
                <a:cs typeface="Verdana"/>
              </a:rPr>
              <a:t>Security Testing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solidFill>
                <a:srgbClr val="F05A28"/>
              </a:solidFill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05A28"/>
                </a:solidFill>
                <a:latin typeface="Verdana"/>
                <a:cs typeface="Verdana"/>
              </a:rPr>
              <a:t>Static and dynamic code analysis.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05A28"/>
              </a:solidFill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05A28"/>
                </a:solidFill>
                <a:latin typeface="Verdana"/>
                <a:cs typeface="Verdana"/>
              </a:rPr>
              <a:t>Penetration testing and vulnerability scans.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solidFill>
                <a:srgbClr val="F05A28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F05A28"/>
                </a:solidFill>
                <a:latin typeface="Verdana"/>
                <a:cs typeface="Verdana"/>
              </a:rPr>
              <a:t>Benefits of Secure Coding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solidFill>
                <a:srgbClr val="F05A28"/>
              </a:solidFill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05A28"/>
                </a:solidFill>
                <a:latin typeface="Verdana"/>
                <a:cs typeface="Verdana"/>
              </a:rPr>
              <a:t>Reduces risk of exploitation.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05A28"/>
              </a:solidFill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05A28"/>
                </a:solidFill>
                <a:latin typeface="Verdana"/>
                <a:cs typeface="Verdana"/>
              </a:rPr>
              <a:t>Protects user data and privacy.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05A28"/>
              </a:solidFill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05A28"/>
                </a:solidFill>
                <a:latin typeface="Verdana"/>
                <a:cs typeface="Verdana"/>
              </a:rPr>
              <a:t>Enhances system reliability and compliance.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1922779"/>
            <a:ext cx="4038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20" dirty="0">
                <a:solidFill>
                  <a:srgbClr val="FFFFFF"/>
                </a:solidFill>
              </a:rPr>
              <a:t>Secure Coding</a:t>
            </a:r>
            <a:endParaRPr spc="-2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27478-5F8C-7DA4-FA97-C0307F5206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7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4400" y="2278669"/>
            <a:ext cx="7125816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500" spc="-20" dirty="0">
                <a:solidFill>
                  <a:srgbClr val="171717"/>
                </a:solidFill>
              </a:rPr>
              <a:t>Real-Life Scenarios </a:t>
            </a:r>
            <a:endParaRPr sz="45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923F17-9078-5BC3-AE58-66F0EA5B6A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7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719" y="1981200"/>
            <a:ext cx="4267190" cy="19954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1830" algn="l">
              <a:lnSpc>
                <a:spcPct val="100000"/>
              </a:lnSpc>
              <a:spcBef>
                <a:spcPts val="100"/>
              </a:spcBef>
            </a:pPr>
            <a:r>
              <a:rPr lang="en-IN" sz="3200" spc="-10" dirty="0">
                <a:solidFill>
                  <a:srgbClr val="F05A28"/>
                </a:solidFill>
                <a:latin typeface="Verdana"/>
                <a:cs typeface="Verdana"/>
              </a:rPr>
              <a:t>Scenario: </a:t>
            </a:r>
          </a:p>
          <a:p>
            <a:pPr marL="671830" algn="l">
              <a:lnSpc>
                <a:spcPct val="100000"/>
              </a:lnSpc>
              <a:spcBef>
                <a:spcPts val="100"/>
              </a:spcBef>
            </a:pPr>
            <a:r>
              <a:rPr lang="en-IN" sz="3200" spc="-10" dirty="0">
                <a:solidFill>
                  <a:srgbClr val="F05A28"/>
                </a:solidFill>
                <a:latin typeface="Verdana"/>
                <a:cs typeface="Verdana"/>
              </a:rPr>
              <a:t>SQL injection on an e-commerce site.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1. Injection Attacks</a:t>
            </a:r>
            <a:endParaRPr spc="-1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F13C5AF-5447-A187-287F-24D74C204F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1319ED-6E34-B01D-B9AB-54920D993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733463"/>
            <a:ext cx="6496384" cy="33910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2703DBE-8C9E-E7DB-E4A4-B829900FA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207" y="5658152"/>
            <a:ext cx="6668177" cy="4445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0822" y="1910588"/>
            <a:ext cx="3335654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" algn="l">
              <a:lnSpc>
                <a:spcPct val="100000"/>
              </a:lnSpc>
              <a:spcBef>
                <a:spcPts val="100"/>
              </a:spcBef>
            </a:pPr>
            <a:r>
              <a:rPr lang="en-IN" sz="3200" spc="-10" dirty="0">
                <a:solidFill>
                  <a:srgbClr val="F05A28"/>
                </a:solidFill>
                <a:latin typeface="Verdana"/>
              </a:rPr>
              <a:t>Scenario:                                 Weak authentication on a social media platform.</a:t>
            </a:r>
            <a:endParaRPr sz="3200" spc="-10" dirty="0">
              <a:solidFill>
                <a:srgbClr val="F05A28"/>
              </a:solidFill>
              <a:latin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40232" y="434971"/>
            <a:ext cx="77991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2914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2. Broken Authentication</a:t>
            </a:r>
            <a:endParaRPr spc="-1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26EBDD-A433-1BB9-5BDA-55A663015F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F7B842-744A-2FE7-1523-5FD73FBC2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828800"/>
            <a:ext cx="7296525" cy="32765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0822" y="1910588"/>
            <a:ext cx="3335654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" algn="l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>
                <a:solidFill>
                  <a:srgbClr val="F05A28"/>
                </a:solidFill>
                <a:latin typeface="Verdana"/>
              </a:rPr>
              <a:t>Scenario: Unencrypted medical records on a healthcare provider's site.</a:t>
            </a:r>
            <a:endParaRPr lang="en-IN" sz="3200" spc="-10" dirty="0">
              <a:solidFill>
                <a:srgbClr val="F05A28"/>
              </a:solidFill>
              <a:latin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40232" y="434971"/>
            <a:ext cx="80277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2914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3. Sensitive Data Exposure</a:t>
            </a:r>
            <a:endParaRPr spc="-1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26EBDD-A433-1BB9-5BDA-55A663015F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E35DB-9842-B7A0-2384-32BF9E0EC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143943"/>
            <a:ext cx="6562881" cy="224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4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428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Verdana</vt:lpstr>
      <vt:lpstr>Wingdings</vt:lpstr>
      <vt:lpstr>Office Theme</vt:lpstr>
      <vt:lpstr>OWASP Top 10 Risks and Secure Coding</vt:lpstr>
      <vt:lpstr>OWASP Top 10 Security Risks</vt:lpstr>
      <vt:lpstr>Secure Coding</vt:lpstr>
      <vt:lpstr>Secure Coding</vt:lpstr>
      <vt:lpstr>Secure Coding</vt:lpstr>
      <vt:lpstr>Real-Life Scenarios </vt:lpstr>
      <vt:lpstr>1. Injection Attacks</vt:lpstr>
      <vt:lpstr>2. Broken Authentication</vt:lpstr>
      <vt:lpstr>3. Sensitive Data Exposure</vt:lpstr>
      <vt:lpstr>4. Security Misconfigurations</vt:lpstr>
      <vt:lpstr>5. Cross-Site Scripting (XSS)</vt:lpstr>
      <vt:lpstr>6. Insecure Deserialization</vt:lpstr>
      <vt:lpstr>7. Using Components with Known Vulnerabilities</vt:lpstr>
      <vt:lpstr>8. Insufficient Logging and Monitoring</vt:lpstr>
      <vt:lpstr>9. Insecure Direct Object References (IDOR)</vt:lpstr>
      <vt:lpstr>10. Server-Side Request Forgery (SSRF)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Java EE?</dc:title>
  <cp:lastModifiedBy>Steve Steve</cp:lastModifiedBy>
  <cp:revision>7</cp:revision>
  <dcterms:created xsi:type="dcterms:W3CDTF">2023-10-26T15:09:27Z</dcterms:created>
  <dcterms:modified xsi:type="dcterms:W3CDTF">2024-12-15T17:16:04Z</dcterms:modified>
</cp:coreProperties>
</file>