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1080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51550" y="609600"/>
            <a:ext cx="415290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53540" y="2298700"/>
            <a:ext cx="12948919" cy="5237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6600" y="2692400"/>
            <a:ext cx="26301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35" dirty="0">
                <a:solidFill>
                  <a:srgbClr val="171717"/>
                </a:solidFill>
              </a:rPr>
              <a:t>Plugins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2109610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08800" y="2997200"/>
            <a:ext cx="6000750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50" dirty="0">
                <a:latin typeface="Verdana" panose="020B0604030504040204"/>
                <a:cs typeface="Verdana" panose="020B0604030504040204"/>
              </a:rPr>
              <a:t>Package</a:t>
            </a:r>
            <a:r>
              <a:rPr lang="en-US"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lang="en-US" sz="3200" spc="-5" dirty="0" err="1">
                <a:latin typeface="Verdana" panose="020B0604030504040204"/>
                <a:cs typeface="Verdana" panose="020B0604030504040204"/>
              </a:rPr>
              <a:t>javadocs</a:t>
            </a:r>
            <a:endParaRPr lang="en-US" sz="3200" dirty="0">
              <a:latin typeface="Verdana" panose="020B0604030504040204"/>
              <a:cs typeface="Verdana" panose="020B0604030504040204"/>
            </a:endParaRPr>
          </a:p>
          <a:p>
            <a:pPr marL="241300" marR="505460" indent="-228600">
              <a:lnSpc>
                <a:spcPts val="6200"/>
              </a:lnSpc>
              <a:spcBef>
                <a:spcPts val="600"/>
              </a:spcBef>
            </a:pPr>
            <a:r>
              <a:rPr lang="en-US" sz="3200" spc="50" dirty="0">
                <a:latin typeface="Verdana" panose="020B0604030504040204"/>
                <a:cs typeface="Verdana" panose="020B0604030504040204"/>
              </a:rPr>
              <a:t>Package  </a:t>
            </a:r>
            <a:r>
              <a:rPr lang="en-US" sz="3200" spc="5" dirty="0">
                <a:latin typeface="Verdana" panose="020B0604030504040204"/>
                <a:cs typeface="Verdana" panose="020B0604030504040204"/>
              </a:rPr>
              <a:t>phase </a:t>
            </a:r>
            <a:r>
              <a:rPr lang="en-US" sz="3200" spc="10" dirty="0">
                <a:latin typeface="Verdana" panose="020B0604030504040204"/>
                <a:cs typeface="Verdana" panose="020B0604030504040204"/>
              </a:rPr>
              <a:t> </a:t>
            </a:r>
            <a:r>
              <a:rPr lang="en-US" sz="3200" spc="35" dirty="0">
                <a:latin typeface="Verdana" panose="020B0604030504040204"/>
                <a:cs typeface="Verdana" panose="020B0604030504040204"/>
              </a:rPr>
              <a:t>Overridden</a:t>
            </a:r>
            <a:r>
              <a:rPr lang="en-US"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lang="en-US" sz="3200" spc="80" dirty="0">
                <a:latin typeface="Verdana" panose="020B0604030504040204"/>
                <a:cs typeface="Verdana" panose="020B0604030504040204"/>
              </a:rPr>
              <a:t>to</a:t>
            </a:r>
            <a:r>
              <a:rPr lang="en-US"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lang="en-US" sz="3200" spc="-10" dirty="0">
                <a:latin typeface="Verdana" panose="020B0604030504040204"/>
                <a:cs typeface="Verdana" panose="020B0604030504040204"/>
              </a:rPr>
              <a:t>later</a:t>
            </a:r>
            <a:r>
              <a:rPr lang="en-US"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lang="en-US" sz="3200" spc="5" dirty="0">
                <a:latin typeface="Verdana" panose="020B0604030504040204"/>
                <a:cs typeface="Verdana" panose="020B0604030504040204"/>
              </a:rPr>
              <a:t>phase</a:t>
            </a:r>
            <a:endParaRPr lang="en-US" sz="32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lang="en-US" sz="3200" dirty="0">
                <a:latin typeface="Verdana" panose="020B0604030504040204"/>
                <a:cs typeface="Verdana" panose="020B0604030504040204"/>
              </a:rPr>
              <a:t>Defaults</a:t>
            </a:r>
          </a:p>
          <a:p>
            <a:pPr marL="241300">
              <a:lnSpc>
                <a:spcPct val="100000"/>
              </a:lnSpc>
              <a:spcBef>
                <a:spcPts val="2360"/>
              </a:spcBef>
            </a:pPr>
            <a:r>
              <a:rPr lang="en-US" sz="3200" spc="-15" dirty="0">
                <a:latin typeface="Verdana" panose="020B0604030504040204"/>
                <a:cs typeface="Verdana" panose="020B0604030504040204"/>
              </a:rPr>
              <a:t>Many</a:t>
            </a:r>
            <a:r>
              <a:rPr lang="en-US"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lang="en-US" sz="3200" spc="30" dirty="0">
                <a:latin typeface="Verdana" panose="020B0604030504040204"/>
                <a:cs typeface="Verdana" panose="020B0604030504040204"/>
              </a:rPr>
              <a:t>customization</a:t>
            </a:r>
            <a:r>
              <a:rPr lang="en-US"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lang="en-US" sz="3200" spc="60" dirty="0">
                <a:latin typeface="Verdana" panose="020B0604030504040204"/>
                <a:cs typeface="Verdana" panose="020B0604030504040204"/>
              </a:rPr>
              <a:t>options</a:t>
            </a:r>
            <a:endParaRPr lang="en-US" sz="32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42000" y="609600"/>
            <a:ext cx="4571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Javadoc</a:t>
            </a:r>
            <a:r>
              <a:rPr spc="-305" dirty="0"/>
              <a:t> </a:t>
            </a:r>
            <a:r>
              <a:rPr spc="5" dirty="0"/>
              <a:t>Plugin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3330" y="3057936"/>
            <a:ext cx="2997200" cy="36068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2" y="2109610"/>
            <a:ext cx="45719" cy="6236359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26200" y="1828800"/>
            <a:ext cx="9829800" cy="6517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50" dirty="0">
                <a:latin typeface="Verdana" panose="020B0604030504040204"/>
                <a:cs typeface="Verdana" panose="020B0604030504040204"/>
              </a:rPr>
              <a:t>A complete POM combining the project's pom.xml, inherited, and default configurations.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200" spc="5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50" dirty="0">
                <a:latin typeface="Verdana" panose="020B0604030504040204"/>
                <a:cs typeface="Verdana" panose="020B0604030504040204"/>
              </a:rPr>
              <a:t>Contains executable content, including execution steps, properties, and profiles.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200" spc="5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50" dirty="0">
                <a:latin typeface="Verdana" panose="020B0604030504040204"/>
                <a:cs typeface="Verdana" panose="020B0604030504040204"/>
              </a:rPr>
              <a:t>Includes an exhaustive set of dependencies (with transitive ones) and plugins.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200" spc="5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50" dirty="0">
                <a:latin typeface="Verdana" panose="020B0604030504040204"/>
                <a:cs typeface="Verdana" panose="020B0604030504040204"/>
              </a:rPr>
              <a:t>Resolves potential dependency conflicts.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200" spc="5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50" dirty="0">
                <a:latin typeface="Verdana" panose="020B0604030504040204"/>
                <a:cs typeface="Verdana" panose="020B0604030504040204"/>
              </a:rPr>
              <a:t>Ready for direct execution by Maven.</a:t>
            </a:r>
            <a:endParaRPr sz="32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42000" y="609600"/>
            <a:ext cx="4571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70" dirty="0"/>
              <a:t>Effective POM</a:t>
            </a:r>
            <a:endParaRPr spc="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B47AA0-211E-190C-0075-8B95D3F69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797" y="2997200"/>
            <a:ext cx="3015305" cy="355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19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2" y="2109610"/>
            <a:ext cx="45719" cy="6236359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65251" y="3466044"/>
            <a:ext cx="9829800" cy="25263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50" dirty="0">
                <a:latin typeface="Verdana" panose="020B0604030504040204"/>
                <a:cs typeface="Verdana" panose="020B0604030504040204"/>
              </a:rPr>
              <a:t>Centralized Management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200" spc="5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50" dirty="0">
                <a:latin typeface="Verdana" panose="020B0604030504040204"/>
                <a:cs typeface="Verdana" panose="020B0604030504040204"/>
              </a:rPr>
              <a:t>Shared Configuration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200" spc="5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50" dirty="0">
                <a:latin typeface="Verdana" panose="020B0604030504040204"/>
                <a:cs typeface="Verdana" panose="020B0604030504040204"/>
              </a:rPr>
              <a:t>Modular Development</a:t>
            </a:r>
            <a:endParaRPr sz="32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84800" y="596762"/>
            <a:ext cx="71628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70" dirty="0"/>
              <a:t> Multi-module project</a:t>
            </a:r>
            <a:endParaRPr spc="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DDC5DF-43FB-4FAB-FC91-6A2619012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5" y="2971800"/>
            <a:ext cx="5811407" cy="351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75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2186657"/>
            <a:ext cx="150876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0" dirty="0"/>
              <a:t>Goals</a:t>
            </a:r>
            <a:endParaRPr sz="320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40" dirty="0"/>
              <a:t>Plugins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7327900" y="3761457"/>
            <a:ext cx="4345940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5" dirty="0">
                <a:latin typeface="Verdana" panose="020B0604030504040204"/>
                <a:cs typeface="Verdana" panose="020B0604030504040204"/>
              </a:rPr>
              <a:t>Compiler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plugin</a:t>
            </a:r>
            <a:endParaRPr sz="32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80" dirty="0">
                <a:latin typeface="Verdana" panose="020B0604030504040204"/>
                <a:cs typeface="Verdana" panose="020B0604030504040204"/>
              </a:rPr>
              <a:t>Jar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plugin</a:t>
            </a:r>
            <a:endParaRPr sz="32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dirty="0">
                <a:latin typeface="Verdana" panose="020B0604030504040204"/>
                <a:cs typeface="Verdana" panose="020B0604030504040204"/>
              </a:rPr>
              <a:t>Source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 err="1">
                <a:latin typeface="Verdana" panose="020B0604030504040204"/>
                <a:cs typeface="Verdana" panose="020B0604030504040204"/>
              </a:rPr>
              <a:t>Javadocs</a:t>
            </a:r>
            <a:endParaRPr lang="en-US" sz="3200" spc="6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lang="en-US" sz="3200" dirty="0">
                <a:latin typeface="Verdana" panose="020B0604030504040204"/>
              </a:rPr>
              <a:t>Effective POM</a:t>
            </a:r>
          </a:p>
          <a:p>
            <a:pPr marL="12700">
              <a:spcBef>
                <a:spcPts val="2360"/>
              </a:spcBef>
            </a:pPr>
            <a:r>
              <a:rPr lang="en-US" sz="3200" dirty="0">
                <a:latin typeface="Verdana" panose="020B0604030504040204"/>
              </a:rPr>
              <a:t>Multi-module project</a:t>
            </a:r>
            <a:endParaRPr sz="3200" dirty="0">
              <a:latin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35800" y="647700"/>
            <a:ext cx="21945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1808" y="2089785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marR="1905" algn="ctr">
              <a:lnSpc>
                <a:spcPct val="100000"/>
              </a:lnSpc>
            </a:pPr>
            <a:r>
              <a:rPr sz="3200" spc="2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Goals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0528" y="2089785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marR="635" algn="ctr">
              <a:lnSpc>
                <a:spcPct val="100000"/>
              </a:lnSpc>
            </a:pPr>
            <a:r>
              <a:rPr sz="320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Phases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69249" y="2089785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marL="3175" algn="ctr">
              <a:lnSpc>
                <a:spcPct val="100000"/>
              </a:lnSpc>
            </a:pPr>
            <a:r>
              <a:rPr sz="3200" spc="4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Compiler</a:t>
            </a:r>
            <a:r>
              <a:rPr sz="3200" spc="-19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plugin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1808" y="4426586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 dirty="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8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Jar</a:t>
            </a:r>
            <a:r>
              <a:rPr sz="3200" spc="-20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plugin</a:t>
            </a:r>
            <a:endParaRPr sz="32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0528" y="4426586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-1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Sources</a:t>
            </a:r>
            <a:r>
              <a:rPr sz="3200" spc="-19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plugin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69249" y="4426586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marR="3810" algn="ctr">
              <a:lnSpc>
                <a:spcPct val="100000"/>
              </a:lnSpc>
            </a:pPr>
            <a:r>
              <a:rPr sz="3200" spc="8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Javadoc</a:t>
            </a:r>
            <a:r>
              <a:rPr sz="3200" spc="-19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plugin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1F8D3E21-B547-09FF-76A9-710153F18A07}"/>
              </a:ext>
            </a:extLst>
          </p:cNvPr>
          <p:cNvSpPr txBox="1"/>
          <p:nvPr/>
        </p:nvSpPr>
        <p:spPr>
          <a:xfrm>
            <a:off x="837769" y="6910706"/>
            <a:ext cx="4715510" cy="2262158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 dirty="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lang="en-US" sz="3200" spc="8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Effective POM</a:t>
            </a:r>
          </a:p>
          <a:p>
            <a:pPr algn="ctr">
              <a:lnSpc>
                <a:spcPct val="100000"/>
              </a:lnSpc>
            </a:pPr>
            <a:endParaRPr lang="en-US" sz="3200" spc="80" dirty="0">
              <a:solidFill>
                <a:srgbClr val="0C9DBF"/>
              </a:solidFill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</a:pPr>
            <a:endParaRPr sz="32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CE66B656-E6D5-47C6-9CE9-B5A9A97DB13F}"/>
              </a:ext>
            </a:extLst>
          </p:cNvPr>
          <p:cNvSpPr txBox="1"/>
          <p:nvPr/>
        </p:nvSpPr>
        <p:spPr>
          <a:xfrm>
            <a:off x="5758043" y="6910706"/>
            <a:ext cx="4715510" cy="2262158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 dirty="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lang="en-US" sz="3200" spc="8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Multi-module Project</a:t>
            </a:r>
          </a:p>
          <a:p>
            <a:pPr algn="ctr">
              <a:lnSpc>
                <a:spcPct val="100000"/>
              </a:lnSpc>
            </a:pPr>
            <a:endParaRPr lang="en-US" sz="3200" spc="80" dirty="0">
              <a:solidFill>
                <a:srgbClr val="0C9DBF"/>
              </a:solidFill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</a:pPr>
            <a:endParaRPr sz="3200" dirty="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1242" y="4125674"/>
            <a:ext cx="16986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Goals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26300" y="2997200"/>
            <a:ext cx="27743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/>
              <a:t>Default</a:t>
            </a:r>
            <a:r>
              <a:rPr sz="3200" spc="-220" dirty="0"/>
              <a:t> </a:t>
            </a:r>
            <a:r>
              <a:rPr sz="3200" spc="20" dirty="0"/>
              <a:t>Goals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7543800" y="3479800"/>
            <a:ext cx="7867650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06400" marR="5080" indent="-393700">
              <a:lnSpc>
                <a:spcPts val="3800"/>
              </a:lnSpc>
              <a:spcBef>
                <a:spcPts val="240"/>
              </a:spcBef>
              <a:buSzPct val="75000"/>
              <a:buChar char="•"/>
              <a:tabLst>
                <a:tab pos="405765" algn="l"/>
                <a:tab pos="406400" algn="l"/>
              </a:tabLst>
            </a:pPr>
            <a:r>
              <a:rPr sz="3200" spc="-30" dirty="0">
                <a:latin typeface="Verdana" panose="020B0604030504040204"/>
                <a:cs typeface="Verdana" panose="020B0604030504040204"/>
              </a:rPr>
              <a:t>clean,</a:t>
            </a:r>
            <a:r>
              <a:rPr sz="3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compile,</a:t>
            </a:r>
            <a:r>
              <a:rPr sz="32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70" dirty="0">
                <a:latin typeface="Verdana" panose="020B0604030504040204"/>
                <a:cs typeface="Verdana" panose="020B0604030504040204"/>
              </a:rPr>
              <a:t>test,</a:t>
            </a:r>
            <a:r>
              <a:rPr sz="32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package,</a:t>
            </a:r>
            <a:r>
              <a:rPr sz="32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install,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latin typeface="Verdana" panose="020B0604030504040204"/>
                <a:cs typeface="Verdana" panose="020B0604030504040204"/>
              </a:rPr>
              <a:t>deploy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26300" y="4749800"/>
            <a:ext cx="854646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Super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5" dirty="0">
                <a:latin typeface="Verdana" panose="020B0604030504040204"/>
                <a:cs typeface="Verdana" panose="020B0604030504040204"/>
              </a:rPr>
              <a:t>pom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has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goals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defined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774700" indent="-317500">
              <a:lnSpc>
                <a:spcPct val="100000"/>
              </a:lnSpc>
              <a:spcBef>
                <a:spcPts val="2360"/>
              </a:spcBef>
              <a:buChar char="•"/>
              <a:tabLst>
                <a:tab pos="774700" algn="l"/>
              </a:tabLst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inherently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added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effective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5" dirty="0">
                <a:latin typeface="Verdana" panose="020B0604030504040204"/>
                <a:cs typeface="Verdana" panose="020B0604030504040204"/>
              </a:rPr>
              <a:t>pom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7100" y="1343660"/>
            <a:ext cx="10215245" cy="63474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plugin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6985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artifactId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maven-clean-plugin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artifactId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698500">
              <a:lnSpc>
                <a:spcPct val="100000"/>
              </a:lnSpc>
              <a:spcBef>
                <a:spcPts val="320"/>
              </a:spcBef>
            </a:pP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version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3.1.0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version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6985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executions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11557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execution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1612900">
              <a:lnSpc>
                <a:spcPct val="100000"/>
              </a:lnSpc>
              <a:spcBef>
                <a:spcPts val="320"/>
              </a:spcBef>
            </a:pP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clean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1605280">
              <a:lnSpc>
                <a:spcPct val="100000"/>
              </a:lnSpc>
              <a:spcBef>
                <a:spcPts val="320"/>
              </a:spcBef>
            </a:pP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phase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clean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phase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1605280">
              <a:lnSpc>
                <a:spcPct val="100000"/>
              </a:lnSpc>
              <a:spcBef>
                <a:spcPts val="320"/>
              </a:spcBef>
            </a:pP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goals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  <a:spcBef>
                <a:spcPts val="320"/>
              </a:spcBef>
            </a:pPr>
            <a:r>
              <a:rPr lang="en-US"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goal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clean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goal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R="5227955" algn="l">
              <a:lnSpc>
                <a:spcPct val="100000"/>
              </a:lnSpc>
              <a:spcBef>
                <a:spcPts val="320"/>
              </a:spcBef>
            </a:pPr>
            <a:r>
              <a:rPr lang="en-US"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        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goals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R="5319395" algn="l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execution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R="5982335" algn="l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executions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R="8192135" algn="l">
              <a:lnSpc>
                <a:spcPct val="100000"/>
              </a:lnSpc>
              <a:spcBef>
                <a:spcPts val="320"/>
              </a:spcBef>
            </a:pP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plugin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01228" y="4125674"/>
            <a:ext cx="21183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Phases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26300" y="1270000"/>
            <a:ext cx="16433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/>
              <a:t>validate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7226300" y="2057400"/>
            <a:ext cx="7890509" cy="572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0" indent="-317500">
              <a:lnSpc>
                <a:spcPct val="100000"/>
              </a:lnSpc>
              <a:spcBef>
                <a:spcPts val="100"/>
              </a:spcBef>
              <a:buChar char="•"/>
              <a:tabLst>
                <a:tab pos="774700" algn="l"/>
              </a:tabLst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Validate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project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structure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60" dirty="0">
                <a:latin typeface="Verdana" panose="020B0604030504040204"/>
                <a:cs typeface="Verdana" panose="020B0604030504040204"/>
              </a:rPr>
              <a:t>compile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225425" indent="444500">
              <a:lnSpc>
                <a:spcPts val="6200"/>
              </a:lnSpc>
              <a:spcBef>
                <a:spcPts val="600"/>
              </a:spcBef>
              <a:buChar char="•"/>
              <a:tabLst>
                <a:tab pos="774700" algn="l"/>
              </a:tabLst>
            </a:pPr>
            <a:r>
              <a:rPr sz="3200" spc="60" dirty="0">
                <a:latin typeface="Verdana" panose="020B0604030504040204"/>
                <a:cs typeface="Verdana" panose="020B0604030504040204"/>
              </a:rPr>
              <a:t>Compile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any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source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in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project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75" dirty="0">
                <a:latin typeface="Verdana" panose="020B0604030504040204"/>
                <a:cs typeface="Verdana" panose="020B0604030504040204"/>
              </a:rPr>
              <a:t>Test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2336800" indent="444500">
              <a:lnSpc>
                <a:spcPts val="6200"/>
              </a:lnSpc>
              <a:buChar char="•"/>
              <a:tabLst>
                <a:tab pos="774700" algn="l"/>
              </a:tabLst>
            </a:pPr>
            <a:r>
              <a:rPr sz="3200" spc="-75" dirty="0">
                <a:latin typeface="Verdana" panose="020B0604030504040204"/>
                <a:cs typeface="Verdana" panose="020B0604030504040204"/>
              </a:rPr>
              <a:t>Test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latin typeface="Verdana" panose="020B0604030504040204"/>
                <a:cs typeface="Verdana" panose="020B0604030504040204"/>
              </a:rPr>
              <a:t>compiled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10" dirty="0">
                <a:latin typeface="Verdana" panose="020B0604030504040204"/>
                <a:cs typeface="Verdana" panose="020B0604030504040204"/>
              </a:rPr>
              <a:t>code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package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774700" marR="5080" indent="-317500">
              <a:lnSpc>
                <a:spcPts val="3800"/>
              </a:lnSpc>
              <a:spcBef>
                <a:spcPts val="1900"/>
              </a:spcBef>
              <a:buChar char="•"/>
              <a:tabLst>
                <a:tab pos="774700" algn="l"/>
              </a:tabLst>
            </a:pPr>
            <a:r>
              <a:rPr sz="3200" spc="35" dirty="0">
                <a:latin typeface="Verdana" panose="020B0604030504040204"/>
                <a:cs typeface="Verdana" panose="020B0604030504040204"/>
              </a:rPr>
              <a:t>Packages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10" dirty="0">
                <a:latin typeface="Verdana" panose="020B0604030504040204"/>
                <a:cs typeface="Verdana" panose="020B0604030504040204"/>
              </a:rPr>
              <a:t>code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in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specified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package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type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01228" y="4125674"/>
            <a:ext cx="21183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Phases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26300" y="1511300"/>
            <a:ext cx="32054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" dirty="0"/>
              <a:t>in</a:t>
            </a:r>
            <a:r>
              <a:rPr sz="3200" spc="-40" dirty="0"/>
              <a:t>t</a:t>
            </a:r>
            <a:r>
              <a:rPr sz="3200" spc="45" dirty="0"/>
              <a:t>eg</a:t>
            </a:r>
            <a:r>
              <a:rPr sz="3200" spc="-50" dirty="0"/>
              <a:t>r</a:t>
            </a:r>
            <a:r>
              <a:rPr sz="3200" spc="-65" dirty="0"/>
              <a:t>a</a:t>
            </a:r>
            <a:r>
              <a:rPr sz="3200" spc="15" dirty="0"/>
              <a:t>tion-</a:t>
            </a:r>
            <a:r>
              <a:rPr sz="3200" spc="-35" dirty="0"/>
              <a:t>t</a:t>
            </a:r>
            <a:r>
              <a:rPr sz="3200" spc="-25" dirty="0"/>
              <a:t>e</a:t>
            </a:r>
            <a:r>
              <a:rPr sz="3200" spc="-55" dirty="0"/>
              <a:t>s</a:t>
            </a:r>
            <a:r>
              <a:rPr sz="3200" spc="50" dirty="0"/>
              <a:t>t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47460" indent="-317500">
              <a:lnSpc>
                <a:spcPct val="100000"/>
              </a:lnSpc>
              <a:spcBef>
                <a:spcPts val="100"/>
              </a:spcBef>
              <a:buChar char="•"/>
              <a:tabLst>
                <a:tab pos="6347460" algn="l"/>
              </a:tabLst>
            </a:pPr>
            <a:r>
              <a:rPr spc="50" dirty="0"/>
              <a:t>Deploy</a:t>
            </a:r>
            <a:r>
              <a:rPr spc="-175" dirty="0"/>
              <a:t> </a:t>
            </a:r>
            <a:r>
              <a:rPr spc="20" dirty="0"/>
              <a:t>and</a:t>
            </a:r>
            <a:r>
              <a:rPr spc="-170" dirty="0"/>
              <a:t> </a:t>
            </a:r>
            <a:r>
              <a:rPr spc="-45" dirty="0"/>
              <a:t>run</a:t>
            </a:r>
            <a:r>
              <a:rPr spc="-170" dirty="0"/>
              <a:t> </a:t>
            </a:r>
            <a:r>
              <a:rPr spc="15" dirty="0"/>
              <a:t>integration</a:t>
            </a:r>
            <a:r>
              <a:rPr spc="-170" dirty="0"/>
              <a:t> </a:t>
            </a:r>
            <a:r>
              <a:rPr spc="-20" dirty="0"/>
              <a:t>tests</a:t>
            </a:r>
          </a:p>
          <a:p>
            <a:pPr marL="5585460">
              <a:lnSpc>
                <a:spcPct val="100000"/>
              </a:lnSpc>
              <a:spcBef>
                <a:spcPts val="2360"/>
              </a:spcBef>
            </a:pPr>
            <a:r>
              <a:rPr dirty="0"/>
              <a:t>verify</a:t>
            </a:r>
          </a:p>
          <a:p>
            <a:pPr marL="5585460" marR="585470" indent="444500">
              <a:lnSpc>
                <a:spcPts val="6200"/>
              </a:lnSpc>
              <a:spcBef>
                <a:spcPts val="600"/>
              </a:spcBef>
              <a:buChar char="•"/>
              <a:tabLst>
                <a:tab pos="6347460" algn="l"/>
              </a:tabLst>
            </a:pPr>
            <a:r>
              <a:rPr dirty="0"/>
              <a:t>Run</a:t>
            </a:r>
            <a:r>
              <a:rPr spc="-175" dirty="0"/>
              <a:t> </a:t>
            </a:r>
            <a:r>
              <a:rPr spc="30" dirty="0"/>
              <a:t>checks</a:t>
            </a:r>
            <a:r>
              <a:rPr spc="-175" dirty="0"/>
              <a:t> </a:t>
            </a:r>
            <a:r>
              <a:rPr spc="80" dirty="0"/>
              <a:t>to</a:t>
            </a:r>
            <a:r>
              <a:rPr spc="-175" dirty="0"/>
              <a:t> </a:t>
            </a:r>
            <a:r>
              <a:rPr dirty="0"/>
              <a:t>verify</a:t>
            </a:r>
            <a:r>
              <a:rPr spc="-175" dirty="0"/>
              <a:t> </a:t>
            </a:r>
            <a:r>
              <a:rPr spc="25" dirty="0"/>
              <a:t>integrity </a:t>
            </a:r>
            <a:r>
              <a:rPr spc="-1110" dirty="0"/>
              <a:t> </a:t>
            </a:r>
            <a:r>
              <a:rPr spc="-5" dirty="0"/>
              <a:t>install</a:t>
            </a:r>
          </a:p>
          <a:p>
            <a:pPr marL="5585460" marR="873125" indent="444500">
              <a:lnSpc>
                <a:spcPts val="6200"/>
              </a:lnSpc>
              <a:buChar char="•"/>
              <a:tabLst>
                <a:tab pos="6347460" algn="l"/>
              </a:tabLst>
            </a:pPr>
            <a:r>
              <a:rPr spc="-60" dirty="0"/>
              <a:t>Install</a:t>
            </a:r>
            <a:r>
              <a:rPr spc="-175" dirty="0"/>
              <a:t> </a:t>
            </a:r>
            <a:r>
              <a:rPr spc="45" dirty="0"/>
              <a:t>package</a:t>
            </a:r>
            <a:r>
              <a:rPr spc="-175" dirty="0"/>
              <a:t> </a:t>
            </a:r>
            <a:r>
              <a:rPr spc="-5" dirty="0"/>
              <a:t>in</a:t>
            </a:r>
            <a:r>
              <a:rPr spc="-175" dirty="0"/>
              <a:t> </a:t>
            </a:r>
            <a:r>
              <a:rPr spc="70" dirty="0"/>
              <a:t>local</a:t>
            </a:r>
            <a:r>
              <a:rPr spc="-170" dirty="0"/>
              <a:t> </a:t>
            </a:r>
            <a:r>
              <a:rPr spc="55" dirty="0"/>
              <a:t>repo </a:t>
            </a:r>
            <a:r>
              <a:rPr spc="-1110" dirty="0"/>
              <a:t> </a:t>
            </a:r>
            <a:r>
              <a:rPr spc="70" dirty="0"/>
              <a:t>deploy</a:t>
            </a:r>
          </a:p>
          <a:p>
            <a:pPr marL="6347460" indent="-317500">
              <a:lnSpc>
                <a:spcPct val="100000"/>
              </a:lnSpc>
              <a:spcBef>
                <a:spcPts val="1760"/>
              </a:spcBef>
              <a:buChar char="•"/>
              <a:tabLst>
                <a:tab pos="6347460" algn="l"/>
              </a:tabLst>
            </a:pPr>
            <a:r>
              <a:rPr spc="80" dirty="0"/>
              <a:t>Copy</a:t>
            </a:r>
            <a:r>
              <a:rPr spc="-175" dirty="0"/>
              <a:t> </a:t>
            </a:r>
            <a:r>
              <a:rPr spc="45" dirty="0"/>
              <a:t>package</a:t>
            </a:r>
            <a:r>
              <a:rPr spc="-175" dirty="0"/>
              <a:t> </a:t>
            </a:r>
            <a:r>
              <a:rPr spc="80" dirty="0"/>
              <a:t>to</a:t>
            </a:r>
            <a:r>
              <a:rPr spc="-175" dirty="0"/>
              <a:t> </a:t>
            </a:r>
            <a:r>
              <a:rPr spc="5" dirty="0"/>
              <a:t>remote</a:t>
            </a:r>
            <a:r>
              <a:rPr spc="-170" dirty="0"/>
              <a:t> </a:t>
            </a:r>
            <a:r>
              <a:rPr spc="55" dirty="0"/>
              <a:t>repo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2109610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08800" y="2603500"/>
            <a:ext cx="3063240" cy="445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0" dirty="0">
                <a:latin typeface="Verdana" panose="020B0604030504040204"/>
                <a:cs typeface="Verdana" panose="020B0604030504040204"/>
              </a:rPr>
              <a:t>I</a:t>
            </a:r>
            <a:r>
              <a:rPr sz="3200" spc="-290" dirty="0">
                <a:latin typeface="Verdana" panose="020B0604030504040204"/>
                <a:cs typeface="Verdana" panose="020B0604030504040204"/>
              </a:rPr>
              <a:t>n</a:t>
            </a:r>
            <a:r>
              <a:rPr sz="3200" spc="-90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o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k</a:t>
            </a:r>
            <a:r>
              <a:rPr sz="3200" spc="-25" dirty="0">
                <a:latin typeface="Verdana" panose="020B0604030504040204"/>
                <a:cs typeface="Verdana" panose="020B0604030504040204"/>
              </a:rPr>
              <a:t>es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85" dirty="0">
                <a:latin typeface="Verdana" panose="020B0604030504040204"/>
                <a:cs typeface="Verdana" panose="020B0604030504040204"/>
              </a:rPr>
              <a:t>j</a:t>
            </a:r>
            <a:r>
              <a:rPr sz="3200" spc="-21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70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ac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165100">
              <a:lnSpc>
                <a:spcPts val="6200"/>
              </a:lnSpc>
              <a:spcBef>
                <a:spcPts val="600"/>
              </a:spcBef>
            </a:pPr>
            <a:r>
              <a:rPr sz="3200" dirty="0">
                <a:latin typeface="Verdana" panose="020B0604030504040204"/>
                <a:cs typeface="Verdana" panose="020B0604030504040204"/>
              </a:rPr>
              <a:t>Defaults</a:t>
            </a:r>
            <a:r>
              <a:rPr sz="3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older </a:t>
            </a:r>
            <a:r>
              <a:rPr sz="3200" spc="-111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Configuration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41300" marR="1152525">
              <a:lnSpc>
                <a:spcPts val="6200"/>
              </a:lnSpc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fork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Memory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41300">
              <a:lnSpc>
                <a:spcPct val="100000"/>
              </a:lnSpc>
              <a:spcBef>
                <a:spcPts val="1760"/>
              </a:spcBef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source/target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27700" y="609600"/>
            <a:ext cx="47885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Compiler</a:t>
            </a:r>
            <a:r>
              <a:rPr spc="-300" dirty="0"/>
              <a:t> </a:t>
            </a:r>
            <a:r>
              <a:rPr spc="5" dirty="0"/>
              <a:t>Plugin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535" y="3501687"/>
            <a:ext cx="5667942" cy="210023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2109610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08800" y="2997200"/>
            <a:ext cx="3898900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latin typeface="Verdana" panose="020B0604030504040204"/>
                <a:cs typeface="Verdana" panose="020B0604030504040204"/>
              </a:rPr>
              <a:t>Package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817880">
              <a:lnSpc>
                <a:spcPts val="6200"/>
              </a:lnSpc>
              <a:spcBef>
                <a:spcPts val="600"/>
              </a:spcBef>
            </a:pPr>
            <a:r>
              <a:rPr sz="3200" spc="50" dirty="0">
                <a:latin typeface="Verdana" panose="020B0604030504040204"/>
                <a:cs typeface="Verdana" panose="020B0604030504040204"/>
              </a:rPr>
              <a:t>Package</a:t>
            </a:r>
            <a:r>
              <a:rPr sz="3200" spc="-26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phase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Configuration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41300" marR="5080">
              <a:lnSpc>
                <a:spcPts val="6200"/>
              </a:lnSpc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includes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/</a:t>
            </a:r>
            <a:r>
              <a:rPr sz="3200" spc="-75" dirty="0">
                <a:latin typeface="Verdana" panose="020B0604030504040204"/>
                <a:cs typeface="Verdana" panose="020B0604030504040204"/>
              </a:rPr>
              <a:t>e</a:t>
            </a:r>
            <a:r>
              <a:rPr sz="3200" spc="-155" dirty="0">
                <a:latin typeface="Verdana" panose="020B0604030504040204"/>
                <a:cs typeface="Verdana" panose="020B0604030504040204"/>
              </a:rPr>
              <a:t>x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cludes 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Manifest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619" y="3284846"/>
            <a:ext cx="3257706" cy="315647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29400" y="609600"/>
            <a:ext cx="2997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Jar</a:t>
            </a:r>
            <a:r>
              <a:rPr spc="-320" dirty="0"/>
              <a:t> </a:t>
            </a:r>
            <a:r>
              <a:rPr spc="5" dirty="0"/>
              <a:t>Plugin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2109610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08800" y="3784600"/>
            <a:ext cx="550037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latin typeface="Verdana" panose="020B0604030504040204"/>
                <a:cs typeface="Verdana" panose="020B0604030504040204"/>
              </a:rPr>
              <a:t>Package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source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10" dirty="0">
                <a:latin typeface="Verdana" panose="020B0604030504040204"/>
                <a:cs typeface="Verdana" panose="020B0604030504040204"/>
              </a:rPr>
              <a:t>code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41300" marR="5080" indent="-228600">
              <a:lnSpc>
                <a:spcPts val="6200"/>
              </a:lnSpc>
              <a:spcBef>
                <a:spcPts val="400"/>
              </a:spcBef>
            </a:pPr>
            <a:r>
              <a:rPr sz="3200" spc="50" dirty="0">
                <a:latin typeface="Verdana" panose="020B0604030504040204"/>
                <a:cs typeface="Verdana" panose="020B0604030504040204"/>
              </a:rPr>
              <a:t>Package 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phase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Overridden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later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phase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6831" y="3297044"/>
            <a:ext cx="3130338" cy="313033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Source</a:t>
            </a:r>
            <a:r>
              <a:rPr spc="-310" dirty="0"/>
              <a:t> </a:t>
            </a:r>
            <a:r>
              <a:rPr spc="5" dirty="0"/>
              <a:t>Plugin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294</Words>
  <Application>Microsoft Office PowerPoint</Application>
  <PresentationFormat>Custom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Times New Roman</vt:lpstr>
      <vt:lpstr>Verdana</vt:lpstr>
      <vt:lpstr>Office Theme</vt:lpstr>
      <vt:lpstr>Plugins</vt:lpstr>
      <vt:lpstr>Outline</vt:lpstr>
      <vt:lpstr>Default Goals</vt:lpstr>
      <vt:lpstr>PowerPoint Presentation</vt:lpstr>
      <vt:lpstr>validate</vt:lpstr>
      <vt:lpstr>integration-test</vt:lpstr>
      <vt:lpstr>Compiler Plugin</vt:lpstr>
      <vt:lpstr>Jar Plugin</vt:lpstr>
      <vt:lpstr>Source Plugin</vt:lpstr>
      <vt:lpstr>Javadoc Plugin</vt:lpstr>
      <vt:lpstr>Effective POM</vt:lpstr>
      <vt:lpstr> Multi-module project</vt:lpstr>
      <vt:lpstr>Goals Plugins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Plugins</dc:title>
  <dc:creator/>
  <cp:lastModifiedBy>Steve Steve</cp:lastModifiedBy>
  <cp:revision>2</cp:revision>
  <dcterms:created xsi:type="dcterms:W3CDTF">2021-12-15T17:56:59Z</dcterms:created>
  <dcterms:modified xsi:type="dcterms:W3CDTF">2024-11-18T17:31:48Z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4551EE7321834774A92BF9FBC1001C5C</vt:lpwstr>
  </property>
  <property fmtid="{D5CDD505-2E9C-101B-9397-08002B2CF9AE}" pid="3" name="KSOProductBuildVer">
    <vt:lpwstr>1033-11.2.0.10382</vt:lpwstr>
  </property>
</Properties>
</file>