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1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20289" y="4170171"/>
            <a:ext cx="13647420" cy="1049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62288" y="1"/>
            <a:ext cx="9126220" cy="10287000"/>
          </a:xfrm>
          <a:custGeom>
            <a:avLst/>
            <a:gdLst/>
            <a:ahLst/>
            <a:cxnLst/>
            <a:rect l="l" t="t" r="r" b="b"/>
            <a:pathLst>
              <a:path w="9126219" h="10287000">
                <a:moveTo>
                  <a:pt x="9125712" y="0"/>
                </a:moveTo>
                <a:lnTo>
                  <a:pt x="0" y="0"/>
                </a:lnTo>
                <a:lnTo>
                  <a:pt x="0" y="10287001"/>
                </a:lnTo>
                <a:lnTo>
                  <a:pt x="9125712" y="10287001"/>
                </a:lnTo>
                <a:lnTo>
                  <a:pt x="9125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3436" y="1489964"/>
            <a:ext cx="15521127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66086" y="3343147"/>
            <a:ext cx="12355827" cy="468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1489964"/>
            <a:ext cx="15521127" cy="185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b="0" spc="-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Database</a:t>
            </a:r>
            <a:r>
              <a:rPr sz="60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b="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Applications</a:t>
            </a:r>
            <a:r>
              <a:rPr sz="60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b="0" spc="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60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b="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JDBC</a:t>
            </a:r>
            <a:r>
              <a:rPr sz="6000" b="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60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b="0" spc="-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Java</a:t>
            </a:r>
            <a:r>
              <a:rPr sz="60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b="0" spc="-48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SE </a:t>
            </a:r>
            <a:r>
              <a:rPr sz="6000" b="0" spc="-15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b="0" spc="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Applic</a:t>
            </a:r>
            <a:r>
              <a:rPr sz="6000" b="0" spc="-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000" b="0" spc="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tions</a:t>
            </a:r>
            <a:endParaRPr sz="6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7817" y="4786376"/>
            <a:ext cx="113347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4500" spc="-2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4500" spc="-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4500" spc="-2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500" spc="-3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4500" spc="-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4500" spc="-1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4500" spc="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ct</a:t>
            </a:r>
            <a:r>
              <a:rPr sz="450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4500" spc="-2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4500" spc="-2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450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500" spc="-13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4500" spc="-2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450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500" spc="-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500" spc="-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450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4500" spc="-1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4500" spc="-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450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4500" spc="-2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4500" spc="-2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4500" spc="-3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4500" spc="-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4500" spc="-3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500" spc="-2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4500" spc="-2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4500" spc="-13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4500" spc="-1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4500" spc="-1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4500" spc="-2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4500" spc="-1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4500" spc="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450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500" spc="-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4500" spc="-1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4500" spc="-1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4500" spc="-3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500" spc="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4500" spc="-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QL</a:t>
            </a:r>
            <a:endParaRPr sz="4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20999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INSERT</a:t>
            </a:r>
            <a:r>
              <a:rPr sz="2600" spc="-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3774440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(name, capacity)</a:t>
            </a:r>
            <a:endParaRPr sz="2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values ('The</a:t>
            </a:r>
            <a:r>
              <a:rPr sz="2600" spc="-1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Arena',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100);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89239" y="655827"/>
            <a:ext cx="2111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b="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spc="5" dirty="0">
                <a:solidFill>
                  <a:srgbClr val="404040"/>
                </a:solidFill>
              </a:rPr>
              <a:t>Insert</a:t>
            </a:r>
            <a:r>
              <a:rPr sz="2800" spc="-120" dirty="0">
                <a:solidFill>
                  <a:srgbClr val="404040"/>
                </a:solidFill>
              </a:rPr>
              <a:t> </a:t>
            </a:r>
            <a:r>
              <a:rPr sz="2800" spc="10" dirty="0">
                <a:solidFill>
                  <a:srgbClr val="404040"/>
                </a:solidFill>
              </a:rPr>
              <a:t>into</a:t>
            </a:r>
            <a:endParaRPr sz="28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9239" y="1085596"/>
            <a:ext cx="4698365" cy="121412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Table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columns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add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insert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24999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35" dirty="0">
                <a:solidFill>
                  <a:srgbClr val="404040"/>
                </a:solidFill>
                <a:latin typeface="Arial MT"/>
                <a:cs typeface="Arial MT"/>
              </a:rPr>
              <a:t>UPDATE</a:t>
            </a:r>
            <a:r>
              <a:rPr sz="26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2527300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r>
              <a:rPr sz="2600" spc="-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capacity=30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id=4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4174235"/>
            <a:ext cx="2527300" cy="115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35" dirty="0">
                <a:solidFill>
                  <a:srgbClr val="404040"/>
                </a:solidFill>
                <a:latin typeface="Arial MT"/>
                <a:cs typeface="Arial MT"/>
              </a:rPr>
              <a:t>UPDATE</a:t>
            </a:r>
            <a:r>
              <a:rPr sz="2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r>
              <a:rPr sz="2600" spc="-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capacity=30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489239" y="363219"/>
            <a:ext cx="25596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b="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spc="30" dirty="0">
                <a:solidFill>
                  <a:srgbClr val="404040"/>
                </a:solidFill>
              </a:rPr>
              <a:t>Update</a:t>
            </a:r>
            <a:r>
              <a:rPr sz="2800" spc="-114" dirty="0">
                <a:solidFill>
                  <a:srgbClr val="404040"/>
                </a:solidFill>
              </a:rPr>
              <a:t> </a:t>
            </a:r>
            <a:r>
              <a:rPr sz="2800" spc="30" dirty="0">
                <a:solidFill>
                  <a:srgbClr val="404040"/>
                </a:solidFill>
              </a:rPr>
              <a:t>table</a:t>
            </a:r>
            <a:endParaRPr sz="28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239" y="789940"/>
            <a:ext cx="3735070" cy="122047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columns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update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change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239" y="4237228"/>
            <a:ext cx="18535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F15B2A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800" b="1" spc="-1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8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800" b="1" spc="-20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spc="-2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800" b="1" spc="-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23755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DELETE</a:t>
            </a:r>
            <a:r>
              <a:rPr sz="2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10928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1964436"/>
            <a:ext cx="19989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6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Id=5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22" y="4174235"/>
            <a:ext cx="23755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DELETE</a:t>
            </a:r>
            <a:r>
              <a:rPr sz="2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4908803"/>
            <a:ext cx="10928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89239" y="363219"/>
            <a:ext cx="25958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b="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spc="-60" dirty="0">
                <a:solidFill>
                  <a:srgbClr val="404040"/>
                </a:solidFill>
              </a:rPr>
              <a:t>D</a:t>
            </a:r>
            <a:r>
              <a:rPr sz="2800" spc="-110" dirty="0">
                <a:solidFill>
                  <a:srgbClr val="404040"/>
                </a:solidFill>
              </a:rPr>
              <a:t>E</a:t>
            </a:r>
            <a:r>
              <a:rPr sz="2800" spc="-114" dirty="0">
                <a:solidFill>
                  <a:srgbClr val="404040"/>
                </a:solidFill>
              </a:rPr>
              <a:t>L</a:t>
            </a:r>
            <a:r>
              <a:rPr sz="2800" spc="-110" dirty="0">
                <a:solidFill>
                  <a:srgbClr val="404040"/>
                </a:solidFill>
              </a:rPr>
              <a:t>E</a:t>
            </a:r>
            <a:r>
              <a:rPr sz="2800" spc="-30" dirty="0">
                <a:solidFill>
                  <a:srgbClr val="404040"/>
                </a:solidFill>
              </a:rPr>
              <a:t>T</a:t>
            </a:r>
            <a:r>
              <a:rPr sz="2800" spc="-110" dirty="0">
                <a:solidFill>
                  <a:srgbClr val="404040"/>
                </a:solidFill>
              </a:rPr>
              <a:t>E</a:t>
            </a:r>
            <a:r>
              <a:rPr sz="2800" spc="-55" dirty="0">
                <a:solidFill>
                  <a:srgbClr val="404040"/>
                </a:solidFill>
              </a:rPr>
              <a:t> </a:t>
            </a:r>
            <a:r>
              <a:rPr sz="2800" spc="50" dirty="0">
                <a:solidFill>
                  <a:srgbClr val="404040"/>
                </a:solidFill>
              </a:rPr>
              <a:t>f</a:t>
            </a:r>
            <a:r>
              <a:rPr sz="2800" spc="-35" dirty="0">
                <a:solidFill>
                  <a:srgbClr val="404040"/>
                </a:solidFill>
              </a:rPr>
              <a:t>ro</a:t>
            </a:r>
            <a:r>
              <a:rPr sz="2800" spc="-65" dirty="0">
                <a:solidFill>
                  <a:srgbClr val="404040"/>
                </a:solidFill>
              </a:rPr>
              <a:t>m</a:t>
            </a:r>
            <a:endParaRPr sz="28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239" y="960628"/>
            <a:ext cx="1237615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31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filter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89239" y="4542028"/>
            <a:ext cx="18535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F15B2A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800" b="1" spc="-1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8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800" b="1" spc="-20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spc="-2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800" b="1" spc="-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6400" rIns="0" bIns="0" rtlCol="0">
            <a:spAutoFit/>
          </a:bodyPr>
          <a:lstStyle/>
          <a:p>
            <a:pPr marL="6565900" marR="5080" indent="7620">
              <a:lnSpc>
                <a:spcPts val="4300"/>
              </a:lnSpc>
              <a:spcBef>
                <a:spcPts val="215"/>
              </a:spcBef>
            </a:pPr>
            <a:r>
              <a:rPr spc="-30" dirty="0"/>
              <a:t>Relational</a:t>
            </a:r>
            <a:r>
              <a:rPr spc="-70" dirty="0"/>
              <a:t> </a:t>
            </a:r>
            <a:r>
              <a:rPr spc="-5" dirty="0"/>
              <a:t>database</a:t>
            </a:r>
            <a:r>
              <a:rPr spc="-65" dirty="0"/>
              <a:t> </a:t>
            </a:r>
            <a:r>
              <a:rPr spc="-70" dirty="0"/>
              <a:t>holds</a:t>
            </a:r>
            <a:r>
              <a:rPr spc="-60" dirty="0"/>
              <a:t> </a:t>
            </a:r>
            <a:r>
              <a:rPr spc="35" dirty="0"/>
              <a:t>related</a:t>
            </a:r>
            <a:r>
              <a:rPr spc="-70" dirty="0"/>
              <a:t> </a:t>
            </a:r>
            <a:r>
              <a:rPr spc="30" dirty="0"/>
              <a:t>data</a:t>
            </a:r>
            <a:r>
              <a:rPr spc="-70" dirty="0"/>
              <a:t> </a:t>
            </a:r>
            <a:r>
              <a:rPr spc="-45" dirty="0"/>
              <a:t>in </a:t>
            </a:r>
            <a:r>
              <a:rPr spc="-985" dirty="0"/>
              <a:t> </a:t>
            </a:r>
            <a:r>
              <a:rPr spc="-5" dirty="0"/>
              <a:t>tables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44801" y="3961891"/>
            <a:ext cx="5834380" cy="3342004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360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Basic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CRUD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operations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are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890"/>
              </a:spcBef>
              <a:buFont typeface="Lucida Sans Unicode" panose="020B0602030504020204"/>
              <a:buChar char="-"/>
              <a:tabLst>
                <a:tab pos="798195" algn="l"/>
              </a:tabLst>
            </a:pPr>
            <a:r>
              <a:rPr sz="36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Create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865"/>
              </a:spcBef>
              <a:buFont typeface="Lucida Sans Unicode" panose="020B0602030504020204"/>
              <a:buChar char="-"/>
              <a:tabLst>
                <a:tab pos="798195" algn="l"/>
              </a:tabLst>
            </a:pPr>
            <a:r>
              <a:rPr sz="36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Read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985"/>
              </a:spcBef>
              <a:buFont typeface="Lucida Sans Unicode" panose="020B0602030504020204"/>
              <a:buChar char="-"/>
              <a:tabLst>
                <a:tab pos="798195" algn="l"/>
              </a:tabLst>
            </a:pPr>
            <a:r>
              <a:rPr sz="36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Update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885"/>
              </a:spcBef>
              <a:buFont typeface="Lucida Sans Unicode" panose="020B0602030504020204"/>
              <a:buChar char="-"/>
              <a:tabLst>
                <a:tab pos="798195" algn="l"/>
              </a:tabLst>
            </a:pPr>
            <a:r>
              <a:rPr sz="36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Delete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8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48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mm</a:t>
            </a:r>
            <a:r>
              <a:rPr sz="48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</a:t>
            </a:r>
            <a:r>
              <a:rPr sz="4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endParaRPr sz="4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2009" y="3257803"/>
            <a:ext cx="7294880" cy="2061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100"/>
              </a:spcBef>
            </a:pPr>
            <a:r>
              <a:rPr sz="6000" b="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Up  </a:t>
            </a:r>
            <a:r>
              <a:rPr sz="6000" b="0" spc="-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Next: </a:t>
            </a:r>
            <a:r>
              <a:rPr sz="6000" b="0" spc="-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Introduction</a:t>
            </a:r>
            <a:r>
              <a:rPr sz="6000" b="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b="0" spc="229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6000" b="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JDBC</a:t>
            </a:r>
            <a:endParaRPr sz="6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4881" rIns="0" bIns="0" rtlCol="0">
            <a:spAutoFit/>
          </a:bodyPr>
          <a:lstStyle/>
          <a:p>
            <a:pPr marL="6565900" marR="5080" indent="7620">
              <a:lnSpc>
                <a:spcPts val="4300"/>
              </a:lnSpc>
              <a:spcBef>
                <a:spcPts val="215"/>
              </a:spcBef>
            </a:pPr>
            <a:r>
              <a:rPr spc="30" dirty="0"/>
              <a:t>Introduction</a:t>
            </a:r>
            <a:r>
              <a:rPr spc="-70" dirty="0"/>
              <a:t> </a:t>
            </a:r>
            <a:r>
              <a:rPr spc="75" dirty="0"/>
              <a:t>to</a:t>
            </a:r>
            <a:r>
              <a:rPr spc="-70" dirty="0"/>
              <a:t> </a:t>
            </a:r>
            <a:r>
              <a:rPr spc="-5" dirty="0"/>
              <a:t>relational</a:t>
            </a:r>
            <a:r>
              <a:rPr spc="-75" dirty="0"/>
              <a:t> </a:t>
            </a:r>
            <a:r>
              <a:rPr spc="-35" dirty="0"/>
              <a:t>databases</a:t>
            </a:r>
            <a:r>
              <a:rPr spc="-65" dirty="0"/>
              <a:t> </a:t>
            </a:r>
            <a:r>
              <a:rPr spc="-10" dirty="0"/>
              <a:t>and </a:t>
            </a:r>
            <a:r>
              <a:rPr spc="-985" dirty="0"/>
              <a:t> </a:t>
            </a:r>
            <a:r>
              <a:rPr spc="-135" dirty="0"/>
              <a:t>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966086" y="3343147"/>
            <a:ext cx="12355827" cy="3836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Introduction</a:t>
            </a:r>
            <a:r>
              <a:rPr spc="-80" dirty="0"/>
              <a:t> </a:t>
            </a:r>
            <a:r>
              <a:rPr spc="75" dirty="0"/>
              <a:t>to</a:t>
            </a:r>
            <a:r>
              <a:rPr spc="-85" dirty="0"/>
              <a:t> </a:t>
            </a:r>
            <a:r>
              <a:rPr spc="-60" dirty="0"/>
              <a:t>JDBC</a:t>
            </a:r>
          </a:p>
          <a:p>
            <a:pPr marL="4990465" marR="1539875">
              <a:lnSpc>
                <a:spcPct val="162000"/>
              </a:lnSpc>
              <a:spcBef>
                <a:spcPts val="20"/>
              </a:spcBef>
            </a:pPr>
            <a:r>
              <a:rPr spc="35" dirty="0"/>
              <a:t>Connecting </a:t>
            </a:r>
            <a:r>
              <a:rPr spc="75" dirty="0"/>
              <a:t>to </a:t>
            </a:r>
            <a:r>
              <a:rPr spc="-30" dirty="0"/>
              <a:t>a </a:t>
            </a:r>
            <a:r>
              <a:rPr spc="-5" dirty="0"/>
              <a:t>database </a:t>
            </a:r>
            <a:r>
              <a:rPr dirty="0"/>
              <a:t> </a:t>
            </a:r>
            <a:r>
              <a:rPr spc="-75" dirty="0"/>
              <a:t>Using</a:t>
            </a:r>
            <a:r>
              <a:rPr spc="-80" dirty="0"/>
              <a:t> </a:t>
            </a:r>
            <a:r>
              <a:rPr spc="5" dirty="0"/>
              <a:t>PreparedStatements</a:t>
            </a:r>
          </a:p>
          <a:p>
            <a:pPr marL="4982845" marR="1950720" indent="7620">
              <a:lnSpc>
                <a:spcPts val="4300"/>
              </a:lnSpc>
              <a:spcBef>
                <a:spcPts val="2945"/>
              </a:spcBef>
            </a:pPr>
            <a:r>
              <a:rPr spc="-55" dirty="0"/>
              <a:t>Working</a:t>
            </a:r>
            <a:r>
              <a:rPr spc="-85" dirty="0"/>
              <a:t> </a:t>
            </a:r>
            <a:r>
              <a:rPr spc="40" dirty="0"/>
              <a:t>with</a:t>
            </a:r>
            <a:r>
              <a:rPr spc="-75" dirty="0"/>
              <a:t> </a:t>
            </a:r>
            <a:r>
              <a:rPr spc="30" dirty="0"/>
              <a:t>data</a:t>
            </a:r>
            <a:r>
              <a:rPr spc="-80" dirty="0"/>
              <a:t> </a:t>
            </a:r>
            <a:r>
              <a:rPr spc="-30" dirty="0"/>
              <a:t>from</a:t>
            </a:r>
            <a:r>
              <a:rPr spc="-80" dirty="0"/>
              <a:t> </a:t>
            </a:r>
            <a:r>
              <a:rPr spc="-30" dirty="0"/>
              <a:t>a </a:t>
            </a:r>
            <a:r>
              <a:rPr spc="-985" dirty="0"/>
              <a:t> </a:t>
            </a:r>
            <a:r>
              <a:rPr spc="25" dirty="0" err="1"/>
              <a:t>PreparedStatement</a:t>
            </a:r>
            <a:endParaRPr spc="25" dirty="0"/>
          </a:p>
        </p:txBody>
      </p:sp>
      <p:sp>
        <p:nvSpPr>
          <p:cNvPr id="5" name="object 5"/>
          <p:cNvSpPr txBox="1"/>
          <p:nvPr/>
        </p:nvSpPr>
        <p:spPr>
          <a:xfrm>
            <a:off x="1214086" y="3107943"/>
            <a:ext cx="452501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What's</a:t>
            </a:r>
            <a:r>
              <a:rPr sz="37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3700" spc="-1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This</a:t>
            </a:r>
            <a:r>
              <a:rPr sz="37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Course</a:t>
            </a:r>
            <a:endParaRPr sz="37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36863" y="3964940"/>
            <a:ext cx="7123430" cy="200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3600" b="1" spc="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relational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database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ts val="4300"/>
              </a:lnSpc>
              <a:spcBef>
                <a:spcPts val="2800"/>
              </a:spcBef>
            </a:pPr>
            <a:r>
              <a:rPr sz="3600" b="1" spc="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basics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CRUD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operations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3236" y="2656839"/>
            <a:ext cx="2886710" cy="103441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647700" marR="5080" indent="-635635">
              <a:lnSpc>
                <a:spcPct val="79000"/>
              </a:lnSpc>
              <a:spcBef>
                <a:spcPts val="1035"/>
              </a:spcBef>
            </a:pPr>
            <a:r>
              <a:rPr sz="3700" b="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What's</a:t>
            </a:r>
            <a:r>
              <a:rPr sz="3700" b="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b="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3700" b="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b="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This </a:t>
            </a:r>
            <a:r>
              <a:rPr sz="3700" b="0" spc="-96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b="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endParaRPr sz="37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5549" y="754380"/>
            <a:ext cx="87388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Br</a:t>
            </a:r>
            <a:r>
              <a:rPr sz="5600" b="0" spc="-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5600" b="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3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5600" b="0" spc="-3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1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1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5600" b="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600" b="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600" b="0" spc="-40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2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1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1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600" b="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5600" b="0" spc="-2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ries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9561" y="7891779"/>
            <a:ext cx="35191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Sql</a:t>
            </a:r>
            <a:r>
              <a:rPr sz="34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(or</a:t>
            </a:r>
            <a:r>
              <a:rPr sz="34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relational)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39756" y="7789671"/>
            <a:ext cx="123444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100" b="1" spc="-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Sql</a:t>
            </a:r>
            <a:endParaRPr sz="3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30704" y="8323071"/>
            <a:ext cx="4848860" cy="8788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30630" marR="5080" indent="-1218565">
              <a:lnSpc>
                <a:spcPts val="3000"/>
              </a:lnSpc>
              <a:spcBef>
                <a:spcPts val="800"/>
              </a:spcBef>
            </a:pPr>
            <a:r>
              <a:rPr sz="31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1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1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1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1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100" b="1" spc="-2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1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100" b="1" spc="2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1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1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1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31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1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1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1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1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100" b="1" spc="-1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1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1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ng  </a:t>
            </a:r>
            <a:r>
              <a:rPr sz="31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relationships</a:t>
            </a:r>
            <a:endParaRPr sz="31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9762" y="2628599"/>
            <a:ext cx="4938712" cy="48567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85417" y="2587946"/>
            <a:ext cx="4942098" cy="49421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97140" y="3566667"/>
            <a:ext cx="7322820" cy="312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relational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database?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90905">
              <a:lnSpc>
                <a:spcPct val="100000"/>
              </a:lnSpc>
              <a:spcBef>
                <a:spcPts val="2615"/>
              </a:spcBef>
            </a:pP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organized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into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tables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90905" marR="5080">
              <a:lnSpc>
                <a:spcPct val="167000"/>
              </a:lnSpc>
              <a:spcBef>
                <a:spcPts val="20"/>
              </a:spcBef>
            </a:pPr>
            <a:r>
              <a:rPr sz="34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Tables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rows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columns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Tables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related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through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keys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437" y="2894792"/>
            <a:ext cx="5384799" cy="44974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8627" y="2773859"/>
            <a:ext cx="14147165" cy="3964304"/>
            <a:chOff x="1918627" y="2773859"/>
            <a:chExt cx="14147165" cy="39643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2151" y="2773859"/>
              <a:ext cx="13843226" cy="395186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18627" y="6192250"/>
              <a:ext cx="3289300" cy="545465"/>
            </a:xfrm>
            <a:custGeom>
              <a:avLst/>
              <a:gdLst/>
              <a:ahLst/>
              <a:cxnLst/>
              <a:rect l="l" t="t" r="r" b="b"/>
              <a:pathLst>
                <a:path w="3289300" h="545465">
                  <a:moveTo>
                    <a:pt x="3289114" y="0"/>
                  </a:moveTo>
                  <a:lnTo>
                    <a:pt x="0" y="0"/>
                  </a:lnTo>
                  <a:lnTo>
                    <a:pt x="0" y="545431"/>
                  </a:lnTo>
                  <a:lnTo>
                    <a:pt x="3289114" y="545431"/>
                  </a:lnTo>
                  <a:lnTo>
                    <a:pt x="3289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5375275" marR="5080" indent="3175">
              <a:lnSpc>
                <a:spcPts val="3980"/>
              </a:lnSpc>
              <a:spcBef>
                <a:spcPts val="305"/>
              </a:spcBef>
            </a:pPr>
            <a:r>
              <a:rPr spc="-5" dirty="0"/>
              <a:t>Data</a:t>
            </a:r>
            <a:r>
              <a:rPr spc="-65" dirty="0"/>
              <a:t> </a:t>
            </a:r>
            <a:r>
              <a:rPr spc="-155" dirty="0"/>
              <a:t>is</a:t>
            </a:r>
            <a:r>
              <a:rPr spc="-60" dirty="0"/>
              <a:t> </a:t>
            </a:r>
            <a:r>
              <a:rPr spc="-20" dirty="0"/>
              <a:t>accessed</a:t>
            </a:r>
            <a:r>
              <a:rPr spc="-55" dirty="0"/>
              <a:t> </a:t>
            </a:r>
            <a:r>
              <a:rPr spc="-40" dirty="0"/>
              <a:t>in</a:t>
            </a:r>
            <a:r>
              <a:rPr spc="-60" dirty="0"/>
              <a:t> </a:t>
            </a:r>
            <a:r>
              <a:rPr spc="-25" dirty="0"/>
              <a:t>a</a:t>
            </a:r>
            <a:r>
              <a:rPr spc="-65" dirty="0"/>
              <a:t> </a:t>
            </a:r>
            <a:r>
              <a:rPr spc="-10" dirty="0"/>
              <a:t>relational</a:t>
            </a:r>
            <a:r>
              <a:rPr spc="-50" dirty="0"/>
              <a:t> </a:t>
            </a:r>
            <a:r>
              <a:rPr spc="-10" dirty="0"/>
              <a:t>database </a:t>
            </a:r>
            <a:r>
              <a:rPr spc="-930" dirty="0"/>
              <a:t> </a:t>
            </a:r>
            <a:r>
              <a:rPr spc="10" dirty="0"/>
              <a:t>through</a:t>
            </a:r>
            <a:r>
              <a:rPr spc="-65" dirty="0"/>
              <a:t> </a:t>
            </a:r>
            <a:r>
              <a:rPr spc="-125" dirty="0"/>
              <a:t>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86040" y="5541771"/>
            <a:ext cx="5750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Structured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Query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Language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437" y="2495774"/>
            <a:ext cx="5384799" cy="5295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62129" y="754380"/>
            <a:ext cx="19640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-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600" b="0" spc="-40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5231" y="3064476"/>
            <a:ext cx="7705725" cy="253746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67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6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Read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64476"/>
            <a:ext cx="7705725" cy="253746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67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6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5231" y="5988907"/>
            <a:ext cx="7705725" cy="253746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67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6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Delete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5988907"/>
            <a:ext cx="7705725" cy="253746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67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6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Update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9162288" y="1"/>
            <a:ext cx="9126220" cy="10287000"/>
            <a:chOff x="9162288" y="1"/>
            <a:chExt cx="912622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27295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62288" y="1"/>
              <a:ext cx="9126220" cy="10287000"/>
            </a:xfrm>
            <a:custGeom>
              <a:avLst/>
              <a:gdLst/>
              <a:ahLst/>
              <a:cxnLst/>
              <a:rect l="l" t="t" r="r" b="b"/>
              <a:pathLst>
                <a:path w="9126219" h="10287000">
                  <a:moveTo>
                    <a:pt x="9125712" y="0"/>
                  </a:moveTo>
                  <a:lnTo>
                    <a:pt x="0" y="0"/>
                  </a:lnTo>
                  <a:lnTo>
                    <a:pt x="0" y="10287001"/>
                  </a:lnTo>
                  <a:lnTo>
                    <a:pt x="9125712" y="10287001"/>
                  </a:lnTo>
                  <a:lnTo>
                    <a:pt x="9125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1022" y="477012"/>
            <a:ext cx="4923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600" spc="-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TicketsSold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Gigs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22" y="1964436"/>
            <a:ext cx="49256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id, name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Arial MT"/>
                <a:cs typeface="Arial MT"/>
              </a:rPr>
              <a:t>Venues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022" y="2699004"/>
            <a:ext cx="46348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name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'%arena%'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022" y="4174235"/>
            <a:ext cx="32873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6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*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gigs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022" y="4908803"/>
            <a:ext cx="6265545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JOIN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 ON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venues.id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gigs.venueid</a:t>
            </a:r>
            <a:endParaRPr sz="2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venues.name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'%arena%'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022" y="7130795"/>
            <a:ext cx="44411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COUNT(*)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Gigs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022" y="7868411"/>
            <a:ext cx="34518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6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TicketsSold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&lt;</a:t>
            </a:r>
            <a:r>
              <a:rPr sz="2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30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489239" y="363219"/>
            <a:ext cx="2369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b="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spc="-45" dirty="0">
                <a:solidFill>
                  <a:srgbClr val="404040"/>
                </a:solidFill>
              </a:rPr>
              <a:t>Simple</a:t>
            </a:r>
            <a:r>
              <a:rPr sz="2800" spc="-120" dirty="0">
                <a:solidFill>
                  <a:srgbClr val="404040"/>
                </a:solidFill>
              </a:rPr>
              <a:t> </a:t>
            </a:r>
            <a:r>
              <a:rPr sz="2800" spc="10" dirty="0">
                <a:solidFill>
                  <a:srgbClr val="404040"/>
                </a:solidFill>
              </a:rPr>
              <a:t>read</a:t>
            </a:r>
            <a:endParaRPr sz="28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89239" y="1847595"/>
            <a:ext cx="1430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Filters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89239" y="4237228"/>
            <a:ext cx="1277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b="1" spc="-2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89239" y="7233411"/>
            <a:ext cx="28441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8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2800" b="1" spc="-1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8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800" b="1" spc="1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800" b="1" spc="-2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295</Words>
  <Application>Microsoft Office PowerPoint</Application>
  <PresentationFormat>Custom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MT</vt:lpstr>
      <vt:lpstr>Calibri</vt:lpstr>
      <vt:lpstr>Lucida Sans Unicode</vt:lpstr>
      <vt:lpstr>Microsoft Sans Serif</vt:lpstr>
      <vt:lpstr>Tahoma</vt:lpstr>
      <vt:lpstr>Times New Roman</vt:lpstr>
      <vt:lpstr>Office Theme</vt:lpstr>
      <vt:lpstr>Database Applications with JDBC in Java SE  Applications</vt:lpstr>
      <vt:lpstr>Introduction to relational databases and  SQL</vt:lpstr>
      <vt:lpstr>What's in This  Module</vt:lpstr>
      <vt:lpstr>Broad Database Categories</vt:lpstr>
      <vt:lpstr>PowerPoint Presentation</vt:lpstr>
      <vt:lpstr>PowerPoint Presentation</vt:lpstr>
      <vt:lpstr>Data is accessed in a relational database  through SQL</vt:lpstr>
      <vt:lpstr>CRUD</vt:lpstr>
      <vt:lpstr>◀ Simple read</vt:lpstr>
      <vt:lpstr>◀ Insert into</vt:lpstr>
      <vt:lpstr>◀ Update table</vt:lpstr>
      <vt:lpstr>◀ DELETE from</vt:lpstr>
      <vt:lpstr>Relational database holds related data in  tables</vt:lpstr>
      <vt:lpstr>Up  Next:  Introduction to JDBC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Applications with JDBC in Java SE  Applications</dc:title>
  <dc:creator/>
  <cp:lastModifiedBy>Steve Steve</cp:lastModifiedBy>
  <cp:revision>2</cp:revision>
  <dcterms:created xsi:type="dcterms:W3CDTF">2022-10-06T15:32:31Z</dcterms:created>
  <dcterms:modified xsi:type="dcterms:W3CDTF">2024-11-18T14:14:04Z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2021-04-01T05:30:00Z</vt:filetime>
  </property>
  <property fmtid="{D5CDD505-2E9C-101B-9397-08002B2CF9AE}" pid="3" name="LastSaved">
    <vt:filetime>2022-10-06T05:30:00Z</vt:filetime>
  </property>
  <property fmtid="{D5CDD505-2E9C-101B-9397-08002B2CF9AE}" pid="4" name="ICV">
    <vt:lpwstr>CF45CCB12DE34018BFD9B4E1811110C1</vt:lpwstr>
  </property>
  <property fmtid="{D5CDD505-2E9C-101B-9397-08002B2CF9AE}" pid="5" name="KSOProductBuildVer">
    <vt:lpwstr>1033-11.2.0.11341</vt:lpwstr>
  </property>
</Properties>
</file>