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6" r:id="rId12"/>
    <p:sldId id="277" r:id="rId13"/>
    <p:sldId id="278" r:id="rId14"/>
    <p:sldId id="267" r:id="rId15"/>
    <p:sldId id="268" r:id="rId16"/>
    <p:sldId id="269" r:id="rId17"/>
    <p:sldId id="270" r:id="rId18"/>
  </p:sldIdLst>
  <p:sldSz cx="18288000" cy="10287000"/>
  <p:notesSz cx="18288000" cy="10287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5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89161" y="2928619"/>
            <a:ext cx="1390967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62415" cy="10287000"/>
          </a:xfrm>
          <a:custGeom>
            <a:avLst/>
            <a:gdLst/>
            <a:ahLst/>
            <a:cxnLst/>
            <a:rect l="l" t="t" r="r" b="b"/>
            <a:pathLst>
              <a:path w="9162415" h="10287000">
                <a:moveTo>
                  <a:pt x="0" y="10286999"/>
                </a:moveTo>
                <a:lnTo>
                  <a:pt x="9162288" y="10286999"/>
                </a:lnTo>
                <a:lnTo>
                  <a:pt x="9162288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5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62288" y="1"/>
            <a:ext cx="9126220" cy="10287000"/>
          </a:xfrm>
          <a:custGeom>
            <a:avLst/>
            <a:gdLst/>
            <a:ahLst/>
            <a:cxnLst/>
            <a:rect l="l" t="t" r="r" b="b"/>
            <a:pathLst>
              <a:path w="9126219" h="10287000">
                <a:moveTo>
                  <a:pt x="9125712" y="0"/>
                </a:moveTo>
                <a:lnTo>
                  <a:pt x="0" y="0"/>
                </a:lnTo>
                <a:lnTo>
                  <a:pt x="0" y="10287001"/>
                </a:lnTo>
                <a:lnTo>
                  <a:pt x="9125712" y="10287001"/>
                </a:lnTo>
                <a:lnTo>
                  <a:pt x="9125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6346190"/>
          </a:xfrm>
          <a:custGeom>
            <a:avLst/>
            <a:gdLst/>
            <a:ahLst/>
            <a:cxnLst/>
            <a:rect l="l" t="t" r="r" b="b"/>
            <a:pathLst>
              <a:path w="18288000" h="6346190">
                <a:moveTo>
                  <a:pt x="0" y="6345938"/>
                </a:moveTo>
                <a:lnTo>
                  <a:pt x="18288000" y="6345938"/>
                </a:lnTo>
                <a:lnTo>
                  <a:pt x="18288000" y="0"/>
                </a:lnTo>
                <a:lnTo>
                  <a:pt x="0" y="0"/>
                </a:lnTo>
                <a:lnTo>
                  <a:pt x="0" y="634593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7296" y="9223247"/>
            <a:ext cx="676655" cy="67665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-3" y="6345938"/>
            <a:ext cx="18288000" cy="3941445"/>
          </a:xfrm>
          <a:custGeom>
            <a:avLst/>
            <a:gdLst/>
            <a:ahLst/>
            <a:cxnLst/>
            <a:rect l="l" t="t" r="r" b="b"/>
            <a:pathLst>
              <a:path w="18288000" h="3941445">
                <a:moveTo>
                  <a:pt x="18288003" y="0"/>
                </a:moveTo>
                <a:lnTo>
                  <a:pt x="0" y="0"/>
                </a:lnTo>
                <a:lnTo>
                  <a:pt x="0" y="3941063"/>
                </a:lnTo>
                <a:lnTo>
                  <a:pt x="18288003" y="3941063"/>
                </a:lnTo>
                <a:lnTo>
                  <a:pt x="1828800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5334" y="754380"/>
            <a:ext cx="759733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299" y="4417059"/>
            <a:ext cx="14503400" cy="2272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F15B2A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3436" y="3183636"/>
            <a:ext cx="82594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70" dirty="0"/>
              <a:t>Introduction</a:t>
            </a:r>
            <a:r>
              <a:rPr sz="6800" spc="-190" dirty="0"/>
              <a:t> </a:t>
            </a:r>
            <a:r>
              <a:rPr sz="6800" spc="265" dirty="0"/>
              <a:t>to</a:t>
            </a:r>
            <a:r>
              <a:rPr sz="6800" spc="-190" dirty="0"/>
              <a:t> </a:t>
            </a:r>
            <a:r>
              <a:rPr sz="6800" spc="-35" dirty="0"/>
              <a:t>JDBC</a:t>
            </a:r>
            <a:endParaRPr sz="6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B5784-290D-E1A0-CD30-909B0AA8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02" y="4240451"/>
            <a:ext cx="10325995" cy="18060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Implementation</a:t>
            </a:r>
            <a:r>
              <a:rPr spc="-140" dirty="0"/>
              <a:t> 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0898" y="2307336"/>
            <a:ext cx="33293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12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Interfaces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600" y="3187411"/>
            <a:ext cx="1473200" cy="635635"/>
          </a:xfrm>
          <a:custGeom>
            <a:avLst/>
            <a:gdLst/>
            <a:ahLst/>
            <a:cxnLst/>
            <a:rect l="l" t="t" r="r" b="b"/>
            <a:pathLst>
              <a:path w="1473200" h="635635">
                <a:moveTo>
                  <a:pt x="0" y="0"/>
                </a:moveTo>
                <a:lnTo>
                  <a:pt x="1473200" y="0"/>
                </a:lnTo>
                <a:lnTo>
                  <a:pt x="1473200" y="635576"/>
                </a:lnTo>
                <a:lnTo>
                  <a:pt x="0" y="6355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141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0899" y="3163824"/>
            <a:ext cx="12331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3500" spc="-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3500" spc="3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sz="3500" spc="2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3500" spc="4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98800" y="3467100"/>
            <a:ext cx="8077200" cy="76200"/>
          </a:xfrm>
          <a:custGeom>
            <a:avLst/>
            <a:gdLst/>
            <a:ahLst/>
            <a:cxnLst/>
            <a:rect l="l" t="t" r="r" b="b"/>
            <a:pathLst>
              <a:path w="8077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46" y="41275"/>
                </a:lnTo>
                <a:lnTo>
                  <a:pt x="63446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8077200" h="76200">
                <a:moveTo>
                  <a:pt x="76200" y="34925"/>
                </a:moveTo>
                <a:lnTo>
                  <a:pt x="76200" y="41275"/>
                </a:lnTo>
                <a:lnTo>
                  <a:pt x="8077196" y="41276"/>
                </a:lnTo>
                <a:lnTo>
                  <a:pt x="8077196" y="34926"/>
                </a:lnTo>
                <a:lnTo>
                  <a:pt x="76200" y="34925"/>
                </a:lnTo>
                <a:close/>
              </a:path>
              <a:path w="8077200" h="76200">
                <a:moveTo>
                  <a:pt x="63446" y="34925"/>
                </a:moveTo>
                <a:lnTo>
                  <a:pt x="63446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46" y="34925"/>
                </a:lnTo>
                <a:close/>
              </a:path>
              <a:path w="8077200" h="76200">
                <a:moveTo>
                  <a:pt x="76200" y="34925"/>
                </a:moveTo>
                <a:lnTo>
                  <a:pt x="63446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75994" y="3165600"/>
            <a:ext cx="238760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4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DriverImpl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598" y="4143645"/>
            <a:ext cx="281114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9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75994" y="4143645"/>
            <a:ext cx="3394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5"/>
              </a:spcBef>
            </a:pPr>
            <a:r>
              <a:rPr sz="3500" spc="8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ConnectionImpl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6529" y="4445143"/>
            <a:ext cx="6739890" cy="76200"/>
          </a:xfrm>
          <a:custGeom>
            <a:avLst/>
            <a:gdLst/>
            <a:ahLst/>
            <a:cxnLst/>
            <a:rect l="l" t="t" r="r" b="b"/>
            <a:pathLst>
              <a:path w="673989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6739890" h="76200">
                <a:moveTo>
                  <a:pt x="76200" y="34925"/>
                </a:moveTo>
                <a:lnTo>
                  <a:pt x="76200" y="41275"/>
                </a:lnTo>
                <a:lnTo>
                  <a:pt x="6739465" y="41276"/>
                </a:lnTo>
                <a:lnTo>
                  <a:pt x="6739465" y="34926"/>
                </a:lnTo>
                <a:lnTo>
                  <a:pt x="76200" y="34925"/>
                </a:lnTo>
                <a:close/>
              </a:path>
              <a:path w="6739890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6739890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25598" y="6362700"/>
            <a:ext cx="423545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75994" y="6362700"/>
            <a:ext cx="512000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PreparedStatementImpl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513" y="66641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25598" y="7468243"/>
            <a:ext cx="42830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75994" y="7468243"/>
            <a:ext cx="479806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0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CallableStatementImpl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08603" y="7769742"/>
            <a:ext cx="5267960" cy="76200"/>
          </a:xfrm>
          <a:custGeom>
            <a:avLst/>
            <a:gdLst/>
            <a:ahLst/>
            <a:cxnLst/>
            <a:rect l="l" t="t" r="r" b="b"/>
            <a:pathLst>
              <a:path w="52679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267959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267959" h="76200">
                <a:moveTo>
                  <a:pt x="5267391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267391" y="41275"/>
                </a:lnTo>
                <a:lnTo>
                  <a:pt x="5267391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5598" y="8573787"/>
            <a:ext cx="2192020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1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75994" y="8573787"/>
            <a:ext cx="3076575" cy="679450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5"/>
              </a:spcBef>
            </a:pPr>
            <a:r>
              <a:rPr sz="3500" spc="30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ResultSetImpl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17005" y="8875286"/>
            <a:ext cx="7359015" cy="76200"/>
          </a:xfrm>
          <a:custGeom>
            <a:avLst/>
            <a:gdLst/>
            <a:ahLst/>
            <a:cxnLst/>
            <a:rect l="l" t="t" r="r" b="b"/>
            <a:pathLst>
              <a:path w="735901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491" y="41275"/>
                </a:lnTo>
                <a:lnTo>
                  <a:pt x="63491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7359015" h="76200">
                <a:moveTo>
                  <a:pt x="76200" y="34925"/>
                </a:moveTo>
                <a:lnTo>
                  <a:pt x="76200" y="41275"/>
                </a:lnTo>
                <a:lnTo>
                  <a:pt x="7358989" y="41276"/>
                </a:lnTo>
                <a:lnTo>
                  <a:pt x="7358989" y="34926"/>
                </a:lnTo>
                <a:lnTo>
                  <a:pt x="76200" y="34925"/>
                </a:lnTo>
                <a:close/>
              </a:path>
              <a:path w="7359015" h="76200">
                <a:moveTo>
                  <a:pt x="63491" y="34925"/>
                </a:moveTo>
                <a:lnTo>
                  <a:pt x="63491" y="41275"/>
                </a:lnTo>
                <a:lnTo>
                  <a:pt x="76200" y="41275"/>
                </a:lnTo>
                <a:lnTo>
                  <a:pt x="76200" y="34925"/>
                </a:lnTo>
                <a:lnTo>
                  <a:pt x="63491" y="34925"/>
                </a:lnTo>
                <a:close/>
              </a:path>
              <a:path w="7359015" h="76200">
                <a:moveTo>
                  <a:pt x="76200" y="34925"/>
                </a:moveTo>
                <a:lnTo>
                  <a:pt x="63491" y="34925"/>
                </a:lnTo>
                <a:lnTo>
                  <a:pt x="7620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271294" y="2307336"/>
            <a:ext cx="46920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3500" spc="-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60" dirty="0">
                <a:solidFill>
                  <a:srgbClr val="A62E5C"/>
                </a:solidFill>
                <a:latin typeface="Microsoft Sans Serif" panose="020B0604020202020204"/>
                <a:cs typeface="Microsoft Sans Serif" panose="020B0604020202020204"/>
              </a:rPr>
              <a:t>Implementations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22" name="object 11"/>
          <p:cNvSpPr txBox="1"/>
          <p:nvPr/>
        </p:nvSpPr>
        <p:spPr>
          <a:xfrm>
            <a:off x="1600198" y="5194300"/>
            <a:ext cx="4235450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11150594" y="5194300"/>
            <a:ext cx="5120005" cy="549275"/>
          </a:xfrm>
          <a:prstGeom prst="rect">
            <a:avLst/>
          </a:prstGeom>
          <a:ln w="9525">
            <a:solidFill>
              <a:srgbClr val="B1411C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85"/>
              </a:spcBef>
            </a:pPr>
            <a:r>
              <a:rPr sz="3500" spc="55" dirty="0">
                <a:solidFill>
                  <a:srgbClr val="171717"/>
                </a:solidFill>
                <a:latin typeface="Microsoft Sans Serif" panose="020B0604020202020204"/>
                <a:cs typeface="Microsoft Sans Serif" panose="020B0604020202020204"/>
              </a:rPr>
              <a:t>StatementImpl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835113" y="5495799"/>
            <a:ext cx="5315585" cy="76200"/>
          </a:xfrm>
          <a:custGeom>
            <a:avLst/>
            <a:gdLst/>
            <a:ahLst/>
            <a:cxnLst/>
            <a:rect l="l" t="t" r="r" b="b"/>
            <a:pathLst>
              <a:path w="531558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1275"/>
                </a:lnTo>
                <a:lnTo>
                  <a:pt x="63503" y="41275"/>
                </a:lnTo>
                <a:lnTo>
                  <a:pt x="63503" y="34925"/>
                </a:lnTo>
                <a:lnTo>
                  <a:pt x="76200" y="34925"/>
                </a:lnTo>
                <a:lnTo>
                  <a:pt x="76200" y="0"/>
                </a:lnTo>
                <a:close/>
              </a:path>
              <a:path w="5315584" h="76200">
                <a:moveTo>
                  <a:pt x="76200" y="34925"/>
                </a:moveTo>
                <a:lnTo>
                  <a:pt x="63503" y="34925"/>
                </a:lnTo>
                <a:lnTo>
                  <a:pt x="63503" y="41275"/>
                </a:lnTo>
                <a:lnTo>
                  <a:pt x="76200" y="41275"/>
                </a:lnTo>
                <a:lnTo>
                  <a:pt x="76200" y="34925"/>
                </a:lnTo>
                <a:close/>
              </a:path>
              <a:path w="5315584" h="76200">
                <a:moveTo>
                  <a:pt x="5315480" y="34925"/>
                </a:moveTo>
                <a:lnTo>
                  <a:pt x="76200" y="34925"/>
                </a:lnTo>
                <a:lnTo>
                  <a:pt x="76200" y="41275"/>
                </a:lnTo>
                <a:lnTo>
                  <a:pt x="5315480" y="41275"/>
                </a:lnTo>
                <a:lnTo>
                  <a:pt x="5315480" y="34925"/>
                </a:lnTo>
                <a:close/>
              </a:path>
            </a:pathLst>
          </a:custGeom>
          <a:solidFill>
            <a:srgbClr val="F15B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647700"/>
            <a:ext cx="9495790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Java </a:t>
            </a:r>
            <a:r>
              <a:rPr dirty="0"/>
              <a:t>ResultSet Hierarchy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910"/>
          <a:stretch>
            <a:fillRect/>
          </a:stretch>
        </p:blipFill>
        <p:spPr>
          <a:xfrm>
            <a:off x="1592580" y="2729230"/>
            <a:ext cx="15768320" cy="5630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876300"/>
            <a:ext cx="11794490" cy="8521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36863" y="3519932"/>
            <a:ext cx="8611235" cy="2896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36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5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20320">
              <a:lnSpc>
                <a:spcPct val="100000"/>
              </a:lnSpc>
              <a:spcBef>
                <a:spcPts val="2685"/>
              </a:spcBef>
            </a:pPr>
            <a:r>
              <a:rPr sz="36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DriverManager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</a:t>
            </a:r>
            <a:r>
              <a:rPr sz="36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 indent="7620">
              <a:lnSpc>
                <a:spcPts val="4300"/>
              </a:lnSpc>
              <a:spcBef>
                <a:spcPts val="2780"/>
              </a:spcBef>
            </a:pP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loaded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6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has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9161" y="2928619"/>
            <a:ext cx="257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4800" spc="12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u</a:t>
            </a:r>
            <a:r>
              <a:rPr sz="4800" spc="-5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mm</a:t>
            </a:r>
            <a:r>
              <a:rPr sz="4800" spc="-3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ar</a:t>
            </a:r>
            <a:r>
              <a:rPr sz="4800" spc="-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y</a:t>
            </a:r>
            <a:endParaRPr sz="4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2541" y="3870452"/>
            <a:ext cx="4866005" cy="24885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617470" algn="r">
              <a:lnSpc>
                <a:spcPct val="100000"/>
              </a:lnSpc>
              <a:spcBef>
                <a:spcPts val="75"/>
              </a:spcBef>
            </a:pPr>
            <a:r>
              <a:rPr sz="5400" spc="20" dirty="0"/>
              <a:t>C</a:t>
            </a:r>
            <a:r>
              <a:rPr sz="5400" spc="55" dirty="0"/>
              <a:t>o</a:t>
            </a:r>
            <a:r>
              <a:rPr sz="5400" spc="145" dirty="0"/>
              <a:t>u</a:t>
            </a:r>
            <a:r>
              <a:rPr sz="5400" spc="75" dirty="0"/>
              <a:t>r</a:t>
            </a:r>
            <a:r>
              <a:rPr sz="5400" spc="-85" dirty="0"/>
              <a:t>se  </a:t>
            </a:r>
            <a:r>
              <a:rPr sz="5400" spc="-254" dirty="0"/>
              <a:t>D</a:t>
            </a:r>
            <a:r>
              <a:rPr sz="5400" spc="20" dirty="0"/>
              <a:t>e</a:t>
            </a:r>
            <a:r>
              <a:rPr sz="5400" spc="-20" dirty="0"/>
              <a:t>m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95" dirty="0"/>
              <a:t>st</a:t>
            </a:r>
            <a:r>
              <a:rPr sz="5400" spc="75" dirty="0"/>
              <a:t>r</a:t>
            </a:r>
            <a:r>
              <a:rPr sz="5400" spc="-235" dirty="0"/>
              <a:t>a</a:t>
            </a:r>
            <a:r>
              <a:rPr sz="5400" spc="430" dirty="0"/>
              <a:t>t</a:t>
            </a:r>
            <a:r>
              <a:rPr sz="5400" spc="-90" dirty="0"/>
              <a:t>i</a:t>
            </a:r>
            <a:r>
              <a:rPr sz="5400" spc="55" dirty="0"/>
              <a:t>o</a:t>
            </a:r>
            <a:r>
              <a:rPr sz="5400" spc="105" dirty="0"/>
              <a:t>n</a:t>
            </a:r>
            <a:r>
              <a:rPr sz="5400" spc="-240" dirty="0"/>
              <a:t>s</a:t>
            </a:r>
            <a:endParaRPr sz="5400"/>
          </a:p>
          <a:p>
            <a:pPr marR="5080" algn="r">
              <a:lnSpc>
                <a:spcPts val="6410"/>
              </a:lnSpc>
            </a:pPr>
            <a:r>
              <a:rPr sz="5400" spc="50" dirty="0"/>
              <a:t>Setup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7686040" y="3999484"/>
            <a:ext cx="711962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14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IntelliJ Idea</a:t>
            </a:r>
            <a:endParaRPr sz="3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07858" y="4693411"/>
            <a:ext cx="42303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6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86040" y="3566667"/>
            <a:ext cx="38684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34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3400" b="1" spc="10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400" b="1" spc="2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'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00" b="1" spc="-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0644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Has</a:t>
            </a:r>
            <a:r>
              <a:rPr spc="-70" dirty="0"/>
              <a:t> 'Gigs', </a:t>
            </a:r>
            <a:r>
              <a:rPr spc="-45" dirty="0"/>
              <a:t>'Acts'</a:t>
            </a:r>
            <a:r>
              <a:rPr spc="-65" dirty="0"/>
              <a:t> </a:t>
            </a:r>
            <a:r>
              <a:rPr spc="-10" dirty="0"/>
              <a:t>and</a:t>
            </a:r>
            <a:r>
              <a:rPr spc="-70" dirty="0"/>
              <a:t> </a:t>
            </a:r>
            <a:r>
              <a:rPr spc="-30" dirty="0"/>
              <a:t>'Venues'</a:t>
            </a:r>
          </a:p>
          <a:p>
            <a:pPr marL="5806440">
              <a:lnSpc>
                <a:spcPct val="100000"/>
              </a:lnSpc>
              <a:spcBef>
                <a:spcPts val="2735"/>
              </a:spcBef>
            </a:pPr>
            <a:r>
              <a:rPr spc="-20" dirty="0"/>
              <a:t>These</a:t>
            </a:r>
            <a:r>
              <a:rPr spc="-70" dirty="0"/>
              <a:t> </a:t>
            </a:r>
            <a:r>
              <a:rPr spc="10" dirty="0"/>
              <a:t>are</a:t>
            </a:r>
            <a:r>
              <a:rPr spc="-65" dirty="0"/>
              <a:t> </a:t>
            </a:r>
            <a:r>
              <a:rPr spc="30" dirty="0"/>
              <a:t>related</a:t>
            </a:r>
            <a:r>
              <a:rPr spc="-70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70" dirty="0"/>
              <a:t> </a:t>
            </a:r>
            <a:r>
              <a:rPr spc="60" dirty="0"/>
              <a:t>2)</a:t>
            </a:r>
          </a:p>
          <a:p>
            <a:pPr marL="5806440">
              <a:lnSpc>
                <a:spcPct val="100000"/>
              </a:lnSpc>
              <a:spcBef>
                <a:spcPts val="2710"/>
              </a:spcBef>
            </a:pPr>
            <a:r>
              <a:rPr spc="-140" dirty="0"/>
              <a:t>Also</a:t>
            </a:r>
            <a:r>
              <a:rPr spc="-70" dirty="0"/>
              <a:t> </a:t>
            </a:r>
            <a:r>
              <a:rPr spc="-100" dirty="0"/>
              <a:t>has</a:t>
            </a:r>
            <a:r>
              <a:rPr spc="-65" dirty="0"/>
              <a:t> </a:t>
            </a:r>
            <a:r>
              <a:rPr spc="-5" dirty="0"/>
              <a:t>stored</a:t>
            </a:r>
            <a:r>
              <a:rPr spc="-65" dirty="0"/>
              <a:t> </a:t>
            </a:r>
            <a:r>
              <a:rPr spc="-10" dirty="0"/>
              <a:t>procedures</a:t>
            </a:r>
            <a:r>
              <a:rPr spc="-65" dirty="0"/>
              <a:t> </a:t>
            </a:r>
            <a:r>
              <a:rPr dirty="0"/>
              <a:t>(see</a:t>
            </a:r>
            <a:r>
              <a:rPr spc="-65" dirty="0"/>
              <a:t> </a:t>
            </a:r>
            <a:r>
              <a:rPr spc="-10" dirty="0"/>
              <a:t>module</a:t>
            </a:r>
            <a:r>
              <a:rPr spc="-65" dirty="0"/>
              <a:t> </a:t>
            </a:r>
            <a:r>
              <a:rPr spc="-35" dirty="0"/>
              <a:t>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23367"/>
            <a:ext cx="16459200" cy="571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2009" y="3257803"/>
            <a:ext cx="8893175" cy="20618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6000" spc="25" dirty="0"/>
              <a:t>Up</a:t>
            </a:r>
            <a:r>
              <a:rPr sz="6000" spc="-165" dirty="0"/>
              <a:t> </a:t>
            </a:r>
            <a:r>
              <a:rPr sz="6000" spc="-110" dirty="0"/>
              <a:t>Next:</a:t>
            </a:r>
            <a:endParaRPr sz="6000"/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6000" spc="120" dirty="0"/>
              <a:t>Connection</a:t>
            </a:r>
            <a:r>
              <a:rPr sz="6000" spc="-145" dirty="0"/>
              <a:t> </a:t>
            </a:r>
            <a:r>
              <a:rPr sz="6000" spc="229" dirty="0"/>
              <a:t>to</a:t>
            </a:r>
            <a:r>
              <a:rPr sz="6000" spc="-140" dirty="0"/>
              <a:t> </a:t>
            </a:r>
            <a:r>
              <a:rPr sz="6000" spc="-185" dirty="0"/>
              <a:t>a</a:t>
            </a:r>
            <a:r>
              <a:rPr sz="6000" spc="-145" dirty="0"/>
              <a:t> </a:t>
            </a:r>
            <a:r>
              <a:rPr sz="6000" spc="-70" dirty="0"/>
              <a:t>Database</a:t>
            </a:r>
            <a:endParaRPr sz="6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70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1" y="2901188"/>
            <a:ext cx="4686300" cy="23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62000"/>
              </a:lnSpc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600" b="1" spc="-9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 </a:t>
            </a:r>
            <a:r>
              <a:rPr sz="3600" b="1" spc="-9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4801" y="5568188"/>
            <a:ext cx="6494780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</a:t>
            </a:r>
            <a:r>
              <a:rPr sz="36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1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URL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</a:pPr>
            <a:r>
              <a:rPr sz="3600" b="1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Initial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600" b="1" spc="-8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3236" y="2656839"/>
            <a:ext cx="2886710" cy="103441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647700" marR="5080" indent="-635635">
              <a:lnSpc>
                <a:spcPct val="79000"/>
              </a:lnSpc>
              <a:spcBef>
                <a:spcPts val="1035"/>
              </a:spcBef>
            </a:pPr>
            <a:r>
              <a:rPr sz="3700" spc="-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What's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1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3700" spc="-13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-9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This </a:t>
            </a:r>
            <a:r>
              <a:rPr sz="3700" spc="-969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700" spc="55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Module</a:t>
            </a:r>
            <a:endParaRPr sz="37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9978" y="3074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9978" y="455314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9978" y="603145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9978" y="7509766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69978" y="9030280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24909" y="754380"/>
            <a:ext cx="523875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65" dirty="0"/>
              <a:t> </a:t>
            </a:r>
            <a:r>
              <a:rPr spc="50" dirty="0"/>
              <a:t>Interfaces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20016" y="1647443"/>
            <a:ext cx="3808095" cy="795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303000"/>
              </a:lnSpc>
            </a:pP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 </a:t>
            </a:r>
            <a:r>
              <a:rPr sz="3200" b="1" spc="3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</a:t>
            </a:r>
          </a:p>
          <a:p>
            <a:pPr marL="12700" marR="5080">
              <a:lnSpc>
                <a:spcPct val="303000"/>
              </a:lnSpc>
            </a:pPr>
            <a:r>
              <a:rPr sz="3200" b="1" spc="-13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32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re</a:t>
            </a:r>
            <a:r>
              <a:rPr sz="32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d</a:t>
            </a:r>
            <a:r>
              <a:rPr sz="3200" b="1" spc="-21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3200" b="1" spc="16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200" b="1" spc="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e</a:t>
            </a:r>
            <a:r>
              <a:rPr sz="32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  <a:sym typeface="+mn-ea"/>
              </a:rPr>
              <a:t>t</a:t>
            </a:r>
            <a:r>
              <a:rPr sz="3200" b="1" spc="1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 </a:t>
            </a:r>
            <a:r>
              <a:rPr sz="32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CallableStatement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b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</a:br>
            <a:endParaRPr sz="3200" b="1" spc="-15" dirty="0">
              <a:solidFill>
                <a:srgbClr val="404040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sz="32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778" y="1687513"/>
            <a:ext cx="1513079" cy="12176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3167062"/>
            <a:ext cx="1511106" cy="12160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4645025"/>
            <a:ext cx="1511106" cy="12160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6122987"/>
            <a:ext cx="1511106" cy="12160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765" y="7643813"/>
            <a:ext cx="1511106" cy="1216024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  <p:sp>
        <p:nvSpPr>
          <p:cNvPr id="15" name="object 2"/>
          <p:cNvSpPr/>
          <p:nvPr/>
        </p:nvSpPr>
        <p:spPr>
          <a:xfrm>
            <a:off x="3044578" y="1677824"/>
            <a:ext cx="0" cy="1095375"/>
          </a:xfrm>
          <a:custGeom>
            <a:avLst/>
            <a:gdLst/>
            <a:ahLst/>
            <a:cxnLst/>
            <a:rect l="l" t="t" r="r" b="b"/>
            <a:pathLst>
              <a:path h="1095375">
                <a:moveTo>
                  <a:pt x="0" y="0"/>
                </a:moveTo>
                <a:lnTo>
                  <a:pt x="1" y="1094874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3765" y="8990013"/>
            <a:ext cx="1511106" cy="1216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022" y="477012"/>
            <a:ext cx="618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//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Get</a:t>
            </a:r>
            <a:r>
              <a:rPr sz="26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(conn) from somewhere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1214628"/>
            <a:ext cx="604583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PreparedStatement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ps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conn.prepareStatement("SELECT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...");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22" y="3436619"/>
            <a:ext cx="50126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ResultSet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rs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 =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 ps.executeQuery();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022" y="4908803"/>
            <a:ext cx="27965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while(rs.next())</a:t>
            </a:r>
            <a:r>
              <a:rPr sz="26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{...}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89239" y="363219"/>
            <a:ext cx="7544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See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how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5" dirty="0">
                <a:latin typeface="Arial" panose="020B0604020202020204"/>
                <a:cs typeface="Arial" panose="020B0604020202020204"/>
              </a:rPr>
              <a:t>we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35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89239" y="1847595"/>
            <a:ext cx="7907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PreparedStatement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9239" y="3347211"/>
            <a:ext cx="65100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Execute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800" b="1" spc="-5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89239" y="4834635"/>
            <a:ext cx="3401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840" algn="l"/>
              </a:tabLst>
            </a:pPr>
            <a:r>
              <a:rPr sz="2000" spc="-1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	</a:t>
            </a:r>
            <a:r>
              <a:rPr sz="28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800" b="1" spc="-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8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ResultSet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239" y="6038596"/>
            <a:ext cx="76206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coded</a:t>
            </a:r>
            <a:r>
              <a:rPr sz="28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interfaces,</a:t>
            </a:r>
            <a:r>
              <a:rPr sz="28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not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89239" y="6331203"/>
            <a:ext cx="482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against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8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8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306" y="6731507"/>
            <a:ext cx="12733655" cy="224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sz="4400" spc="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Getting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15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4400" spc="-114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4400" spc="8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Connection</a:t>
            </a:r>
            <a:endParaRPr sz="4400">
              <a:latin typeface="Microsoft Sans Serif" panose="020B0604020202020204"/>
              <a:cs typeface="Microsoft Sans Serif" panose="020B0604020202020204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000" b="1" spc="-13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2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connection</a:t>
            </a:r>
            <a:r>
              <a:rPr sz="3000" b="1" spc="-7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need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4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DriverManager</a:t>
            </a:r>
            <a:endParaRPr sz="30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715"/>
              </a:spcBef>
            </a:pPr>
            <a:r>
              <a:rPr sz="3000" b="1" spc="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2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URL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identifies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9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7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connect</a:t>
            </a:r>
            <a:r>
              <a:rPr sz="3000" b="1" spc="-5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000" b="1" spc="-6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40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database</a:t>
            </a:r>
            <a:r>
              <a:rPr sz="3000" b="1" spc="-6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000" b="1" spc="-15" dirty="0">
                <a:solidFill>
                  <a:srgbClr val="404040"/>
                </a:solidFill>
                <a:latin typeface="Arial" panose="020B0604020202020204"/>
                <a:cs typeface="Arial" panose="020B0604020202020204"/>
              </a:rPr>
              <a:t>specific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022" y="4061459"/>
            <a:ext cx="7954009" cy="115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url</a:t>
            </a:r>
            <a:r>
              <a:rPr sz="26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"..."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404040"/>
                </a:solidFill>
                <a:latin typeface="Arial MT"/>
                <a:cs typeface="Arial MT"/>
              </a:rPr>
              <a:t>Connection</a:t>
            </a:r>
            <a:r>
              <a:rPr sz="26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conn</a:t>
            </a:r>
            <a:r>
              <a:rPr sz="26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404040"/>
                </a:solidFill>
                <a:latin typeface="Arial MT"/>
                <a:cs typeface="Arial MT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Arial MT"/>
                <a:cs typeface="Arial MT"/>
              </a:rPr>
              <a:t>DriverManager.getConnection(url);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0360" y="754380"/>
            <a:ext cx="232727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 dirty="0"/>
              <a:t>Out</a:t>
            </a:r>
            <a:r>
              <a:rPr spc="190" dirty="0"/>
              <a:t>p</a:t>
            </a:r>
            <a:r>
              <a:rPr spc="290" dirty="0"/>
              <a:t>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0367" y="3810508"/>
            <a:ext cx="104838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171717"/>
                </a:solidFill>
                <a:latin typeface="Arial MT"/>
                <a:cs typeface="Arial MT"/>
              </a:rPr>
              <a:t>com.mysql.cj.jdbc.ConnectionImpl@2ea41516</a:t>
            </a:r>
            <a:endParaRPr sz="4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165" y="6068567"/>
            <a:ext cx="100552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10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Notice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6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7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sz="3500" spc="-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8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prints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7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specific</a:t>
            </a:r>
            <a:r>
              <a:rPr sz="3500" spc="-4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-2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class</a:t>
            </a:r>
            <a:r>
              <a:rPr sz="3500" spc="-40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3500" spc="15" dirty="0">
                <a:solidFill>
                  <a:srgbClr val="F15B2A"/>
                </a:solidFill>
                <a:latin typeface="Microsoft Sans Serif" panose="020B0604020202020204"/>
                <a:cs typeface="Microsoft Sans Serif" panose="020B0604020202020204"/>
              </a:rPr>
              <a:t>name</a:t>
            </a:r>
            <a:endParaRPr sz="35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32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44803" y="4684267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Loading</a:t>
            </a:r>
            <a:r>
              <a:rPr sz="3600" b="1" spc="-10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110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600" b="1" spc="-8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b="1" spc="-35" dirty="0">
                <a:solidFill>
                  <a:srgbClr val="2A9FBC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82968" y="2875598"/>
            <a:ext cx="6067425" cy="84963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Demo</a:t>
            </a:r>
            <a:endParaRPr sz="5400" dirty="0">
              <a:solidFill>
                <a:srgbClr val="FFFFFF"/>
              </a:solidFill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6440" y="2438401"/>
            <a:ext cx="0" cy="6827520"/>
          </a:xfrm>
          <a:custGeom>
            <a:avLst/>
            <a:gdLst/>
            <a:ahLst/>
            <a:cxnLst/>
            <a:rect l="l" t="t" r="r" b="b"/>
            <a:pathLst>
              <a:path h="6827520">
                <a:moveTo>
                  <a:pt x="0" y="0"/>
                </a:moveTo>
                <a:lnTo>
                  <a:pt x="1" y="6827046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1848" y="754380"/>
            <a:ext cx="3924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JDBC</a:t>
            </a:r>
            <a:r>
              <a:rPr spc="-195" dirty="0"/>
              <a:t> </a:t>
            </a:r>
            <a:r>
              <a:rPr spc="-30" dirty="0"/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23438" y="5403596"/>
            <a:ext cx="42995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JDBC</a:t>
            </a:r>
            <a:r>
              <a:rPr sz="5400" spc="-19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400" spc="-13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Classes</a:t>
            </a:r>
            <a:endParaRPr sz="54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2865" y="4188459"/>
            <a:ext cx="9548495" cy="329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3400" b="1" spc="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Manager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7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loads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298450" indent="3175">
              <a:lnSpc>
                <a:spcPct val="101000"/>
              </a:lnSpc>
              <a:spcBef>
                <a:spcPts val="2590"/>
              </a:spcBef>
            </a:pP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Driver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provides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implementations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JDBC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interfaces</a:t>
            </a:r>
            <a:endParaRPr sz="3400">
              <a:latin typeface="Arial" panose="020B0604020202020204"/>
              <a:cs typeface="Arial" panose="020B0604020202020204"/>
            </a:endParaRPr>
          </a:p>
          <a:p>
            <a:pPr marL="12700" marR="5080" indent="3175">
              <a:lnSpc>
                <a:spcPct val="101000"/>
              </a:lnSpc>
              <a:spcBef>
                <a:spcPts val="2690"/>
              </a:spcBef>
            </a:pPr>
            <a:r>
              <a:rPr sz="3400" b="1" spc="-2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These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9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classes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4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know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3400" b="1" spc="-5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talk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7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400" b="1" spc="-6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this</a:t>
            </a:r>
            <a:r>
              <a:rPr sz="3400" b="1" spc="-6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5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3400" b="1" spc="-93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00" b="1" spc="-10" dirty="0">
                <a:solidFill>
                  <a:srgbClr val="F15B2A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06331" y="754380"/>
            <a:ext cx="587311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2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Loading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18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5600" spc="-165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5600" spc="-30" dirty="0">
                <a:solidFill>
                  <a:srgbClr val="404040"/>
                </a:solidFill>
                <a:latin typeface="Microsoft Sans Serif" panose="020B0604020202020204"/>
                <a:cs typeface="Microsoft Sans Serif" panose="020B0604020202020204"/>
              </a:rPr>
              <a:t>Driver</a:t>
            </a:r>
            <a:endParaRPr sz="5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033" y="2360676"/>
            <a:ext cx="12673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171717"/>
                </a:solidFill>
                <a:latin typeface="Arial MT"/>
                <a:cs typeface="Arial MT"/>
              </a:rPr>
              <a:t>DriverManager.getConnection("jdbc:mysql://localhost:3306/loboticket")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337</Words>
  <Application>Microsoft Office PowerPoint</Application>
  <PresentationFormat>Custom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MT</vt:lpstr>
      <vt:lpstr>Calibri</vt:lpstr>
      <vt:lpstr>Lucida Sans Unicode</vt:lpstr>
      <vt:lpstr>Microsoft Sans Serif</vt:lpstr>
      <vt:lpstr>Tahoma</vt:lpstr>
      <vt:lpstr>Verdana</vt:lpstr>
      <vt:lpstr>Office Theme</vt:lpstr>
      <vt:lpstr>Introduction to JDBC</vt:lpstr>
      <vt:lpstr>JDBC Interfaces JDBC Driver Manager  JDBC Driver</vt:lpstr>
      <vt:lpstr>JDBC Interfaces</vt:lpstr>
      <vt:lpstr>◀ See how we get a connection in a moment</vt:lpstr>
      <vt:lpstr>PowerPoint Presentation</vt:lpstr>
      <vt:lpstr>Output</vt:lpstr>
      <vt:lpstr>PowerPoint Presentation</vt:lpstr>
      <vt:lpstr>JDBC Driver</vt:lpstr>
      <vt:lpstr>PowerPoint Presentation</vt:lpstr>
      <vt:lpstr>PowerPoint Presentation</vt:lpstr>
      <vt:lpstr>Implementation Classes</vt:lpstr>
      <vt:lpstr>Java ResultSet Hierarchy</vt:lpstr>
      <vt:lpstr>PowerPoint Presentation</vt:lpstr>
      <vt:lpstr>PowerPoint Presentation</vt:lpstr>
      <vt:lpstr>Course  Demonstrations Setup</vt:lpstr>
      <vt:lpstr>A 'Ticket' database</vt:lpstr>
      <vt:lpstr>Up Next: Connection to a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JDBC</dc:title>
  <dc:creator/>
  <cp:lastModifiedBy>Steve Steve</cp:lastModifiedBy>
  <cp:revision>7</cp:revision>
  <dcterms:created xsi:type="dcterms:W3CDTF">2022-10-06T17:09:00Z</dcterms:created>
  <dcterms:modified xsi:type="dcterms:W3CDTF">2024-11-18T14:43:05Z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2021-04-01T11:00:00Z</vt:filetime>
  </property>
  <property fmtid="{D5CDD505-2E9C-101B-9397-08002B2CF9AE}" pid="3" name="LastSaved">
    <vt:filetime>2022-10-06T11:00:00Z</vt:filetime>
  </property>
  <property fmtid="{D5CDD505-2E9C-101B-9397-08002B2CF9AE}" pid="4" name="ICV">
    <vt:lpwstr>021E68E83C9341F1BECA327C700623D9</vt:lpwstr>
  </property>
  <property fmtid="{D5CDD505-2E9C-101B-9397-08002B2CF9AE}" pid="5" name="KSOProductBuildVer">
    <vt:lpwstr>1033-11.2.0.11341</vt:lpwstr>
  </property>
</Properties>
</file>