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55845-BCB5-442D-B663-EE7CBA36CBA9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D0B9E-0528-4A73-9D13-4418F3DCB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3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374140"/>
            <a:ext cx="9703058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6D40E-053A-45E6-9A8F-CCCC6DC1C607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461E-DA9C-419C-AFA4-C8975081A9CD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34410" y="1973579"/>
            <a:ext cx="3382645" cy="379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431527" y="2125979"/>
            <a:ext cx="3814445" cy="349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EED4-6DF3-4D45-B7D8-71B8F5E1137C}" type="datetime1">
              <a:rPr lang="en-US" smtClean="0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C566-E90A-48F5-A20C-CFB48992C3EF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F726-2C0C-4655-BC99-61997BDAE668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56" y="2251964"/>
            <a:ext cx="10618686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5706" y="1429003"/>
            <a:ext cx="9800587" cy="466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CE83-EC47-4BB0-B3C2-0BE3CB695F9B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099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/>
                <a:cs typeface="Verdana"/>
              </a:rPr>
              <a:t>UNDERSTANDING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/>
                <a:cs typeface="Verdana"/>
              </a:rPr>
              <a:t>CONFLUENCE</a:t>
            </a:r>
            <a:r>
              <a:rPr sz="2800" spc="-1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171717"/>
                </a:solidFill>
                <a:latin typeface="Verdana"/>
                <a:cs typeface="Verdana"/>
              </a:rPr>
              <a:t>CONCEPTS</a:t>
            </a:r>
            <a:r>
              <a:rPr sz="2800" spc="-16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/>
                <a:cs typeface="Verdana"/>
              </a:rPr>
              <a:t>AND</a:t>
            </a:r>
            <a:r>
              <a:rPr sz="2800" spc="-16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171717"/>
                </a:solidFill>
                <a:latin typeface="Verdana"/>
                <a:cs typeface="Verdana"/>
              </a:rPr>
              <a:t>USES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275" y="2009647"/>
            <a:ext cx="7567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D0F9-B00F-B52B-B8E4-34F2FB97BD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227" y="2718308"/>
            <a:ext cx="955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195" dirty="0"/>
              <a:t> </a:t>
            </a:r>
            <a:r>
              <a:rPr spc="10" dirty="0"/>
              <a:t>Confluence</a:t>
            </a:r>
            <a:r>
              <a:rPr spc="-195" dirty="0"/>
              <a:t> </a:t>
            </a:r>
            <a:r>
              <a:rPr spc="15" dirty="0"/>
              <a:t>Core</a:t>
            </a:r>
            <a:r>
              <a:rPr spc="-200" dirty="0"/>
              <a:t> </a:t>
            </a:r>
            <a:r>
              <a:rPr spc="40" dirty="0"/>
              <a:t>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692C0-E4BB-646B-B478-004A3A36C1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7502" y="4658867"/>
            <a:ext cx="1050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4599" y="517651"/>
            <a:ext cx="483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Confluence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4489" y="4658867"/>
            <a:ext cx="1543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Users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mi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si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7196" y="4658867"/>
            <a:ext cx="1922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5609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Content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z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9743" y="4658867"/>
            <a:ext cx="2006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 marR="5080" indent="-387985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si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d 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2110863"/>
            <a:ext cx="2503487" cy="20996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0275" y="2088673"/>
            <a:ext cx="2503487" cy="21440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6384" y="1831975"/>
            <a:ext cx="2441167" cy="2657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2075" y="2188513"/>
            <a:ext cx="2503487" cy="194439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FEC65C-DF87-EB71-3EEB-6EB36E6AC9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3928" y="499363"/>
            <a:ext cx="4338955" cy="5936615"/>
            <a:chOff x="4573928" y="499363"/>
            <a:chExt cx="4338955" cy="5936615"/>
          </a:xfrm>
        </p:grpSpPr>
        <p:sp>
          <p:nvSpPr>
            <p:cNvPr id="3" name="object 3"/>
            <p:cNvSpPr/>
            <p:nvPr/>
          </p:nvSpPr>
          <p:spPr>
            <a:xfrm>
              <a:off x="4586628" y="512063"/>
              <a:ext cx="0" cy="5911215"/>
            </a:xfrm>
            <a:custGeom>
              <a:avLst/>
              <a:gdLst/>
              <a:ahLst/>
              <a:cxnLst/>
              <a:rect l="l" t="t" r="r" b="b"/>
              <a:pathLst>
                <a:path h="5911215">
                  <a:moveTo>
                    <a:pt x="0" y="0"/>
                  </a:moveTo>
                  <a:lnTo>
                    <a:pt x="1" y="591068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896" y="5351541"/>
              <a:ext cx="1124847" cy="9434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371" y="1266444"/>
            <a:ext cx="3542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Spaces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organize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all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content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69" y="1799844"/>
            <a:ext cx="33947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Think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them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as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folders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000" spc="-14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000" spc="7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000" spc="-100" dirty="0">
                <a:solidFill>
                  <a:srgbClr val="F05A28"/>
                </a:solidFill>
                <a:latin typeface="Verdana"/>
                <a:cs typeface="Verdana"/>
              </a:rPr>
              <a:t>-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000" spc="-6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000" spc="-190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000" spc="9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000" spc="-100" dirty="0">
                <a:solidFill>
                  <a:srgbClr val="F05A28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000" spc="-8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224" y="2866644"/>
            <a:ext cx="3199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Contain</a:t>
            </a:r>
            <a:r>
              <a:rPr sz="20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pages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blogs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403" y="3400044"/>
            <a:ext cx="354202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What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spaces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create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important</a:t>
            </a:r>
            <a:r>
              <a:rPr sz="20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decision</a:t>
            </a:r>
            <a:endParaRPr sz="20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Users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personal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5544" y="4543044"/>
            <a:ext cx="8934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spaces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596" y="5076444"/>
            <a:ext cx="3903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05A28"/>
                </a:solidFill>
                <a:latin typeface="Verdana"/>
                <a:cs typeface="Verdana"/>
              </a:rPr>
              <a:t>name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unique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00103" y="380491"/>
            <a:ext cx="16281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Sp</a:t>
            </a:r>
            <a:r>
              <a:rPr spc="40" dirty="0">
                <a:solidFill>
                  <a:srgbClr val="404040"/>
                </a:solidFill>
              </a:rPr>
              <a:t>a</a:t>
            </a:r>
            <a:r>
              <a:rPr spc="-30" dirty="0">
                <a:solidFill>
                  <a:srgbClr val="404040"/>
                </a:solidFill>
              </a:rPr>
              <a:t>c</a:t>
            </a:r>
            <a:r>
              <a:rPr spc="-70" dirty="0">
                <a:solidFill>
                  <a:srgbClr val="404040"/>
                </a:solidFill>
              </a:rPr>
              <a:t>es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6429" y="1745014"/>
            <a:ext cx="1124847" cy="94342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321808" y="2769927"/>
            <a:ext cx="1320165" cy="1933575"/>
            <a:chOff x="5321808" y="2769927"/>
            <a:chExt cx="1320165" cy="19335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805" y="3465673"/>
              <a:ext cx="1124847" cy="9434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43131" y="2769927"/>
              <a:ext cx="76200" cy="614680"/>
            </a:xfrm>
            <a:custGeom>
              <a:avLst/>
              <a:gdLst/>
              <a:ahLst/>
              <a:cxnLst/>
              <a:rect l="l" t="t" r="r" b="b"/>
              <a:pathLst>
                <a:path w="76200" h="614679">
                  <a:moveTo>
                    <a:pt x="25399" y="538053"/>
                  </a:moveTo>
                  <a:lnTo>
                    <a:pt x="0" y="538053"/>
                  </a:lnTo>
                  <a:lnTo>
                    <a:pt x="38100" y="614253"/>
                  </a:lnTo>
                  <a:lnTo>
                    <a:pt x="69850" y="550753"/>
                  </a:lnTo>
                  <a:lnTo>
                    <a:pt x="25400" y="550753"/>
                  </a:lnTo>
                  <a:lnTo>
                    <a:pt x="25399" y="538053"/>
                  </a:lnTo>
                  <a:close/>
                </a:path>
                <a:path w="76200" h="614679">
                  <a:moveTo>
                    <a:pt x="50798" y="0"/>
                  </a:moveTo>
                  <a:lnTo>
                    <a:pt x="25398" y="0"/>
                  </a:lnTo>
                  <a:lnTo>
                    <a:pt x="25400" y="550753"/>
                  </a:lnTo>
                  <a:lnTo>
                    <a:pt x="50800" y="550753"/>
                  </a:lnTo>
                  <a:lnTo>
                    <a:pt x="50798" y="0"/>
                  </a:lnTo>
                  <a:close/>
                </a:path>
                <a:path w="76200" h="614679">
                  <a:moveTo>
                    <a:pt x="76200" y="538053"/>
                  </a:moveTo>
                  <a:lnTo>
                    <a:pt x="50799" y="538053"/>
                  </a:lnTo>
                  <a:lnTo>
                    <a:pt x="50800" y="550753"/>
                  </a:lnTo>
                  <a:lnTo>
                    <a:pt x="69850" y="550753"/>
                  </a:lnTo>
                  <a:lnTo>
                    <a:pt x="76200" y="53805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1808" y="3383280"/>
              <a:ext cx="1319784" cy="131978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896" y="1745013"/>
            <a:ext cx="1124847" cy="9434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9363" y="1745013"/>
            <a:ext cx="1124847" cy="9434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2403" y="3511631"/>
            <a:ext cx="789274" cy="99710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94952" y="3625353"/>
            <a:ext cx="1006869" cy="7696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3384" y="3511631"/>
            <a:ext cx="789274" cy="99710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944646" y="4531867"/>
            <a:ext cx="170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pages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73692" y="2709164"/>
            <a:ext cx="2734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Call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Handling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20162" y="4522723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blog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3362" y="2709164"/>
            <a:ext cx="216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Carved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Rock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Team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07134" y="2769925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25399" y="538054"/>
                </a:moveTo>
                <a:lnTo>
                  <a:pt x="0" y="538054"/>
                </a:lnTo>
                <a:lnTo>
                  <a:pt x="38100" y="614254"/>
                </a:lnTo>
                <a:lnTo>
                  <a:pt x="69850" y="550754"/>
                </a:lnTo>
                <a:lnTo>
                  <a:pt x="25400" y="550754"/>
                </a:lnTo>
                <a:lnTo>
                  <a:pt x="25399" y="538054"/>
                </a:lnTo>
                <a:close/>
              </a:path>
              <a:path w="76200" h="614679">
                <a:moveTo>
                  <a:pt x="50798" y="0"/>
                </a:moveTo>
                <a:lnTo>
                  <a:pt x="25398" y="0"/>
                </a:lnTo>
                <a:lnTo>
                  <a:pt x="25400" y="550754"/>
                </a:lnTo>
                <a:lnTo>
                  <a:pt x="50800" y="550754"/>
                </a:lnTo>
                <a:lnTo>
                  <a:pt x="50798" y="0"/>
                </a:lnTo>
                <a:close/>
              </a:path>
              <a:path w="76200" h="614679">
                <a:moveTo>
                  <a:pt x="76200" y="538054"/>
                </a:moveTo>
                <a:lnTo>
                  <a:pt x="50799" y="538054"/>
                </a:lnTo>
                <a:lnTo>
                  <a:pt x="50800" y="550754"/>
                </a:lnTo>
                <a:lnTo>
                  <a:pt x="69850" y="550754"/>
                </a:lnTo>
                <a:lnTo>
                  <a:pt x="76200" y="53805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20485" y="6362395"/>
            <a:ext cx="528320" cy="2933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7136" y="1072388"/>
            <a:ext cx="26396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41325">
              <a:lnSpc>
                <a:spcPct val="102200"/>
              </a:lnSpc>
              <a:spcBef>
                <a:spcPts val="50"/>
              </a:spcBef>
            </a:pPr>
            <a:r>
              <a:rPr sz="1800" spc="-10" dirty="0">
                <a:solidFill>
                  <a:srgbClr val="F05A28"/>
                </a:solidFill>
                <a:latin typeface="Verdana"/>
                <a:cs typeface="Verdana"/>
              </a:rPr>
              <a:t>fitnesstracker 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Fitness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Tracker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03312" y="6257544"/>
            <a:ext cx="4855845" cy="39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Spaces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can’t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contain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spaces</a:t>
            </a:r>
            <a:r>
              <a:rPr sz="2700" spc="15" baseline="-18518" dirty="0">
                <a:solidFill>
                  <a:srgbClr val="404040"/>
                </a:solidFill>
                <a:latin typeface="Verdana"/>
                <a:cs typeface="Verdana"/>
              </a:rPr>
              <a:t>Jake</a:t>
            </a:r>
            <a:endParaRPr sz="2700" baseline="-18518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12927" y="5907023"/>
            <a:ext cx="6936740" cy="951230"/>
            <a:chOff x="2512927" y="5907023"/>
            <a:chExt cx="6936740" cy="951230"/>
          </a:xfrm>
        </p:grpSpPr>
        <p:sp>
          <p:nvSpPr>
            <p:cNvPr id="31" name="object 31"/>
            <p:cNvSpPr/>
            <p:nvPr/>
          </p:nvSpPr>
          <p:spPr>
            <a:xfrm>
              <a:off x="2512927" y="5907023"/>
              <a:ext cx="6936740" cy="97155"/>
            </a:xfrm>
            <a:custGeom>
              <a:avLst/>
              <a:gdLst/>
              <a:ahLst/>
              <a:cxnLst/>
              <a:rect l="l" t="t" r="r" b="b"/>
              <a:pathLst>
                <a:path w="6936740" h="97154">
                  <a:moveTo>
                    <a:pt x="0" y="96961"/>
                  </a:moveTo>
                  <a:lnTo>
                    <a:pt x="6936605" y="96961"/>
                  </a:lnTo>
                  <a:lnTo>
                    <a:pt x="6936605" y="0"/>
                  </a:lnTo>
                  <a:lnTo>
                    <a:pt x="0" y="0"/>
                  </a:lnTo>
                  <a:lnTo>
                    <a:pt x="0" y="9696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2927" y="6003985"/>
              <a:ext cx="6936740" cy="854075"/>
            </a:xfrm>
            <a:custGeom>
              <a:avLst/>
              <a:gdLst/>
              <a:ahLst/>
              <a:cxnLst/>
              <a:rect l="l" t="t" r="r" b="b"/>
              <a:pathLst>
                <a:path w="6936740" h="854075">
                  <a:moveTo>
                    <a:pt x="6936605" y="0"/>
                  </a:moveTo>
                  <a:lnTo>
                    <a:pt x="0" y="0"/>
                  </a:lnTo>
                  <a:lnTo>
                    <a:pt x="0" y="854014"/>
                  </a:lnTo>
                  <a:lnTo>
                    <a:pt x="6936605" y="854014"/>
                  </a:lnTo>
                  <a:lnTo>
                    <a:pt x="693660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62261" y="6246876"/>
            <a:ext cx="4838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Can’t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change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after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creation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456C6F1-8908-9DF5-DDDB-E30FD8CB6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0592" y="511555"/>
            <a:ext cx="1383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P</a:t>
            </a:r>
            <a:r>
              <a:rPr spc="6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6652" y="1247579"/>
            <a:ext cx="2985135" cy="5020310"/>
            <a:chOff x="646652" y="1247579"/>
            <a:chExt cx="2985135" cy="5020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291" y="1247579"/>
              <a:ext cx="1124847" cy="943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079" y="2550838"/>
              <a:ext cx="789273" cy="9971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652" y="3913363"/>
              <a:ext cx="789273" cy="9971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079" y="3913363"/>
              <a:ext cx="789273" cy="9971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285" y="2191003"/>
              <a:ext cx="1136650" cy="1729739"/>
            </a:xfrm>
            <a:custGeom>
              <a:avLst/>
              <a:gdLst/>
              <a:ahLst/>
              <a:cxnLst/>
              <a:rect l="l" t="t" r="r" b="b"/>
              <a:pathLst>
                <a:path w="1136650" h="1729739">
                  <a:moveTo>
                    <a:pt x="989063" y="1341907"/>
                  </a:moveTo>
                  <a:lnTo>
                    <a:pt x="979652" y="1318310"/>
                  </a:lnTo>
                  <a:lnTo>
                    <a:pt x="66078" y="1682356"/>
                  </a:lnTo>
                  <a:lnTo>
                    <a:pt x="56680" y="1658759"/>
                  </a:lnTo>
                  <a:lnTo>
                    <a:pt x="0" y="1722361"/>
                  </a:lnTo>
                  <a:lnTo>
                    <a:pt x="84886" y="1729549"/>
                  </a:lnTo>
                  <a:lnTo>
                    <a:pt x="77355" y="1710651"/>
                  </a:lnTo>
                  <a:lnTo>
                    <a:pt x="75488" y="1705952"/>
                  </a:lnTo>
                  <a:lnTo>
                    <a:pt x="989063" y="1341907"/>
                  </a:lnTo>
                  <a:close/>
                </a:path>
                <a:path w="1136650" h="1729739">
                  <a:moveTo>
                    <a:pt x="1136523" y="1646161"/>
                  </a:moveTo>
                  <a:lnTo>
                    <a:pt x="1111123" y="1646161"/>
                  </a:lnTo>
                  <a:lnTo>
                    <a:pt x="1111123" y="1356944"/>
                  </a:lnTo>
                  <a:lnTo>
                    <a:pt x="1085723" y="1356944"/>
                  </a:lnTo>
                  <a:lnTo>
                    <a:pt x="1085723" y="1646161"/>
                  </a:lnTo>
                  <a:lnTo>
                    <a:pt x="1060323" y="1646161"/>
                  </a:lnTo>
                  <a:lnTo>
                    <a:pt x="1098423" y="1722361"/>
                  </a:lnTo>
                  <a:lnTo>
                    <a:pt x="1130173" y="1658861"/>
                  </a:lnTo>
                  <a:lnTo>
                    <a:pt x="1136523" y="1646161"/>
                  </a:lnTo>
                  <a:close/>
                </a:path>
                <a:path w="1136650" h="1729739">
                  <a:moveTo>
                    <a:pt x="1136523" y="283641"/>
                  </a:moveTo>
                  <a:lnTo>
                    <a:pt x="1111123" y="283641"/>
                  </a:lnTo>
                  <a:lnTo>
                    <a:pt x="1111123" y="0"/>
                  </a:lnTo>
                  <a:lnTo>
                    <a:pt x="1085723" y="0"/>
                  </a:lnTo>
                  <a:lnTo>
                    <a:pt x="1085723" y="283641"/>
                  </a:lnTo>
                  <a:lnTo>
                    <a:pt x="1060323" y="283641"/>
                  </a:lnTo>
                  <a:lnTo>
                    <a:pt x="1098423" y="359841"/>
                  </a:lnTo>
                  <a:lnTo>
                    <a:pt x="1130173" y="296341"/>
                  </a:lnTo>
                  <a:lnTo>
                    <a:pt x="1136523" y="283641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2007" y="3959468"/>
              <a:ext cx="789274" cy="9971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8555" y="3503949"/>
              <a:ext cx="988694" cy="459105"/>
            </a:xfrm>
            <a:custGeom>
              <a:avLst/>
              <a:gdLst/>
              <a:ahLst/>
              <a:cxnLst/>
              <a:rect l="l" t="t" r="r" b="b"/>
              <a:pathLst>
                <a:path w="988694" h="459104">
                  <a:moveTo>
                    <a:pt x="913417" y="435725"/>
                  </a:moveTo>
                  <a:lnTo>
                    <a:pt x="902961" y="458873"/>
                  </a:lnTo>
                  <a:lnTo>
                    <a:pt x="988089" y="455518"/>
                  </a:lnTo>
                  <a:lnTo>
                    <a:pt x="976240" y="440952"/>
                  </a:lnTo>
                  <a:lnTo>
                    <a:pt x="924990" y="440952"/>
                  </a:lnTo>
                  <a:lnTo>
                    <a:pt x="913417" y="435725"/>
                  </a:lnTo>
                  <a:close/>
                </a:path>
                <a:path w="988694" h="459104">
                  <a:moveTo>
                    <a:pt x="923872" y="412578"/>
                  </a:moveTo>
                  <a:lnTo>
                    <a:pt x="913417" y="435725"/>
                  </a:lnTo>
                  <a:lnTo>
                    <a:pt x="924990" y="440952"/>
                  </a:lnTo>
                  <a:lnTo>
                    <a:pt x="935446" y="417805"/>
                  </a:lnTo>
                  <a:lnTo>
                    <a:pt x="923872" y="412578"/>
                  </a:lnTo>
                  <a:close/>
                </a:path>
                <a:path w="988694" h="459104">
                  <a:moveTo>
                    <a:pt x="934328" y="389428"/>
                  </a:moveTo>
                  <a:lnTo>
                    <a:pt x="923872" y="412578"/>
                  </a:lnTo>
                  <a:lnTo>
                    <a:pt x="935446" y="417805"/>
                  </a:lnTo>
                  <a:lnTo>
                    <a:pt x="924990" y="440952"/>
                  </a:lnTo>
                  <a:lnTo>
                    <a:pt x="976240" y="440952"/>
                  </a:lnTo>
                  <a:lnTo>
                    <a:pt x="934328" y="389428"/>
                  </a:lnTo>
                  <a:close/>
                </a:path>
                <a:path w="988694" h="459104">
                  <a:moveTo>
                    <a:pt x="10455" y="0"/>
                  </a:moveTo>
                  <a:lnTo>
                    <a:pt x="0" y="23148"/>
                  </a:lnTo>
                  <a:lnTo>
                    <a:pt x="913417" y="435725"/>
                  </a:lnTo>
                  <a:lnTo>
                    <a:pt x="923872" y="412578"/>
                  </a:lnTo>
                  <a:lnTo>
                    <a:pt x="1045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652" y="5270309"/>
              <a:ext cx="789273" cy="9971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03189" y="4910470"/>
              <a:ext cx="76200" cy="360045"/>
            </a:xfrm>
            <a:custGeom>
              <a:avLst/>
              <a:gdLst/>
              <a:ahLst/>
              <a:cxnLst/>
              <a:rect l="l" t="t" r="r" b="b"/>
              <a:pathLst>
                <a:path w="76200" h="360045">
                  <a:moveTo>
                    <a:pt x="25399" y="283638"/>
                  </a:moveTo>
                  <a:lnTo>
                    <a:pt x="0" y="283639"/>
                  </a:lnTo>
                  <a:lnTo>
                    <a:pt x="38100" y="359837"/>
                  </a:lnTo>
                  <a:lnTo>
                    <a:pt x="69850" y="296337"/>
                  </a:lnTo>
                  <a:lnTo>
                    <a:pt x="25400" y="296337"/>
                  </a:lnTo>
                  <a:lnTo>
                    <a:pt x="25399" y="283638"/>
                  </a:lnTo>
                  <a:close/>
                </a:path>
                <a:path w="76200" h="360045">
                  <a:moveTo>
                    <a:pt x="50799" y="283638"/>
                  </a:moveTo>
                  <a:lnTo>
                    <a:pt x="25399" y="283638"/>
                  </a:lnTo>
                  <a:lnTo>
                    <a:pt x="25400" y="296337"/>
                  </a:lnTo>
                  <a:lnTo>
                    <a:pt x="50800" y="296337"/>
                  </a:lnTo>
                  <a:lnTo>
                    <a:pt x="50799" y="283638"/>
                  </a:lnTo>
                  <a:close/>
                </a:path>
                <a:path w="76200" h="360045">
                  <a:moveTo>
                    <a:pt x="76200" y="283637"/>
                  </a:moveTo>
                  <a:lnTo>
                    <a:pt x="50799" y="283638"/>
                  </a:lnTo>
                  <a:lnTo>
                    <a:pt x="50800" y="296337"/>
                  </a:lnTo>
                  <a:lnTo>
                    <a:pt x="69850" y="296337"/>
                  </a:lnTo>
                  <a:lnTo>
                    <a:pt x="76200" y="283637"/>
                  </a:lnTo>
                  <a:close/>
                </a:path>
                <a:path w="76200" h="360045">
                  <a:moveTo>
                    <a:pt x="50799" y="0"/>
                  </a:moveTo>
                  <a:lnTo>
                    <a:pt x="25399" y="0"/>
                  </a:lnTo>
                  <a:lnTo>
                    <a:pt x="25399" y="283638"/>
                  </a:lnTo>
                  <a:lnTo>
                    <a:pt x="50799" y="283638"/>
                  </a:lnTo>
                  <a:lnTo>
                    <a:pt x="5079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13093" y="2854452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Home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8952" y="2514092"/>
            <a:ext cx="5321935" cy="2692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Primary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content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/>
                <a:cs typeface="Lucida Sans Unicode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Rich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text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WYSIWYG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editor</a:t>
            </a:r>
            <a:endParaRPr sz="2400">
              <a:latin typeface="Verdana"/>
              <a:cs typeface="Verdana"/>
            </a:endParaRPr>
          </a:p>
          <a:p>
            <a:pPr marL="12700" marR="842644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Every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space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homepage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Pages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hierarchical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attachments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376DFC3-6194-0E32-604A-A967E58BF7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6723" y="511555"/>
            <a:ext cx="129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Bl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2541" y="1988691"/>
            <a:ext cx="1125220" cy="943610"/>
            <a:chOff x="1672541" y="1988691"/>
            <a:chExt cx="1125220" cy="943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2541" y="1988691"/>
              <a:ext cx="1124847" cy="9434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1701" y="2278928"/>
              <a:ext cx="587874" cy="5878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36468" y="2255011"/>
            <a:ext cx="5549265" cy="3201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898525" algn="r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space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blog</a:t>
            </a:r>
            <a:endParaRPr sz="2400">
              <a:latin typeface="Verdana"/>
              <a:cs typeface="Verdana"/>
            </a:endParaRPr>
          </a:p>
          <a:p>
            <a:pPr marR="980440" algn="r">
              <a:lnSpc>
                <a:spcPct val="100000"/>
              </a:lnSpc>
              <a:spcBef>
                <a:spcPts val="620"/>
              </a:spcBef>
              <a:tabLst>
                <a:tab pos="2882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/>
                <a:cs typeface="Lucida Sans Unicode"/>
              </a:rPr>
              <a:t>-	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Including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personal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space</a:t>
            </a:r>
            <a:endParaRPr sz="2400">
              <a:latin typeface="Verdana"/>
              <a:cs typeface="Verdana"/>
            </a:endParaRPr>
          </a:p>
          <a:p>
            <a:pPr marL="12700" marR="1212215">
              <a:lnSpc>
                <a:spcPts val="2780"/>
              </a:lnSpc>
              <a:spcBef>
                <a:spcPts val="2000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Blogs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contain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posts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listed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chronological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order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800"/>
              </a:lnSpc>
              <a:spcBef>
                <a:spcPts val="173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Used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sharing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point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time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 information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such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announcements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news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0354" y="3222350"/>
            <a:ext cx="789222" cy="6032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3164" y="4115878"/>
            <a:ext cx="565084" cy="7138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3163" y="5120001"/>
            <a:ext cx="565084" cy="71388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080A38-6FBC-4D7E-B085-15803D916E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906" y="517651"/>
            <a:ext cx="293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solidFill>
                  <a:srgbClr val="404040"/>
                </a:solidFill>
              </a:rPr>
              <a:t>A</a:t>
            </a:r>
            <a:r>
              <a:rPr spc="140" dirty="0">
                <a:solidFill>
                  <a:srgbClr val="404040"/>
                </a:solidFill>
              </a:rPr>
              <a:t>t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Confluence </a:t>
            </a:r>
            <a:r>
              <a:rPr spc="-10" dirty="0"/>
              <a:t>is </a:t>
            </a:r>
            <a:r>
              <a:rPr spc="-5" dirty="0"/>
              <a:t>more </a:t>
            </a:r>
            <a:r>
              <a:rPr spc="70" dirty="0"/>
              <a:t>of </a:t>
            </a:r>
            <a:r>
              <a:rPr spc="-30" dirty="0"/>
              <a:t>a </a:t>
            </a:r>
            <a:r>
              <a:rPr spc="25" dirty="0"/>
              <a:t>wiki </a:t>
            </a:r>
            <a:r>
              <a:rPr spc="30" dirty="0"/>
              <a:t> </a:t>
            </a:r>
            <a:r>
              <a:rPr spc="-15" dirty="0"/>
              <a:t>than</a:t>
            </a:r>
            <a:r>
              <a:rPr spc="-125" dirty="0"/>
              <a:t> </a:t>
            </a:r>
            <a:r>
              <a:rPr spc="-30" dirty="0"/>
              <a:t>a</a:t>
            </a:r>
            <a:r>
              <a:rPr spc="-120" dirty="0"/>
              <a:t> </a:t>
            </a:r>
            <a:r>
              <a:rPr spc="25" dirty="0"/>
              <a:t>document</a:t>
            </a:r>
            <a:r>
              <a:rPr spc="-114" dirty="0"/>
              <a:t> </a:t>
            </a:r>
            <a:r>
              <a:rPr spc="5" dirty="0"/>
              <a:t>storage</a:t>
            </a:r>
            <a:r>
              <a:rPr spc="-114" dirty="0"/>
              <a:t> </a:t>
            </a:r>
            <a:r>
              <a:rPr spc="55" dirty="0"/>
              <a:t>tool</a:t>
            </a:r>
          </a:p>
          <a:p>
            <a:pPr>
              <a:lnSpc>
                <a:spcPct val="100000"/>
              </a:lnSpc>
            </a:pPr>
            <a:endParaRPr sz="2500"/>
          </a:p>
          <a:p>
            <a:pPr marL="12700" marR="140970">
              <a:lnSpc>
                <a:spcPct val="100000"/>
              </a:lnSpc>
              <a:spcBef>
                <a:spcPts val="2190"/>
              </a:spcBef>
            </a:pPr>
            <a:r>
              <a:rPr spc="20" dirty="0"/>
              <a:t>Attachment </a:t>
            </a:r>
            <a:r>
              <a:rPr spc="10" dirty="0"/>
              <a:t>size </a:t>
            </a:r>
            <a:r>
              <a:rPr spc="-10" dirty="0"/>
              <a:t>is </a:t>
            </a:r>
            <a:r>
              <a:rPr spc="20" dirty="0"/>
              <a:t>limited </a:t>
            </a:r>
            <a:r>
              <a:rPr spc="25" dirty="0"/>
              <a:t> </a:t>
            </a:r>
            <a:r>
              <a:rPr spc="10" dirty="0"/>
              <a:t>and</a:t>
            </a:r>
            <a:r>
              <a:rPr spc="-130" dirty="0"/>
              <a:t> </a:t>
            </a:r>
            <a:r>
              <a:rPr spc="5" dirty="0"/>
              <a:t>large</a:t>
            </a:r>
            <a:r>
              <a:rPr spc="-114" dirty="0"/>
              <a:t> </a:t>
            </a:r>
            <a:r>
              <a:rPr dirty="0"/>
              <a:t>attachments</a:t>
            </a:r>
            <a:r>
              <a:rPr spc="-120" dirty="0"/>
              <a:t> </a:t>
            </a:r>
            <a:r>
              <a:rPr spc="45" dirty="0"/>
              <a:t>could </a:t>
            </a:r>
            <a:r>
              <a:rPr spc="-690" dirty="0"/>
              <a:t> </a:t>
            </a:r>
            <a:r>
              <a:rPr spc="25" dirty="0"/>
              <a:t>impact</a:t>
            </a:r>
            <a:r>
              <a:rPr spc="-105" dirty="0"/>
              <a:t> </a:t>
            </a:r>
            <a:r>
              <a:rPr spc="10" dirty="0"/>
              <a:t>performance</a:t>
            </a:r>
          </a:p>
          <a:p>
            <a:pPr>
              <a:lnSpc>
                <a:spcPct val="100000"/>
              </a:lnSpc>
            </a:pPr>
            <a:endParaRPr sz="2500"/>
          </a:p>
          <a:p>
            <a:pPr marL="12700" marR="143510">
              <a:lnSpc>
                <a:spcPct val="100000"/>
              </a:lnSpc>
              <a:spcBef>
                <a:spcPts val="2220"/>
              </a:spcBef>
            </a:pPr>
            <a:r>
              <a:rPr spc="-5" dirty="0"/>
              <a:t>There</a:t>
            </a:r>
            <a:r>
              <a:rPr spc="-110" dirty="0"/>
              <a:t> </a:t>
            </a:r>
            <a:r>
              <a:rPr spc="-30" dirty="0"/>
              <a:t>are</a:t>
            </a:r>
            <a:r>
              <a:rPr spc="-105" dirty="0"/>
              <a:t> </a:t>
            </a:r>
            <a:r>
              <a:rPr spc="15" dirty="0"/>
              <a:t>work</a:t>
            </a:r>
            <a:r>
              <a:rPr spc="-110" dirty="0"/>
              <a:t> </a:t>
            </a:r>
            <a:r>
              <a:rPr spc="-5" dirty="0"/>
              <a:t>arounds</a:t>
            </a:r>
            <a:r>
              <a:rPr spc="-110" dirty="0"/>
              <a:t> </a:t>
            </a:r>
            <a:r>
              <a:rPr spc="25" dirty="0"/>
              <a:t>with </a:t>
            </a:r>
            <a:r>
              <a:rPr spc="-690" dirty="0"/>
              <a:t> </a:t>
            </a:r>
            <a:r>
              <a:rPr dirty="0"/>
              <a:t>macros</a:t>
            </a:r>
            <a:r>
              <a:rPr spc="-11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10" dirty="0"/>
              <a:t>add-ons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1962293"/>
            <a:ext cx="1096962" cy="9855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467827"/>
            <a:ext cx="1096962" cy="8319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5402" y="4762500"/>
            <a:ext cx="926033" cy="1101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6260" y="2626867"/>
            <a:ext cx="4387215" cy="23723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You can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upload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attach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page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blog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post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29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co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te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541020" marR="506730" indent="-288925">
              <a:lnSpc>
                <a:spcPct val="1008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29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r 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important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368CF-FC88-69B8-0EA4-F4D1B5C60D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9038" y="969263"/>
            <a:ext cx="635" cy="5274310"/>
          </a:xfrm>
          <a:custGeom>
            <a:avLst/>
            <a:gdLst/>
            <a:ahLst/>
            <a:cxnLst/>
            <a:rect l="l" t="t" r="r" b="b"/>
            <a:pathLst>
              <a:path w="635" h="5274310">
                <a:moveTo>
                  <a:pt x="0" y="0"/>
                </a:moveTo>
                <a:lnTo>
                  <a:pt x="361" y="527413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468" y="1199388"/>
            <a:ext cx="391922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 marR="5080" indent="-48196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Permissions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determine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what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users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F05A28"/>
                </a:solidFill>
                <a:latin typeface="Verdana"/>
                <a:cs typeface="Verdana"/>
              </a:rPr>
              <a:t>do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Permissions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exist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at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05A28"/>
                </a:solidFill>
                <a:latin typeface="Verdana"/>
                <a:cs typeface="Verdana"/>
              </a:rPr>
              <a:t>space,</a:t>
            </a:r>
            <a:endParaRPr sz="20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site,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level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Users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assigned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custom</a:t>
            </a:r>
            <a:r>
              <a:rPr sz="20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groups</a:t>
            </a:r>
            <a:endParaRPr sz="2000">
              <a:latin typeface="Verdana"/>
              <a:cs typeface="Verdana"/>
            </a:endParaRPr>
          </a:p>
          <a:p>
            <a:pPr marL="384810" marR="5080" indent="-19685" algn="r">
              <a:lnSpc>
                <a:spcPct val="100000"/>
              </a:lnSpc>
              <a:spcBef>
                <a:spcPts val="1800"/>
              </a:spcBef>
            </a:pP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Groups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individual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users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0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granted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permissions</a:t>
            </a:r>
            <a:endParaRPr sz="2000">
              <a:latin typeface="Verdana"/>
              <a:cs typeface="Verdana"/>
            </a:endParaRPr>
          </a:p>
          <a:p>
            <a:pPr marL="115570" marR="5080" indent="832485" algn="r"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Site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administrators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0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administrators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canned</a:t>
            </a:r>
            <a:r>
              <a:rPr sz="20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groups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636" y="1356277"/>
            <a:ext cx="2817027" cy="11062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363" y="2510028"/>
            <a:ext cx="818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3116" y="1332720"/>
            <a:ext cx="1131134" cy="11311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54512" y="2503932"/>
            <a:ext cx="60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8923" y="3067574"/>
            <a:ext cx="1065756" cy="11591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1275" y="4979775"/>
            <a:ext cx="1027640" cy="8618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8516" y="4979775"/>
            <a:ext cx="891694" cy="9875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7898" y="4820270"/>
            <a:ext cx="1200772" cy="118090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54149" y="97027"/>
            <a:ext cx="506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Permissions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Users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09889" y="6033516"/>
            <a:ext cx="800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3790" y="6033516"/>
            <a:ext cx="1541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Page-level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8212" y="6063996"/>
            <a:ext cx="1629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Site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Global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2293" y="4189476"/>
            <a:ext cx="1543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Permissions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61DC767-A952-A82C-4D5E-BEC4D778BE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963" y="4524643"/>
            <a:ext cx="2955290" cy="17608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Categories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spaces</a:t>
            </a:r>
            <a:endParaRPr sz="2000">
              <a:latin typeface="Verdana"/>
              <a:cs typeface="Verdana"/>
            </a:endParaRPr>
          </a:p>
          <a:p>
            <a:pPr marL="12700" marR="5080" algn="ctr">
              <a:lnSpc>
                <a:spcPct val="100400"/>
              </a:lnSpc>
              <a:spcBef>
                <a:spcPts val="1225"/>
              </a:spcBef>
            </a:pP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category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string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applied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one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more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“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” 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“finance_department.”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7586" y="517651"/>
            <a:ext cx="528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Content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Categorization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5435" y="4698492"/>
            <a:ext cx="304927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Labels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  <a:p>
            <a:pPr marL="12700" marR="5080" algn="ctr">
              <a:lnSpc>
                <a:spcPct val="99400"/>
              </a:lnSpc>
              <a:spcBef>
                <a:spcPts val="1315"/>
              </a:spcBef>
            </a:pP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strings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applied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individual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pages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spaces.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9956" y="4524643"/>
            <a:ext cx="2965450" cy="12153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Labels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attachments</a:t>
            </a:r>
            <a:endParaRPr sz="2000">
              <a:latin typeface="Verdana"/>
              <a:cs typeface="Verdana"/>
            </a:endParaRPr>
          </a:p>
          <a:p>
            <a:pPr marL="78740" marR="146050" algn="ctr">
              <a:lnSpc>
                <a:spcPct val="102200"/>
              </a:lnSpc>
              <a:spcBef>
                <a:spcPts val="1185"/>
              </a:spcBef>
            </a:pP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Labels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can also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applied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attachments.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467" y="1574291"/>
            <a:ext cx="9792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0" marR="5080" indent="-281368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Confluence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categories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categorize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locate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pages,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attachments,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spaces.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690" y="2798762"/>
            <a:ext cx="1957142" cy="1641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0134" y="2798762"/>
            <a:ext cx="1299330" cy="16414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8052" y="2798762"/>
            <a:ext cx="1299330" cy="16414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84AC39-EC3E-DEF9-9FB9-F4670278F4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endParaRPr sz="2400">
              <a:latin typeface="Verdana"/>
              <a:cs typeface="Verdana"/>
            </a:endParaRPr>
          </a:p>
          <a:p>
            <a:pPr marL="285115" marR="277495" algn="ctr">
              <a:lnSpc>
                <a:spcPct val="100000"/>
              </a:lnSpc>
              <a:spcBef>
                <a:spcPts val="1019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Jira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Cloud,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Jira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Service </a:t>
            </a:r>
            <a:r>
              <a:rPr sz="2000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Confluence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Site</a:t>
            </a:r>
            <a:endParaRPr sz="2400">
              <a:latin typeface="Verdana"/>
              <a:cs typeface="Verdana"/>
            </a:endParaRPr>
          </a:p>
          <a:p>
            <a:pPr marL="417830" marR="410209" algn="ctr">
              <a:lnSpc>
                <a:spcPct val="100000"/>
              </a:lnSpc>
              <a:spcBef>
                <a:spcPts val="10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Maps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Atlassian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domain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183515" marR="176530" algn="ctr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Jira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Confluence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Organization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Top-level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concept</a:t>
            </a:r>
            <a:endParaRPr sz="2000">
              <a:latin typeface="Verdana"/>
              <a:cs typeface="Verdana"/>
            </a:endParaRPr>
          </a:p>
          <a:p>
            <a:pPr marL="205104" marR="198120" algn="ctr">
              <a:lnSpc>
                <a:spcPct val="100000"/>
              </a:lnSpc>
              <a:spcBef>
                <a:spcPts val="985"/>
              </a:spcBef>
            </a:pP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sites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3365" y="517651"/>
            <a:ext cx="5777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Atlassian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Cloud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3CB1-83D0-0A7A-12A9-24D9FE6A5C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32891"/>
            <a:ext cx="49485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25" dirty="0">
                <a:solidFill>
                  <a:srgbClr val="F05A28"/>
                </a:solidFill>
              </a:rPr>
              <a:t>Confluence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feature-rich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wiki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collaboration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product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95706" y="1429003"/>
            <a:ext cx="9800587" cy="404899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42410">
              <a:lnSpc>
                <a:spcPct val="100000"/>
              </a:lnSpc>
              <a:spcBef>
                <a:spcPts val="625"/>
              </a:spcBef>
            </a:pPr>
            <a:r>
              <a:rPr spc="-45" dirty="0"/>
              <a:t>Several</a:t>
            </a:r>
            <a:r>
              <a:rPr spc="-130" dirty="0"/>
              <a:t> </a:t>
            </a:r>
            <a:r>
              <a:rPr spc="50" dirty="0"/>
              <a:t>product</a:t>
            </a:r>
            <a:r>
              <a:rPr spc="-130" dirty="0"/>
              <a:t> </a:t>
            </a:r>
            <a:r>
              <a:rPr spc="45" dirty="0"/>
              <a:t>options</a:t>
            </a:r>
            <a:r>
              <a:rPr spc="-125" dirty="0"/>
              <a:t> </a:t>
            </a:r>
            <a:r>
              <a:rPr dirty="0"/>
              <a:t>available</a:t>
            </a:r>
          </a:p>
          <a:p>
            <a:pPr marL="457136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571365" algn="l"/>
                <a:tab pos="4572000" algn="l"/>
              </a:tabLst>
            </a:pPr>
            <a:r>
              <a:rPr spc="-60" dirty="0"/>
              <a:t>Se</a:t>
            </a:r>
            <a:r>
              <a:rPr spc="-55" dirty="0"/>
              <a:t>r</a:t>
            </a:r>
            <a:r>
              <a:rPr spc="-85" dirty="0"/>
              <a:t>v</a:t>
            </a:r>
            <a:r>
              <a:rPr spc="-10" dirty="0"/>
              <a:t>e</a:t>
            </a:r>
            <a:r>
              <a:rPr spc="-270" dirty="0"/>
              <a:t>r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95" dirty="0"/>
              <a:t>C</a:t>
            </a:r>
            <a:r>
              <a:rPr spc="-40" dirty="0"/>
              <a:t>l</a:t>
            </a:r>
            <a:r>
              <a:rPr spc="85" dirty="0"/>
              <a:t>o</a:t>
            </a:r>
            <a:r>
              <a:rPr spc="-50" dirty="0"/>
              <a:t>u</a:t>
            </a:r>
            <a:r>
              <a:rPr spc="85" dirty="0"/>
              <a:t>d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-60" dirty="0"/>
              <a:t>a</a:t>
            </a:r>
            <a:r>
              <a:rPr spc="-50" dirty="0"/>
              <a:t>n</a:t>
            </a:r>
            <a:r>
              <a:rPr spc="95" dirty="0"/>
              <a:t>d</a:t>
            </a:r>
            <a:r>
              <a:rPr spc="-125" dirty="0"/>
              <a:t> </a:t>
            </a:r>
            <a:r>
              <a:rPr spc="20" dirty="0"/>
              <a:t>D</a:t>
            </a:r>
            <a:r>
              <a:rPr spc="-75" dirty="0"/>
              <a:t>a</a:t>
            </a:r>
            <a:r>
              <a:rPr spc="25" dirty="0"/>
              <a:t>t</a:t>
            </a:r>
            <a:r>
              <a:rPr spc="-55" dirty="0"/>
              <a:t>a</a:t>
            </a:r>
            <a:r>
              <a:rPr spc="-125" dirty="0"/>
              <a:t> </a:t>
            </a:r>
            <a:r>
              <a:rPr spc="70" dirty="0"/>
              <a:t>C</a:t>
            </a:r>
            <a:r>
              <a:rPr spc="-10" dirty="0"/>
              <a:t>e</a:t>
            </a:r>
            <a:r>
              <a:rPr spc="-50" dirty="0"/>
              <a:t>n</a:t>
            </a:r>
            <a:r>
              <a:rPr spc="-10" dirty="0"/>
              <a:t>te</a:t>
            </a:r>
            <a:r>
              <a:rPr spc="-55" dirty="0"/>
              <a:t>r</a:t>
            </a:r>
          </a:p>
          <a:p>
            <a:pPr marL="457136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4571365" algn="l"/>
                <a:tab pos="4572000" algn="l"/>
              </a:tabLst>
            </a:pPr>
            <a:r>
              <a:rPr spc="35" dirty="0"/>
              <a:t>Cloud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14" dirty="0"/>
              <a:t> </a:t>
            </a:r>
            <a:r>
              <a:rPr spc="-10" dirty="0"/>
              <a:t>the</a:t>
            </a:r>
            <a:r>
              <a:rPr spc="-114" dirty="0"/>
              <a:t> </a:t>
            </a:r>
            <a:r>
              <a:rPr spc="-35" dirty="0"/>
              <a:t>easiest</a:t>
            </a:r>
            <a:r>
              <a:rPr spc="-114" dirty="0"/>
              <a:t> </a:t>
            </a:r>
            <a:r>
              <a:rPr spc="40" dirty="0"/>
              <a:t>to</a:t>
            </a:r>
            <a:r>
              <a:rPr spc="-114" dirty="0"/>
              <a:t> </a:t>
            </a:r>
            <a:r>
              <a:rPr spc="30" dirty="0"/>
              <a:t>get</a:t>
            </a:r>
            <a:r>
              <a:rPr spc="-114" dirty="0"/>
              <a:t> </a:t>
            </a:r>
            <a:r>
              <a:rPr spc="-15" dirty="0"/>
              <a:t>started</a:t>
            </a:r>
          </a:p>
          <a:p>
            <a:pPr marL="4042410">
              <a:lnSpc>
                <a:spcPct val="100000"/>
              </a:lnSpc>
              <a:spcBef>
                <a:spcPts val="1825"/>
              </a:spcBef>
            </a:pPr>
            <a:r>
              <a:rPr spc="20" dirty="0"/>
              <a:t>Learned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30" dirty="0"/>
              <a:t>Core</a:t>
            </a:r>
            <a:r>
              <a:rPr spc="-130" dirty="0"/>
              <a:t> </a:t>
            </a:r>
            <a:r>
              <a:rPr spc="40" dirty="0"/>
              <a:t>Concepts</a:t>
            </a:r>
          </a:p>
          <a:p>
            <a:pPr marL="45713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4571365" algn="l"/>
                <a:tab pos="4572000" algn="l"/>
              </a:tabLst>
            </a:pPr>
            <a:r>
              <a:rPr spc="-50" dirty="0"/>
              <a:t>Spaces,</a:t>
            </a:r>
            <a:r>
              <a:rPr spc="-130" dirty="0"/>
              <a:t> </a:t>
            </a:r>
            <a:r>
              <a:rPr spc="-40" dirty="0"/>
              <a:t>pages,</a:t>
            </a:r>
            <a:r>
              <a:rPr spc="-130" dirty="0"/>
              <a:t> </a:t>
            </a:r>
            <a:r>
              <a:rPr spc="-20" dirty="0"/>
              <a:t>blogs,</a:t>
            </a:r>
            <a:r>
              <a:rPr spc="-130" dirty="0"/>
              <a:t> </a:t>
            </a:r>
            <a:r>
              <a:rPr spc="-15" dirty="0"/>
              <a:t>attachments</a:t>
            </a:r>
          </a:p>
          <a:p>
            <a:pPr marL="457136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4571365" algn="l"/>
                <a:tab pos="4572000" algn="l"/>
              </a:tabLst>
            </a:pPr>
            <a:r>
              <a:rPr spc="-20" dirty="0"/>
              <a:t>Permissions</a:t>
            </a:r>
            <a:r>
              <a:rPr spc="-140" dirty="0"/>
              <a:t> </a:t>
            </a:r>
            <a:r>
              <a:rPr spc="-5" dirty="0"/>
              <a:t>and</a:t>
            </a:r>
            <a:r>
              <a:rPr spc="-150" dirty="0"/>
              <a:t> </a:t>
            </a:r>
            <a:r>
              <a:rPr spc="-45" dirty="0"/>
              <a:t>users</a:t>
            </a:r>
          </a:p>
          <a:p>
            <a:pPr marL="457136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571365" algn="l"/>
                <a:tab pos="4572000" algn="l"/>
              </a:tabLst>
            </a:pPr>
            <a:r>
              <a:rPr spc="35" dirty="0"/>
              <a:t>Page</a:t>
            </a:r>
            <a:r>
              <a:rPr spc="-135" dirty="0"/>
              <a:t> </a:t>
            </a:r>
            <a:r>
              <a:rPr spc="-20" dirty="0"/>
              <a:t>labels</a:t>
            </a:r>
            <a:r>
              <a:rPr spc="-130" dirty="0"/>
              <a:t> </a:t>
            </a:r>
            <a:r>
              <a:rPr spc="-5" dirty="0"/>
              <a:t>and</a:t>
            </a:r>
            <a:r>
              <a:rPr spc="-145" dirty="0"/>
              <a:t> </a:t>
            </a:r>
            <a:r>
              <a:rPr spc="10" dirty="0"/>
              <a:t>space</a:t>
            </a:r>
            <a:r>
              <a:rPr spc="-130" dirty="0"/>
              <a:t> </a:t>
            </a:r>
            <a:r>
              <a:rPr spc="5" dirty="0"/>
              <a:t>categories</a:t>
            </a:r>
          </a:p>
          <a:p>
            <a:pPr marL="4570730" marR="610870" indent="-288925">
              <a:lnSpc>
                <a:spcPct val="1008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4571365" algn="l"/>
                <a:tab pos="4572000" algn="l"/>
              </a:tabLst>
            </a:pPr>
            <a:r>
              <a:rPr spc="35" dirty="0"/>
              <a:t>Cloud</a:t>
            </a:r>
            <a:r>
              <a:rPr spc="-130" dirty="0"/>
              <a:t> </a:t>
            </a:r>
            <a:r>
              <a:rPr spc="-30" dirty="0"/>
              <a:t>organizations,</a:t>
            </a:r>
            <a:r>
              <a:rPr spc="-125" dirty="0"/>
              <a:t> </a:t>
            </a:r>
            <a:r>
              <a:rPr spc="-75" dirty="0"/>
              <a:t>sites,</a:t>
            </a:r>
            <a:r>
              <a:rPr spc="-120" dirty="0"/>
              <a:t> </a:t>
            </a:r>
            <a:r>
              <a:rPr spc="-5" dirty="0"/>
              <a:t>and </a:t>
            </a:r>
            <a:r>
              <a:rPr spc="-830" dirty="0"/>
              <a:t> </a:t>
            </a:r>
            <a:r>
              <a:rPr spc="25" dirty="0"/>
              <a:t>products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5" y="1374140"/>
            <a:ext cx="218186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51460">
              <a:lnSpc>
                <a:spcPts val="4300"/>
              </a:lnSpc>
              <a:spcBef>
                <a:spcPts val="215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52AF-D3F1-D548-A3F3-27DADD9F32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3561" y="563371"/>
            <a:ext cx="462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04040"/>
                </a:solidFill>
              </a:rPr>
              <a:t>What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is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Confluence?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1818" y="1723644"/>
            <a:ext cx="414401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Content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collaboration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knowledge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management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/>
                <a:cs typeface="Verdana"/>
              </a:rPr>
              <a:t>tool </a:t>
            </a:r>
            <a:r>
              <a:rPr sz="2000" spc="-6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0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Atlassian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Web-based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85" dirty="0">
                <a:solidFill>
                  <a:srgbClr val="F05A28"/>
                </a:solidFill>
                <a:latin typeface="Verdana"/>
                <a:cs typeface="Verdana"/>
              </a:rPr>
              <a:t>At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its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/>
                <a:cs typeface="Verdana"/>
              </a:rPr>
              <a:t>heart,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wiki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35" dirty="0">
                <a:solidFill>
                  <a:srgbClr val="F05A28"/>
                </a:solidFill>
                <a:latin typeface="Verdana"/>
                <a:cs typeface="Verdana"/>
              </a:rPr>
              <a:t>Rich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text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editor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Permissions</a:t>
            </a:r>
            <a:r>
              <a:rPr sz="20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scheme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05A28"/>
              </a:buClr>
              <a:buFont typeface="Arial MT"/>
              <a:buChar char="•"/>
            </a:pPr>
            <a:endParaRPr sz="1950">
              <a:latin typeface="Verdana"/>
              <a:cs typeface="Verdana"/>
            </a:endParaRPr>
          </a:p>
          <a:p>
            <a:pPr marL="12700" marR="403860">
              <a:lnSpc>
                <a:spcPct val="100000"/>
              </a:lnSpc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Offers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many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integrations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extensions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Jira</a:t>
            </a: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planning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0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tracking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Marketplace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70819" cy="68579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E6336-BBEC-BDC8-536D-A343F824EE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337308"/>
            <a:ext cx="6140450" cy="12755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Product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options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common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cases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endParaRPr sz="2400" dirty="0">
              <a:latin typeface="Verdana"/>
              <a:cs typeface="Verdana"/>
            </a:endParaRPr>
          </a:p>
          <a:p>
            <a:pPr marL="12700" marR="1925955">
              <a:lnSpc>
                <a:spcPct val="160000"/>
              </a:lnSpc>
              <a:spcBef>
                <a:spcPts val="9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Core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Confluence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concepts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374140"/>
            <a:ext cx="214757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33679">
              <a:lnSpc>
                <a:spcPts val="4300"/>
              </a:lnSpc>
              <a:spcBef>
                <a:spcPts val="215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EECFA-6281-D03A-29C0-911CA7B462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2390" marR="5080" algn="r">
              <a:lnSpc>
                <a:spcPts val="401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204" dirty="0"/>
              <a:t> </a:t>
            </a:r>
            <a:r>
              <a:rPr spc="10" dirty="0"/>
              <a:t>Confluence</a:t>
            </a:r>
            <a:r>
              <a:rPr spc="-210" dirty="0"/>
              <a:t> </a:t>
            </a:r>
            <a:r>
              <a:rPr spc="65" dirty="0"/>
              <a:t>Product</a:t>
            </a:r>
          </a:p>
          <a:p>
            <a:pPr marL="2612390" marR="5080" algn="r">
              <a:lnSpc>
                <a:spcPts val="4010"/>
              </a:lnSpc>
            </a:pPr>
            <a:r>
              <a:rPr spc="45" dirty="0"/>
              <a:t>Options</a:t>
            </a:r>
            <a:r>
              <a:rPr spc="-225" dirty="0"/>
              <a:t> </a:t>
            </a:r>
            <a:r>
              <a:rPr dirty="0"/>
              <a:t>and</a:t>
            </a:r>
            <a:r>
              <a:rPr spc="-220" dirty="0"/>
              <a:t> </a:t>
            </a:r>
            <a:r>
              <a:rPr spc="-25" dirty="0"/>
              <a:t>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C607F-D797-B7C3-EF5B-6853EB0F0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81" y="4524643"/>
            <a:ext cx="2692400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0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endParaRPr sz="20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1235"/>
              </a:spcBef>
            </a:pP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Hosted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maintained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by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Atlassian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Atlassian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Cloud.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716" y="517651"/>
            <a:ext cx="8293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Confluence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Product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Hosting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0089" y="4524643"/>
            <a:ext cx="273875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0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  <a:p>
            <a:pPr marL="12700" marR="5080" indent="1270" algn="ctr">
              <a:lnSpc>
                <a:spcPct val="100000"/>
              </a:lnSpc>
              <a:spcBef>
                <a:spcPts val="1235"/>
              </a:spcBef>
            </a:pP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Self-hosted: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install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run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yourself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premise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cloud.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493" y="4524643"/>
            <a:ext cx="30740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0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Center</a:t>
            </a:r>
            <a:endParaRPr sz="2000">
              <a:latin typeface="Verdana"/>
              <a:cs typeface="Verdana"/>
            </a:endParaRPr>
          </a:p>
          <a:p>
            <a:pPr marL="181610" marR="325755" algn="ctr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Confluence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Server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but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clu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n 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nodes.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6886" y="1726691"/>
            <a:ext cx="5377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primary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ways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run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Confluence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84" y="2798762"/>
            <a:ext cx="2392555" cy="1641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917" y="2798762"/>
            <a:ext cx="863765" cy="16414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1197" y="2798762"/>
            <a:ext cx="1673040" cy="16414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02A071-DC66-C38A-0DB0-FBFE452BE3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589" y="1773428"/>
            <a:ext cx="4970145" cy="450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85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Atlassian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hosts,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secures,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maintains</a:t>
            </a:r>
            <a:endParaRPr sz="2000">
              <a:latin typeface="Verdana"/>
              <a:cs typeface="Verdana"/>
            </a:endParaRPr>
          </a:p>
          <a:p>
            <a:pPr marL="1245235" marR="5080" indent="2077085" algn="r">
              <a:lnSpc>
                <a:spcPts val="4010"/>
              </a:lnSpc>
              <a:spcBef>
                <a:spcPts val="28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Fast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start-up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upgrade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patch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Scales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automatically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085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Atlassian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Cloud</a:t>
            </a:r>
            <a:endParaRPr sz="2000">
              <a:latin typeface="Verdana"/>
              <a:cs typeface="Verdana"/>
            </a:endParaRPr>
          </a:p>
          <a:p>
            <a:pPr marL="1389380" marR="5080" indent="-214629" algn="r">
              <a:lnSpc>
                <a:spcPts val="2090"/>
              </a:lnSpc>
              <a:spcBef>
                <a:spcPts val="1935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limits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customization,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configuration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extension</a:t>
            </a:r>
            <a:endParaRPr sz="2000">
              <a:latin typeface="Verdana"/>
              <a:cs typeface="Verdana"/>
            </a:endParaRPr>
          </a:p>
          <a:p>
            <a:pPr marL="1177290" marR="5080" indent="-445134" algn="r">
              <a:lnSpc>
                <a:spcPts val="2210"/>
              </a:lnSpc>
              <a:spcBef>
                <a:spcPts val="1820"/>
              </a:spcBef>
            </a:pPr>
            <a:r>
              <a:rPr sz="2000" spc="125" dirty="0">
                <a:solidFill>
                  <a:srgbClr val="404040"/>
                </a:solidFill>
                <a:latin typeface="Verdana"/>
                <a:cs typeface="Verdana"/>
              </a:rPr>
              <a:t>5000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limit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limited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options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73428"/>
            <a:ext cx="5164455" cy="450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Confluence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4500"/>
              </a:lnSpc>
              <a:spcBef>
                <a:spcPts val="34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self-host,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secure,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maintain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Takes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install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configure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upgrade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patch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scale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usage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increases</a:t>
            </a:r>
            <a:endParaRPr sz="2000">
              <a:latin typeface="Verdana"/>
              <a:cs typeface="Verdana"/>
            </a:endParaRPr>
          </a:p>
          <a:p>
            <a:pPr marL="12700" marR="20320">
              <a:lnSpc>
                <a:spcPts val="4010"/>
              </a:lnSpc>
              <a:spcBef>
                <a:spcPts val="28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premise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cloud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options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customization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marL="12700" marR="659130">
              <a:lnSpc>
                <a:spcPts val="2210"/>
              </a:lnSpc>
            </a:pP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No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user limit,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user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directory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integration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options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including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LDAP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9005" y="517651"/>
            <a:ext cx="846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04040"/>
                </a:solidFill>
              </a:rPr>
              <a:t>Cloud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Server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Primary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Differences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36A5-76C9-79A1-15C9-836DB298E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7657" y="2654300"/>
            <a:ext cx="68326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44650" marR="5080" indent="-1632585">
              <a:lnSpc>
                <a:spcPts val="4900"/>
              </a:lnSpc>
              <a:spcBef>
                <a:spcPts val="980"/>
              </a:spcBef>
            </a:pPr>
            <a:r>
              <a:rPr sz="4800" spc="15" dirty="0">
                <a:solidFill>
                  <a:srgbClr val="FFFFFF"/>
                </a:solidFill>
              </a:rPr>
              <a:t>C</a:t>
            </a:r>
            <a:r>
              <a:rPr sz="4800" spc="50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70" dirty="0">
                <a:solidFill>
                  <a:srgbClr val="FFFFFF"/>
                </a:solidFill>
              </a:rPr>
              <a:t>C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225" dirty="0">
                <a:solidFill>
                  <a:srgbClr val="FFFFFF"/>
                </a:solidFill>
              </a:rPr>
              <a:t>ea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165" dirty="0">
                <a:solidFill>
                  <a:srgbClr val="FFFFFF"/>
                </a:solidFill>
              </a:rPr>
              <a:t>u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490" dirty="0">
                <a:solidFill>
                  <a:srgbClr val="FFFFFF"/>
                </a:solidFill>
              </a:rPr>
              <a:t>n.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BD42D-5083-A909-5E36-36FEB6641E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410" y="2125979"/>
            <a:ext cx="3030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Internal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technical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process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documentation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4410" y="3552444"/>
            <a:ext cx="2583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Knowledge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base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410" y="4981955"/>
            <a:ext cx="3752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Collaborative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documentation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groups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2536" y="435355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Common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Uses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62023" y="2272284"/>
            <a:ext cx="3299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Published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documentation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2023" y="3396996"/>
            <a:ext cx="290195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20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ma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 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teams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departments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 marL="12700" marR="73660">
              <a:lnSpc>
                <a:spcPct val="100000"/>
              </a:lnSpc>
              <a:spcBef>
                <a:spcPts val="2215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team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product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sharing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437" y="1936661"/>
            <a:ext cx="1096961" cy="10368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875" y="3335337"/>
            <a:ext cx="1086311" cy="10969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01" y="4762500"/>
            <a:ext cx="1088234" cy="10985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5072" y="1898650"/>
            <a:ext cx="1095067" cy="11001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9560" y="3330575"/>
            <a:ext cx="868315" cy="10969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58610" y="4757737"/>
            <a:ext cx="1047989" cy="109696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17E10F4-D85E-04AF-B65C-624B9D163E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6070" algn="just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Who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30" dirty="0"/>
              <a:t>how</a:t>
            </a:r>
            <a:r>
              <a:rPr spc="-114" dirty="0"/>
              <a:t> </a:t>
            </a:r>
            <a:r>
              <a:rPr spc="-35" dirty="0"/>
              <a:t>many</a:t>
            </a:r>
            <a:r>
              <a:rPr spc="-120" dirty="0"/>
              <a:t> </a:t>
            </a:r>
            <a:r>
              <a:rPr spc="35" dirty="0"/>
              <a:t>will </a:t>
            </a:r>
            <a:r>
              <a:rPr spc="-695" dirty="0"/>
              <a:t> </a:t>
            </a:r>
            <a:r>
              <a:rPr spc="50" dirty="0"/>
              <a:t>be</a:t>
            </a:r>
            <a:r>
              <a:rPr spc="-110" dirty="0"/>
              <a:t> </a:t>
            </a:r>
            <a:r>
              <a:rPr dirty="0"/>
              <a:t>using</a:t>
            </a:r>
            <a:r>
              <a:rPr spc="-120" dirty="0"/>
              <a:t> </a:t>
            </a:r>
            <a:r>
              <a:rPr spc="25" dirty="0"/>
              <a:t>it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30" dirty="0"/>
              <a:t>how</a:t>
            </a:r>
            <a:r>
              <a:rPr spc="-110" dirty="0"/>
              <a:t> </a:t>
            </a:r>
            <a:r>
              <a:rPr spc="35" dirty="0"/>
              <a:t>will </a:t>
            </a:r>
            <a:r>
              <a:rPr spc="-695" dirty="0"/>
              <a:t> </a:t>
            </a:r>
            <a:r>
              <a:rPr spc="-5" dirty="0"/>
              <a:t>they</a:t>
            </a:r>
            <a:r>
              <a:rPr spc="-114" dirty="0"/>
              <a:t> </a:t>
            </a:r>
            <a:r>
              <a:rPr spc="20" dirty="0"/>
              <a:t>login?</a:t>
            </a:r>
          </a:p>
          <a:p>
            <a:pPr>
              <a:lnSpc>
                <a:spcPct val="100000"/>
              </a:lnSpc>
            </a:pPr>
            <a:endParaRPr sz="2500"/>
          </a:p>
          <a:p>
            <a:pPr marL="12700" marR="70485">
              <a:lnSpc>
                <a:spcPct val="100000"/>
              </a:lnSpc>
              <a:spcBef>
                <a:spcPts val="2190"/>
              </a:spcBef>
            </a:pPr>
            <a:r>
              <a:rPr spc="50" dirty="0"/>
              <a:t>How</a:t>
            </a:r>
            <a:r>
              <a:rPr spc="-120" dirty="0"/>
              <a:t> </a:t>
            </a:r>
            <a:r>
              <a:rPr spc="-5" dirty="0"/>
              <a:t>much</a:t>
            </a:r>
            <a:r>
              <a:rPr spc="-125" dirty="0"/>
              <a:t> </a:t>
            </a:r>
            <a:r>
              <a:rPr spc="30" dirty="0"/>
              <a:t>control</a:t>
            </a:r>
            <a:r>
              <a:rPr spc="-120" dirty="0"/>
              <a:t> </a:t>
            </a:r>
            <a:r>
              <a:rPr spc="90" dirty="0"/>
              <a:t>do</a:t>
            </a:r>
            <a:r>
              <a:rPr spc="-114" dirty="0"/>
              <a:t> </a:t>
            </a:r>
            <a:r>
              <a:rPr dirty="0"/>
              <a:t>you </a:t>
            </a:r>
            <a:r>
              <a:rPr spc="-690" dirty="0"/>
              <a:t> </a:t>
            </a:r>
            <a:r>
              <a:rPr spc="20" dirty="0"/>
              <a:t>need</a:t>
            </a:r>
            <a:r>
              <a:rPr spc="-114" dirty="0"/>
              <a:t> </a:t>
            </a:r>
            <a:r>
              <a:rPr spc="70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00" dirty="0"/>
              <a:t> </a:t>
            </a:r>
            <a:r>
              <a:rPr spc="-15" dirty="0"/>
              <a:t>instance?</a:t>
            </a:r>
          </a:p>
          <a:p>
            <a:pPr>
              <a:lnSpc>
                <a:spcPct val="100000"/>
              </a:lnSpc>
            </a:pPr>
            <a:endParaRPr sz="2500"/>
          </a:p>
          <a:p>
            <a:pPr marL="12700" marR="5080">
              <a:lnSpc>
                <a:spcPct val="100000"/>
              </a:lnSpc>
              <a:spcBef>
                <a:spcPts val="2220"/>
              </a:spcBef>
            </a:pPr>
            <a:r>
              <a:rPr spc="70" dirty="0"/>
              <a:t>Will</a:t>
            </a:r>
            <a:r>
              <a:rPr spc="-125" dirty="0"/>
              <a:t> </a:t>
            </a:r>
            <a:r>
              <a:rPr spc="-5" dirty="0"/>
              <a:t>anonymous</a:t>
            </a:r>
            <a:r>
              <a:rPr spc="-125" dirty="0"/>
              <a:t> </a:t>
            </a:r>
            <a:r>
              <a:rPr dirty="0"/>
              <a:t>access</a:t>
            </a:r>
            <a:r>
              <a:rPr spc="-125" dirty="0"/>
              <a:t> </a:t>
            </a:r>
            <a:r>
              <a:rPr spc="50" dirty="0"/>
              <a:t>be </a:t>
            </a:r>
            <a:r>
              <a:rPr spc="-685" dirty="0"/>
              <a:t> </a:t>
            </a:r>
            <a:r>
              <a:rPr spc="30" dirty="0"/>
              <a:t>allowed for </a:t>
            </a:r>
            <a:r>
              <a:rPr spc="5" dirty="0"/>
              <a:t>all </a:t>
            </a:r>
            <a:r>
              <a:rPr spc="30" dirty="0"/>
              <a:t>or </a:t>
            </a:r>
            <a:r>
              <a:rPr spc="5" dirty="0"/>
              <a:t>some </a:t>
            </a:r>
            <a:r>
              <a:rPr spc="10" dirty="0"/>
              <a:t> </a:t>
            </a:r>
            <a:r>
              <a:rPr spc="-5" dirty="0"/>
              <a:t>spaces?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4711" y="435355"/>
            <a:ext cx="557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Common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Considerations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2023" y="2119884"/>
            <a:ext cx="33642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Will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internally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externally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facing,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both?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2023" y="3549396"/>
            <a:ext cx="3410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primary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ways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used?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2023" y="4978908"/>
            <a:ext cx="33159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hosted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cloud?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477" y="2205588"/>
            <a:ext cx="1226572" cy="5076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366937"/>
            <a:ext cx="1096962" cy="10337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295" y="4762500"/>
            <a:ext cx="1043244" cy="10985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4125" y="1999589"/>
            <a:ext cx="1096962" cy="8982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0890" y="3330575"/>
            <a:ext cx="945656" cy="10969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4125" y="4896946"/>
            <a:ext cx="1096962" cy="81854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DA6B2C8-B96D-0847-FF09-166CDE991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759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 MT</vt:lpstr>
      <vt:lpstr>Calibri</vt:lpstr>
      <vt:lpstr>Lucida Sans Unicode</vt:lpstr>
      <vt:lpstr>Times New Roman</vt:lpstr>
      <vt:lpstr>Verdana</vt:lpstr>
      <vt:lpstr>Office Theme</vt:lpstr>
      <vt:lpstr>Confluence: Getting Started</vt:lpstr>
      <vt:lpstr>What is Confluence?</vt:lpstr>
      <vt:lpstr>PowerPoint Presentation</vt:lpstr>
      <vt:lpstr>Understanding Confluence Product Options and Uses</vt:lpstr>
      <vt:lpstr>Confluence Product Hosting Options</vt:lpstr>
      <vt:lpstr>Cloud and Server Primary Differences</vt:lpstr>
      <vt:lpstr>Confluence Cloud is the  easy button.</vt:lpstr>
      <vt:lpstr>Common Uses</vt:lpstr>
      <vt:lpstr>Common Considerations</vt:lpstr>
      <vt:lpstr>Understanding Confluence Core Concepts</vt:lpstr>
      <vt:lpstr>Confluence Concepts</vt:lpstr>
      <vt:lpstr>Spaces</vt:lpstr>
      <vt:lpstr>Pages</vt:lpstr>
      <vt:lpstr>Blogs</vt:lpstr>
      <vt:lpstr>Attachments</vt:lpstr>
      <vt:lpstr>Permissions and Users</vt:lpstr>
      <vt:lpstr>Content Categorization</vt:lpstr>
      <vt:lpstr>Atlassian Cloud Concepts</vt:lpstr>
      <vt:lpstr>Confluence is a feature-rich wiki  collaboration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2024-11-18T10:54:46Z</dcterms:created>
  <dcterms:modified xsi:type="dcterms:W3CDTF">2024-11-18T11:42:32Z</dcterms:modified>
</cp:coreProperties>
</file>