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8" r:id="rId4"/>
    <p:sldId id="280" r:id="rId5"/>
    <p:sldId id="279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5503" y="1916187"/>
            <a:ext cx="8940993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6066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A699F-04BA-9690-05F2-97C254C1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780914"/>
            <a:ext cx="12179926" cy="52961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24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31468" y="1199011"/>
            <a:ext cx="6744715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30" dirty="0">
                <a:solidFill>
                  <a:srgbClr val="EF5A28"/>
                </a:solidFill>
                <a:latin typeface="Verdana" panose="020B0604030504040204"/>
              </a:rPr>
              <a:t>Introduction to AsynchronousFileChannel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-130" dirty="0">
              <a:solidFill>
                <a:srgbClr val="EF5A28"/>
              </a:solidFill>
              <a:latin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25" dirty="0">
                <a:solidFill>
                  <a:srgbClr val="EF5A28"/>
                </a:solidFill>
                <a:latin typeface="Verdana" panose="020B0604030504040204"/>
              </a:rPr>
              <a:t>Core Features of AsynchronousFileChannel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2400" spc="75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5" dirty="0">
                <a:solidFill>
                  <a:srgbClr val="EF5A28"/>
                </a:solidFill>
                <a:latin typeface="Verdana" panose="020B0604030504040204"/>
                <a:cs typeface="Verdana" panose="020B0604030504040204"/>
              </a:rPr>
              <a:t>Reading data through Future and Completion Handler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400" spc="75" dirty="0">
              <a:solidFill>
                <a:srgbClr val="EF5A28"/>
              </a:solidFill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75" dirty="0">
                <a:solidFill>
                  <a:srgbClr val="EF5A28"/>
                </a:solidFill>
                <a:latin typeface="Verdana" panose="020B0604030504040204"/>
              </a:rPr>
              <a:t>Writing data through Future and Completion Handler</a:t>
            </a:r>
            <a:endParaRPr sz="2400" spc="75" dirty="0">
              <a:solidFill>
                <a:srgbClr val="EF5A28"/>
              </a:solidFill>
              <a:latin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2</a:t>
            </a:fld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497" y="1947621"/>
            <a:ext cx="2057527" cy="5489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0053" y="175260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IN" b="1" dirty="0"/>
              <a:t>Key Benefits</a:t>
            </a:r>
            <a:endParaRPr lang="en-US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118957"/>
            <a:ext cx="989223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Introduction to AsynchronousFileChannel</a:t>
            </a:r>
            <a:br>
              <a:rPr lang="en-IN" sz="4400" spc="-130" dirty="0">
                <a:solidFill>
                  <a:srgbClr val="EF5A28"/>
                </a:solidFill>
                <a:latin typeface="Verdana" panose="020B0604030504040204"/>
              </a:rPr>
            </a:b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3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4941469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Suitable for I/O-bound tasks in multi-threaded environments.</a:t>
            </a:r>
            <a:endParaRPr lang="en-US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752600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b="1" dirty="0"/>
              <a:t>What is AsynchronousFileChannel?</a:t>
            </a:r>
            <a:endParaRPr lang="en-US" b="1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146114" y="3717529"/>
            <a:ext cx="5196373" cy="6277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Enables better resource utilization compared to blocking I/O.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699830"/>
            <a:ext cx="51963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Supports asynchronous, non-blocking file I/O operations.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146114" y="2588997"/>
            <a:ext cx="604588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spc="30" dirty="0">
                <a:solidFill>
                  <a:srgbClr val="2A9FBB"/>
                </a:solidFill>
                <a:latin typeface="Verdana" panose="020B0604030504040204"/>
              </a:rPr>
              <a:t>Utilizes system-level asynchronous capabilities.</a:t>
            </a:r>
            <a:endParaRPr lang="en-US" sz="2000" spc="30" dirty="0">
              <a:solidFill>
                <a:srgbClr val="2A9FBB"/>
              </a:solidFill>
              <a:latin typeface="Verdana" panose="020B0604030504040204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54529" y="2588997"/>
            <a:ext cx="53128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Part of Java NIO2 (introduced in Java 7).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521653" y="4941469"/>
            <a:ext cx="549629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spc="5" dirty="0">
                <a:solidFill>
                  <a:srgbClr val="EF5A28"/>
                </a:solidFill>
                <a:latin typeface="Verdana" panose="020B0604030504040204"/>
              </a:rPr>
              <a:t>Ideal for high-performance applications requiring simultaneous read/write operations.</a:t>
            </a:r>
          </a:p>
        </p:txBody>
      </p:sp>
    </p:spTree>
    <p:extLst>
      <p:ext uri="{BB962C8B-B14F-4D97-AF65-F5344CB8AC3E}">
        <p14:creationId xmlns:p14="http://schemas.microsoft.com/office/powerpoint/2010/main" val="383219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21680" y="1046602"/>
            <a:ext cx="45719" cy="5506598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29617" y="1371148"/>
            <a:ext cx="5196373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read(), write(), and lock()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Methods return Future&lt;V&gt; or accept </a:t>
            </a:r>
            <a:r>
              <a:rPr lang="en-US" dirty="0" err="1"/>
              <a:t>CompletionHandler</a:t>
            </a:r>
            <a:r>
              <a:rPr lang="en-US" dirty="0"/>
              <a:t>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76323" y="137160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Core Features of AsynchronousFileChannel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4</a:t>
            </a:fld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371148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Asynchronous Operations:</a:t>
            </a:r>
            <a:endParaRPr lang="en-US" b="1" dirty="0"/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96000" y="2996328"/>
            <a:ext cx="6045882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Custom thread pools can be used to handle I/O tasks.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Enables fine-grained control over thread management.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54529" y="2996328"/>
            <a:ext cx="53128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Integration with Executors:</a:t>
            </a:r>
            <a:endParaRPr lang="en-US" dirty="0"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C8EB9D47-B8E2-6424-EC45-BEEBBD9FEB2C}"/>
              </a:ext>
            </a:extLst>
          </p:cNvPr>
          <p:cNvSpPr txBox="1"/>
          <p:nvPr/>
        </p:nvSpPr>
        <p:spPr>
          <a:xfrm>
            <a:off x="6182298" y="4713121"/>
            <a:ext cx="6045882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Allows precise control of file access using offsets.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Facilitates random file access.</a:t>
            </a: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47BC97D8-ACED-E2CB-CBA7-5D0E98228113}"/>
              </a:ext>
            </a:extLst>
          </p:cNvPr>
          <p:cNvSpPr txBox="1"/>
          <p:nvPr/>
        </p:nvSpPr>
        <p:spPr>
          <a:xfrm>
            <a:off x="554529" y="4713121"/>
            <a:ext cx="53128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File Positioning:</a:t>
            </a:r>
          </a:p>
        </p:txBody>
      </p:sp>
    </p:spTree>
    <p:extLst>
      <p:ext uri="{BB962C8B-B14F-4D97-AF65-F5344CB8AC3E}">
        <p14:creationId xmlns:p14="http://schemas.microsoft.com/office/powerpoint/2010/main" val="292265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0" y="3115670"/>
            <a:ext cx="69613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Reading data through Future and Completion Handler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5503" y="1916187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36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3600" spc="-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0620" y="3115670"/>
            <a:ext cx="696137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40" dirty="0">
                <a:solidFill>
                  <a:srgbClr val="2A9FBB"/>
                </a:solidFill>
                <a:latin typeface="Verdana" panose="020B0604030504040204"/>
                <a:cs typeface="Verdana" panose="020B0604030504040204"/>
              </a:rPr>
              <a:t>Writing data through Future and Completion Handler</a:t>
            </a:r>
            <a:endParaRPr sz="24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37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5867400" y="1762886"/>
            <a:ext cx="45719" cy="4790314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146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0053" y="1752600"/>
            <a:ext cx="519637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IN" b="1" dirty="0"/>
              <a:t>Considerations:</a:t>
            </a:r>
            <a:endParaRPr lang="en-US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Use Cases and Considerations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7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DCE21-AF2B-CB07-0CD5-FEF63CFC276A}"/>
              </a:ext>
            </a:extLst>
          </p:cNvPr>
          <p:cNvSpPr txBox="1"/>
          <p:nvPr/>
        </p:nvSpPr>
        <p:spPr>
          <a:xfrm>
            <a:off x="6017948" y="4941469"/>
            <a:ext cx="6097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Proper thread pool configuration is crucial for performance.</a:t>
            </a:r>
            <a:endParaRPr lang="en-US" altLang="en-US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735BF912-55D6-F9B9-2FD1-B4497465C9B3}"/>
              </a:ext>
            </a:extLst>
          </p:cNvPr>
          <p:cNvSpPr txBox="1"/>
          <p:nvPr/>
        </p:nvSpPr>
        <p:spPr>
          <a:xfrm>
            <a:off x="521653" y="1752600"/>
            <a:ext cx="562446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b="1" dirty="0"/>
              <a:t>Use Cases:</a:t>
            </a:r>
            <a:endParaRPr lang="en-US" b="1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D17B543-A5DE-28D0-61F6-0E2F3F404570}"/>
              </a:ext>
            </a:extLst>
          </p:cNvPr>
          <p:cNvSpPr txBox="1"/>
          <p:nvPr/>
        </p:nvSpPr>
        <p:spPr>
          <a:xfrm>
            <a:off x="6017948" y="3717529"/>
            <a:ext cx="51963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spc="30">
                <a:solidFill>
                  <a:srgbClr val="2A9FBB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Error handling in asynchronous code can be complex.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521653" y="3699830"/>
            <a:ext cx="51963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US" dirty="0"/>
              <a:t>Log processing in high-throughput systems.</a:t>
            </a: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B7B38A4-EB73-8D45-CDFE-A8CC9E536284}"/>
              </a:ext>
            </a:extLst>
          </p:cNvPr>
          <p:cNvSpPr txBox="1"/>
          <p:nvPr/>
        </p:nvSpPr>
        <p:spPr>
          <a:xfrm>
            <a:off x="6017948" y="2588997"/>
            <a:ext cx="604588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spc="30" dirty="0">
                <a:solidFill>
                  <a:srgbClr val="2A9FBB"/>
                </a:solidFill>
                <a:latin typeface="Verdana" panose="020B0604030504040204"/>
              </a:rPr>
              <a:t>Not ideal for small files due to overhead.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554529" y="2588997"/>
            <a:ext cx="5312871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File transfer applications.</a:t>
            </a:r>
            <a:endParaRPr lang="en-US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521653" y="4941469"/>
            <a:ext cx="549629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r>
              <a:rPr lang="en-IN" dirty="0"/>
              <a:t>Streaming large datasets (e.g., videos, </a:t>
            </a:r>
            <a:r>
              <a:rPr lang="en-IN"/>
              <a:t>logs).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1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94964" y="457511"/>
            <a:ext cx="989223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Best Practices</a:t>
            </a:r>
            <a:endParaRPr lang="en-IN" spc="25" dirty="0">
              <a:solidFill>
                <a:srgbClr val="40404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IN" smtClean="0"/>
              <a:pPr/>
              <a:t>8</a:t>
            </a:fld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B5A8C70-AE13-7087-1200-DD75AFE7FACA}"/>
              </a:ext>
            </a:extLst>
          </p:cNvPr>
          <p:cNvSpPr txBox="1"/>
          <p:nvPr/>
        </p:nvSpPr>
        <p:spPr>
          <a:xfrm>
            <a:off x="3782650" y="3319977"/>
            <a:ext cx="810454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Ø"/>
            </a:pPr>
            <a:r>
              <a:rPr lang="en-US" dirty="0"/>
              <a:t>Leverage custom thread pools via </a:t>
            </a:r>
            <a:r>
              <a:rPr lang="en-US" dirty="0" err="1"/>
              <a:t>AsynchronousChannelGroup</a:t>
            </a:r>
            <a:r>
              <a:rPr lang="en-US" dirty="0"/>
              <a:t>.</a:t>
            </a: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FED30E49-3464-CF24-ADD1-7688F8B8354C}"/>
              </a:ext>
            </a:extLst>
          </p:cNvPr>
          <p:cNvSpPr txBox="1"/>
          <p:nvPr/>
        </p:nvSpPr>
        <p:spPr>
          <a:xfrm>
            <a:off x="3782651" y="1698485"/>
            <a:ext cx="776687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Ø"/>
            </a:pPr>
            <a:r>
              <a:rPr lang="en-US" dirty="0"/>
              <a:t>Use direct buffers (</a:t>
            </a:r>
            <a:r>
              <a:rPr lang="en-US" dirty="0" err="1"/>
              <a:t>ByteBuffer.allocateDirect</a:t>
            </a:r>
            <a:r>
              <a:rPr lang="en-US" dirty="0"/>
              <a:t>) for better performance.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3C65E8F-0AF4-89AA-0078-CEBFEFB8702F}"/>
              </a:ext>
            </a:extLst>
          </p:cNvPr>
          <p:cNvSpPr txBox="1"/>
          <p:nvPr/>
        </p:nvSpPr>
        <p:spPr>
          <a:xfrm>
            <a:off x="3782651" y="4941469"/>
            <a:ext cx="779974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en-US"/>
            </a:defPPr>
            <a:lvl1pPr marL="12700" marR="0" lvl="0" indent="0" fontAlgn="base">
              <a:spcBef>
                <a:spcPts val="100"/>
              </a:spcBef>
              <a:spcAft>
                <a:spcPct val="0"/>
              </a:spcAft>
              <a:buClrTx/>
              <a:buSzTx/>
              <a:tabLst/>
              <a:defRPr sz="2000" spc="5">
                <a:solidFill>
                  <a:srgbClr val="EF5A28"/>
                </a:solidFill>
                <a:latin typeface="Verdana" panose="020B0604030504040204"/>
              </a:defRPr>
            </a:lvl1pPr>
          </a:lstStyle>
          <a:p>
            <a:pPr marL="355600" indent="-342900">
              <a:buFont typeface="Wingdings" panose="05000000000000000000" pitchFamily="2" charset="2"/>
              <a:buChar char="Ø"/>
            </a:pPr>
            <a:r>
              <a:rPr lang="en-US" dirty="0"/>
              <a:t>Combine with other NIO2 features, like </a:t>
            </a:r>
            <a:r>
              <a:rPr lang="en-US" dirty="0" err="1"/>
              <a:t>FileLock</a:t>
            </a:r>
            <a:r>
              <a:rPr lang="en-US" dirty="0"/>
              <a:t>, for complex workflows.</a:t>
            </a:r>
          </a:p>
        </p:txBody>
      </p:sp>
    </p:spTree>
    <p:extLst>
      <p:ext uri="{BB962C8B-B14F-4D97-AF65-F5344CB8AC3E}">
        <p14:creationId xmlns:p14="http://schemas.microsoft.com/office/powerpoint/2010/main" val="235279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272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Introduction to AsynchronousFileChannel </vt:lpstr>
      <vt:lpstr>Core Features of AsynchronousFileChannel</vt:lpstr>
      <vt:lpstr>PowerPoint Presentation</vt:lpstr>
      <vt:lpstr>PowerPoint Presentation</vt:lpstr>
      <vt:lpstr>Use Cases and Considerations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Steve Steve</cp:lastModifiedBy>
  <cp:revision>12</cp:revision>
  <dcterms:created xsi:type="dcterms:W3CDTF">2022-06-19T03:53:00Z</dcterms:created>
  <dcterms:modified xsi:type="dcterms:W3CDTF">2024-11-21T15:57:42Z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B6AE8E8D9694413C9F68A7E5BAC88578</vt:lpwstr>
  </property>
  <property fmtid="{D5CDD505-2E9C-101B-9397-08002B2CF9AE}" pid="3" name="KSOProductBuildVer">
    <vt:lpwstr>1033-11.2.0.11156</vt:lpwstr>
  </property>
</Properties>
</file>