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84" r:id="rId2"/>
    <p:sldId id="257" r:id="rId3"/>
    <p:sldId id="278" r:id="rId4"/>
    <p:sldId id="282" r:id="rId5"/>
    <p:sldId id="281" r:id="rId6"/>
    <p:sldId id="279" r:id="rId7"/>
    <p:sldId id="288" r:id="rId8"/>
    <p:sldId id="291" r:id="rId9"/>
    <p:sldId id="285" r:id="rId10"/>
    <p:sldId id="280" r:id="rId11"/>
    <p:sldId id="283" r:id="rId12"/>
    <p:sldId id="286" r:id="rId13"/>
    <p:sldId id="287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60" d="100"/>
          <a:sy n="60" d="100"/>
        </p:scale>
        <p:origin x="872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5503" y="1916187"/>
            <a:ext cx="8940993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060666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547" y="3007317"/>
            <a:ext cx="10710673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8547" y="1933289"/>
            <a:ext cx="10541162" cy="702029"/>
          </a:xfrm>
          <a:prstGeom prst="rect">
            <a:avLst/>
          </a:prstGeom>
        </p:spPr>
        <p:txBody>
          <a:bodyPr vert="horz" wrap="square" lIns="0" tIns="4233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534" spc="-30" dirty="0"/>
              <a:t>Properties, UUID, Random, Calendar, Locale</a:t>
            </a:r>
            <a:endParaRPr sz="4534" spc="-3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C9E1F-8D86-06CB-993D-D11518F4E4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1680" y="1046602"/>
            <a:ext cx="45719" cy="5506598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29617" y="1371148"/>
            <a:ext cx="5196373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2000" spc="30">
                <a:solidFill>
                  <a:srgbClr val="2A9FBB"/>
                </a:solidFill>
                <a:latin typeface="Verdana" panose="020B0604030504040204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 random number generator.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Provides methods like </a:t>
            </a:r>
            <a:r>
              <a:rPr lang="en-US" dirty="0" err="1"/>
              <a:t>nextInt</a:t>
            </a:r>
            <a:r>
              <a:rPr lang="en-US" dirty="0"/>
              <a:t>(), </a:t>
            </a:r>
            <a:r>
              <a:rPr lang="en-US" dirty="0" err="1"/>
              <a:t>nextDouble</a:t>
            </a:r>
            <a:r>
              <a:rPr lang="en-US" dirty="0"/>
              <a:t>(), etc.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76323" y="137160"/>
            <a:ext cx="98922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Randomness Utilities in Java</a:t>
            </a:r>
            <a:endParaRPr lang="en-IN" spc="2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10</a:t>
            </a:fld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35BF912-55D6-F9B9-2FD1-B4497465C9B3}"/>
              </a:ext>
            </a:extLst>
          </p:cNvPr>
          <p:cNvSpPr txBox="1"/>
          <p:nvPr/>
        </p:nvSpPr>
        <p:spPr>
          <a:xfrm>
            <a:off x="521653" y="1371148"/>
            <a:ext cx="562446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IN" dirty="0" err="1"/>
              <a:t>java.util.Random</a:t>
            </a:r>
            <a:r>
              <a:rPr lang="en-IN" dirty="0"/>
              <a:t>: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B7B38A4-EB73-8D45-CDFE-A8CC9E536284}"/>
              </a:ext>
            </a:extLst>
          </p:cNvPr>
          <p:cNvSpPr txBox="1"/>
          <p:nvPr/>
        </p:nvSpPr>
        <p:spPr>
          <a:xfrm>
            <a:off x="6096000" y="2891458"/>
            <a:ext cx="604588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Faster and thread-safe alternative for multithreaded environments.</a:t>
            </a: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ED30E49-3464-CF24-ADD1-7688F8B8354C}"/>
              </a:ext>
            </a:extLst>
          </p:cNvPr>
          <p:cNvSpPr txBox="1"/>
          <p:nvPr/>
        </p:nvSpPr>
        <p:spPr>
          <a:xfrm>
            <a:off x="521653" y="2891458"/>
            <a:ext cx="534574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IN" dirty="0" err="1"/>
              <a:t>java.util.concurrent.ThreadLocalRandom</a:t>
            </a:r>
            <a:r>
              <a:rPr lang="en-IN" dirty="0"/>
              <a:t>:</a:t>
            </a: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C8EB9D47-B8E2-6424-EC45-BEEBBD9FEB2C}"/>
              </a:ext>
            </a:extLst>
          </p:cNvPr>
          <p:cNvSpPr txBox="1"/>
          <p:nvPr/>
        </p:nvSpPr>
        <p:spPr>
          <a:xfrm>
            <a:off x="6182298" y="4103991"/>
            <a:ext cx="604588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Generates cryptographically strong random numbers.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47BC97D8-ACED-E2CB-CBA7-5D0E98228113}"/>
              </a:ext>
            </a:extLst>
          </p:cNvPr>
          <p:cNvSpPr txBox="1"/>
          <p:nvPr/>
        </p:nvSpPr>
        <p:spPr>
          <a:xfrm>
            <a:off x="554529" y="4103991"/>
            <a:ext cx="531287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IN" dirty="0" err="1"/>
              <a:t>java.security.SecureRandom</a:t>
            </a:r>
            <a:r>
              <a:rPr lang="en-IN" dirty="0"/>
              <a:t>: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237B138-9015-FE2A-E19D-E6FC4689C9EF}"/>
              </a:ext>
            </a:extLst>
          </p:cNvPr>
          <p:cNvSpPr txBox="1"/>
          <p:nvPr/>
        </p:nvSpPr>
        <p:spPr>
          <a:xfrm>
            <a:off x="6180460" y="5316524"/>
            <a:ext cx="6045882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Generates universally unique identifiers.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2B7DDDB8-7494-804B-AE55-7B8BD870E6C7}"/>
              </a:ext>
            </a:extLst>
          </p:cNvPr>
          <p:cNvSpPr txBox="1"/>
          <p:nvPr/>
        </p:nvSpPr>
        <p:spPr>
          <a:xfrm>
            <a:off x="552691" y="5316524"/>
            <a:ext cx="531287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IN" dirty="0" err="1"/>
              <a:t>java.util.UUID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2265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4964" y="457511"/>
            <a:ext cx="98922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b="1" dirty="0"/>
              <a:t>Key Methods in Random</a:t>
            </a:r>
            <a:endParaRPr lang="en-IN" spc="2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11</a:t>
            </a:fld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B5A8C70-AE13-7087-1200-DD75AFE7FACA}"/>
              </a:ext>
            </a:extLst>
          </p:cNvPr>
          <p:cNvSpPr txBox="1"/>
          <p:nvPr/>
        </p:nvSpPr>
        <p:spPr>
          <a:xfrm>
            <a:off x="3782650" y="3319977"/>
            <a:ext cx="810454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pPr marL="355600" indent="-342900">
              <a:buFont typeface="Wingdings" panose="05000000000000000000" pitchFamily="2" charset="2"/>
              <a:buChar char="Ø"/>
            </a:pPr>
            <a:r>
              <a:rPr lang="en-US" b="1" dirty="0" err="1"/>
              <a:t>nextDouble</a:t>
            </a:r>
            <a:r>
              <a:rPr lang="en-US" b="1" dirty="0"/>
              <a:t>(): </a:t>
            </a:r>
            <a:r>
              <a:rPr lang="en-US" dirty="0"/>
              <a:t>Produces a random double between 0.0 and 1.0.</a:t>
            </a: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ED30E49-3464-CF24-ADD1-7688F8B8354C}"/>
              </a:ext>
            </a:extLst>
          </p:cNvPr>
          <p:cNvSpPr txBox="1"/>
          <p:nvPr/>
        </p:nvSpPr>
        <p:spPr>
          <a:xfrm>
            <a:off x="3782651" y="1698485"/>
            <a:ext cx="776687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pPr marL="355600" indent="-342900">
              <a:buFont typeface="Wingdings" panose="05000000000000000000" pitchFamily="2" charset="2"/>
              <a:buChar char="Ø"/>
            </a:pPr>
            <a:r>
              <a:rPr lang="en-US" b="1" dirty="0" err="1"/>
              <a:t>nextInt</a:t>
            </a:r>
            <a:r>
              <a:rPr lang="en-US" b="1" dirty="0"/>
              <a:t>(bound): </a:t>
            </a:r>
            <a:r>
              <a:rPr lang="en-US" dirty="0"/>
              <a:t>Generates a random integer within a range.</a:t>
            </a: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73C65E8F-0AF4-89AA-0078-CEBFEFB8702F}"/>
              </a:ext>
            </a:extLst>
          </p:cNvPr>
          <p:cNvSpPr txBox="1"/>
          <p:nvPr/>
        </p:nvSpPr>
        <p:spPr>
          <a:xfrm>
            <a:off x="3782651" y="4941469"/>
            <a:ext cx="779974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pPr marL="355600" indent="-342900">
              <a:buFont typeface="Wingdings" panose="05000000000000000000" pitchFamily="2" charset="2"/>
              <a:buChar char="Ø"/>
            </a:pPr>
            <a:r>
              <a:rPr lang="en-US" b="1" dirty="0" err="1"/>
              <a:t>nextBoolean</a:t>
            </a:r>
            <a:r>
              <a:rPr lang="en-US" b="1" dirty="0"/>
              <a:t>(): </a:t>
            </a:r>
            <a:r>
              <a:rPr lang="en-US" dirty="0"/>
              <a:t>Produces a random </a:t>
            </a:r>
            <a:r>
              <a:rPr lang="en-US" dirty="0" err="1"/>
              <a:t>boolean</a:t>
            </a:r>
            <a:r>
              <a:rPr lang="en-US" dirty="0"/>
              <a:t> value.</a:t>
            </a:r>
          </a:p>
        </p:txBody>
      </p:sp>
    </p:spTree>
    <p:extLst>
      <p:ext uri="{BB962C8B-B14F-4D97-AF65-F5344CB8AC3E}">
        <p14:creationId xmlns:p14="http://schemas.microsoft.com/office/powerpoint/2010/main" val="235279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2741" y="2167746"/>
            <a:ext cx="696137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3200">
                <a:solidFill>
                  <a:srgbClr val="00B0F0"/>
                </a:solidFill>
              </a:defRPr>
            </a:lvl1pPr>
          </a:lstStyle>
          <a:p>
            <a:r>
              <a:rPr lang="en-IN" dirty="0"/>
              <a:t>Creating Random Numbers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AFB82A2-131C-3993-DB86-08B9E023A304}"/>
              </a:ext>
            </a:extLst>
          </p:cNvPr>
          <p:cNvSpPr txBox="1"/>
          <p:nvPr/>
        </p:nvSpPr>
        <p:spPr>
          <a:xfrm>
            <a:off x="5909993" y="3268070"/>
            <a:ext cx="696137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3200">
                <a:solidFill>
                  <a:srgbClr val="00B0F0"/>
                </a:solidFill>
              </a:defRPr>
            </a:lvl1pPr>
          </a:lstStyle>
          <a:p>
            <a:pPr marL="355600" indent="-342900">
              <a:buFont typeface="Wingdings" panose="05000000000000000000" pitchFamily="2" charset="2"/>
              <a:buChar char="ü"/>
            </a:pPr>
            <a:r>
              <a:rPr lang="en-IN" sz="2000" dirty="0"/>
              <a:t>Using Random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44D64F5-8D08-0FCA-D8F7-67B84DBA18FB}"/>
              </a:ext>
            </a:extLst>
          </p:cNvPr>
          <p:cNvSpPr txBox="1"/>
          <p:nvPr/>
        </p:nvSpPr>
        <p:spPr>
          <a:xfrm>
            <a:off x="5909993" y="4073162"/>
            <a:ext cx="696137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3200">
                <a:solidFill>
                  <a:srgbClr val="00B0F0"/>
                </a:solidFill>
              </a:defRPr>
            </a:lvl1pPr>
          </a:lstStyle>
          <a:p>
            <a:pPr marL="355600" indent="-342900">
              <a:buFont typeface="Wingdings" panose="05000000000000000000" pitchFamily="2" charset="2"/>
              <a:buChar char="ü"/>
            </a:pPr>
            <a:r>
              <a:rPr lang="en-IN" sz="2000" dirty="0"/>
              <a:t> Using </a:t>
            </a:r>
            <a:r>
              <a:rPr lang="en-IN" sz="2000" dirty="0" err="1"/>
              <a:t>ThreadLocalRandom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81526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0621" y="2237593"/>
            <a:ext cx="696137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dirty="0">
                <a:solidFill>
                  <a:srgbClr val="00B0F0"/>
                </a:solidFill>
              </a:rPr>
              <a:t>Generating Random Strings</a:t>
            </a:r>
            <a:endParaRPr sz="3200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B53C8A4-1FB8-D7BC-DED3-A2E29FEDDCDD}"/>
              </a:ext>
            </a:extLst>
          </p:cNvPr>
          <p:cNvSpPr txBox="1"/>
          <p:nvPr/>
        </p:nvSpPr>
        <p:spPr>
          <a:xfrm>
            <a:off x="5909993" y="3268070"/>
            <a:ext cx="696137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3200">
                <a:solidFill>
                  <a:srgbClr val="00B0F0"/>
                </a:solidFill>
              </a:defRPr>
            </a:lvl1pPr>
          </a:lstStyle>
          <a:p>
            <a:pPr marL="355600" indent="-342900">
              <a:buFont typeface="Wingdings" panose="05000000000000000000" pitchFamily="2" charset="2"/>
              <a:buChar char="ü"/>
            </a:pPr>
            <a:r>
              <a:rPr lang="en-IN" sz="2000" dirty="0"/>
              <a:t>Using Random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ED50458-E0C3-20F2-BDAA-13E98EB4A93E}"/>
              </a:ext>
            </a:extLst>
          </p:cNvPr>
          <p:cNvSpPr txBox="1"/>
          <p:nvPr/>
        </p:nvSpPr>
        <p:spPr>
          <a:xfrm>
            <a:off x="5909993" y="4073162"/>
            <a:ext cx="696137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3200">
                <a:solidFill>
                  <a:srgbClr val="00B0F0"/>
                </a:solidFill>
              </a:defRPr>
            </a:lvl1pPr>
          </a:lstStyle>
          <a:p>
            <a:pPr marL="355600" indent="-342900">
              <a:buFont typeface="Wingdings" panose="05000000000000000000" pitchFamily="2" charset="2"/>
              <a:buChar char="ü"/>
            </a:pPr>
            <a:r>
              <a:rPr lang="en-IN" sz="2000" dirty="0"/>
              <a:t> Using UUID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994486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4964" y="457511"/>
            <a:ext cx="98922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Overview of Calendar</a:t>
            </a:r>
            <a:endParaRPr lang="en-IN" spc="2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14</a:t>
            </a:fld>
            <a:endParaRPr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980BCC-A975-3204-8362-EC2953178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" y="1045407"/>
            <a:ext cx="1171956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spc="30" dirty="0">
                <a:solidFill>
                  <a:srgbClr val="2A9FBB"/>
                </a:solidFill>
                <a:latin typeface="Verdana" panose="020B0604030504040204"/>
              </a:rPr>
              <a:t>Definition: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spc="30" dirty="0">
              <a:solidFill>
                <a:srgbClr val="2A9FBB"/>
              </a:solidFill>
              <a:latin typeface="Verdana" panose="020B060403050404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spc="30" dirty="0">
                <a:solidFill>
                  <a:srgbClr val="2A9FBB"/>
                </a:solidFill>
                <a:latin typeface="Verdana" panose="020B0604030504040204"/>
              </a:rPr>
              <a:t>The </a:t>
            </a:r>
            <a:r>
              <a:rPr lang="en-US" altLang="en-US" sz="2400" b="1" spc="30" dirty="0" err="1">
                <a:solidFill>
                  <a:srgbClr val="2A9FBB"/>
                </a:solidFill>
                <a:latin typeface="Verdana" panose="020B0604030504040204"/>
              </a:rPr>
              <a:t>java.util.Calendar</a:t>
            </a:r>
            <a:r>
              <a:rPr lang="en-US" altLang="en-US" sz="2400" b="1" spc="30" dirty="0">
                <a:solidFill>
                  <a:srgbClr val="2A9FBB"/>
                </a:solidFill>
                <a:latin typeface="Verdana" panose="020B0604030504040204"/>
              </a:rPr>
              <a:t> class is part of the Java Date-Time API used for manipulating date and time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spc="30" dirty="0">
              <a:solidFill>
                <a:srgbClr val="2A9FBB"/>
              </a:solidFill>
              <a:latin typeface="Verdana" panose="020B060403050404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spc="30" dirty="0">
                <a:solidFill>
                  <a:srgbClr val="2A9FBB"/>
                </a:solidFill>
                <a:latin typeface="Verdana" panose="020B0604030504040204"/>
              </a:rPr>
              <a:t>It provides powerful methods to get, set, add, and roll fields like year, month, day, hour, minute, and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spc="30" dirty="0">
              <a:solidFill>
                <a:srgbClr val="2A9FBB"/>
              </a:solidFill>
              <a:latin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580313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5867400" y="1762886"/>
            <a:ext cx="45719" cy="4790314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4421" y="1312286"/>
            <a:ext cx="906020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2000" spc="30">
                <a:solidFill>
                  <a:srgbClr val="2A9FBB"/>
                </a:solidFill>
                <a:latin typeface="Verdana" panose="020B0604030504040204"/>
              </a:defRPr>
            </a:lvl1pPr>
          </a:lstStyle>
          <a:p>
            <a:pPr algn="ctr"/>
            <a:r>
              <a:rPr lang="en-IN" sz="2400" b="1" dirty="0"/>
              <a:t>Key</a:t>
            </a:r>
            <a:r>
              <a:rPr lang="en-IN" sz="2400" dirty="0"/>
              <a:t> </a:t>
            </a:r>
            <a:r>
              <a:rPr lang="en-IN" sz="2400" b="1" dirty="0"/>
              <a:t>Features</a:t>
            </a:r>
            <a:endParaRPr lang="en-US" sz="2400" b="1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4964" y="457511"/>
            <a:ext cx="98922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Use Cases and Features</a:t>
            </a:r>
            <a:endParaRPr lang="en-IN" spc="2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15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DCE21-AF2B-CB07-0CD5-FEF63CFC276A}"/>
              </a:ext>
            </a:extLst>
          </p:cNvPr>
          <p:cNvSpPr txBox="1"/>
          <p:nvPr/>
        </p:nvSpPr>
        <p:spPr>
          <a:xfrm>
            <a:off x="6017948" y="4779516"/>
            <a:ext cx="60979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spc="30">
                <a:solidFill>
                  <a:srgbClr val="2A9FBB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Works with older Date APIs but is now largely replaced by </a:t>
            </a:r>
            <a:r>
              <a:rPr lang="en-US" dirty="0" err="1"/>
              <a:t>java.time</a:t>
            </a:r>
            <a:r>
              <a:rPr lang="en-US" dirty="0"/>
              <a:t> classes in newer Java versions.</a:t>
            </a: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D17B543-A5DE-28D0-61F6-0E2F3F404570}"/>
              </a:ext>
            </a:extLst>
          </p:cNvPr>
          <p:cNvSpPr txBox="1"/>
          <p:nvPr/>
        </p:nvSpPr>
        <p:spPr>
          <a:xfrm>
            <a:off x="6017948" y="3627063"/>
            <a:ext cx="51963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spc="30">
                <a:solidFill>
                  <a:srgbClr val="2A9FBB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 Allows date and time localization for various regions.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B5A8C70-AE13-7087-1200-DD75AFE7FACA}"/>
              </a:ext>
            </a:extLst>
          </p:cNvPr>
          <p:cNvSpPr txBox="1"/>
          <p:nvPr/>
        </p:nvSpPr>
        <p:spPr>
          <a:xfrm>
            <a:off x="521653" y="3627063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Locale Support: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B7B38A4-EB73-8D45-CDFE-A8CC9E536284}"/>
              </a:ext>
            </a:extLst>
          </p:cNvPr>
          <p:cNvSpPr txBox="1"/>
          <p:nvPr/>
        </p:nvSpPr>
        <p:spPr>
          <a:xfrm>
            <a:off x="6017948" y="2346623"/>
            <a:ext cx="604588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 Modify specific fields of a date without recalculating the whole date.</a:t>
            </a: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ED30E49-3464-CF24-ADD1-7688F8B8354C}"/>
              </a:ext>
            </a:extLst>
          </p:cNvPr>
          <p:cNvSpPr txBox="1"/>
          <p:nvPr/>
        </p:nvSpPr>
        <p:spPr>
          <a:xfrm>
            <a:off x="521653" y="2346623"/>
            <a:ext cx="531287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Date Manipulation: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1D91171E-8120-11DA-5BE0-8F0DD314C73A}"/>
              </a:ext>
            </a:extLst>
          </p:cNvPr>
          <p:cNvSpPr txBox="1"/>
          <p:nvPr/>
        </p:nvSpPr>
        <p:spPr>
          <a:xfrm>
            <a:off x="521653" y="4779516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Legacy Integration: </a:t>
            </a:r>
          </a:p>
        </p:txBody>
      </p:sp>
    </p:spTree>
    <p:extLst>
      <p:ext uri="{BB962C8B-B14F-4D97-AF65-F5344CB8AC3E}">
        <p14:creationId xmlns:p14="http://schemas.microsoft.com/office/powerpoint/2010/main" val="1623051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5867399" y="1392865"/>
            <a:ext cx="45719" cy="5160335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4964" y="457511"/>
            <a:ext cx="98922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Common Methods</a:t>
            </a:r>
            <a:endParaRPr lang="en-IN" spc="2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16</a:t>
            </a:fld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D17B543-A5DE-28D0-61F6-0E2F3F404570}"/>
              </a:ext>
            </a:extLst>
          </p:cNvPr>
          <p:cNvSpPr txBox="1"/>
          <p:nvPr/>
        </p:nvSpPr>
        <p:spPr>
          <a:xfrm>
            <a:off x="6017948" y="2383050"/>
            <a:ext cx="51963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spc="30">
                <a:solidFill>
                  <a:srgbClr val="2A9FBB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Sets the value of a specific field.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B5A8C70-AE13-7087-1200-DD75AFE7FACA}"/>
              </a:ext>
            </a:extLst>
          </p:cNvPr>
          <p:cNvSpPr txBox="1"/>
          <p:nvPr/>
        </p:nvSpPr>
        <p:spPr>
          <a:xfrm>
            <a:off x="521653" y="2383050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set(int field, int value):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B7B38A4-EB73-8D45-CDFE-A8CC9E536284}"/>
              </a:ext>
            </a:extLst>
          </p:cNvPr>
          <p:cNvSpPr txBox="1"/>
          <p:nvPr/>
        </p:nvSpPr>
        <p:spPr>
          <a:xfrm>
            <a:off x="6017948" y="1591710"/>
            <a:ext cx="604588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 Retrieves the value of a specific field (e.g., </a:t>
            </a:r>
            <a:r>
              <a:rPr lang="en-US" sz="2000" spc="30" dirty="0" err="1">
                <a:solidFill>
                  <a:srgbClr val="2A9FBB"/>
                </a:solidFill>
                <a:latin typeface="Verdana" panose="020B0604030504040204"/>
              </a:rPr>
              <a:t>Calendar.YEAR</a:t>
            </a: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).</a:t>
            </a: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ED30E49-3464-CF24-ADD1-7688F8B8354C}"/>
              </a:ext>
            </a:extLst>
          </p:cNvPr>
          <p:cNvSpPr txBox="1"/>
          <p:nvPr/>
        </p:nvSpPr>
        <p:spPr>
          <a:xfrm>
            <a:off x="554529" y="1591710"/>
            <a:ext cx="531287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get(int field):</a:t>
            </a: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0FFFB10C-2C66-6AF7-2166-13132E943697}"/>
              </a:ext>
            </a:extLst>
          </p:cNvPr>
          <p:cNvSpPr txBox="1"/>
          <p:nvPr/>
        </p:nvSpPr>
        <p:spPr>
          <a:xfrm>
            <a:off x="253940" y="4765176"/>
            <a:ext cx="5256530" cy="1955664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34950" rIns="0" bIns="0" rtlCol="0">
            <a:spAutoFit/>
          </a:bodyPr>
          <a:lstStyle/>
          <a:p>
            <a:pPr marL="322580" marR="314325" indent="-1905">
              <a:spcBef>
                <a:spcPts val="1850"/>
              </a:spcBef>
            </a:pPr>
            <a:r>
              <a:rPr lang="en-US" sz="2400" b="1" dirty="0"/>
              <a:t> Drawbacks:</a:t>
            </a:r>
          </a:p>
          <a:p>
            <a:pPr marL="322580" marR="314325" indent="-1905">
              <a:spcBef>
                <a:spcPts val="1850"/>
              </a:spcBef>
            </a:pPr>
            <a:r>
              <a:rPr lang="en-US" sz="1400" b="1" dirty="0"/>
              <a:t>Calendar is mutable, which can lead to unexpected behavior in multithreaded environments.</a:t>
            </a:r>
          </a:p>
          <a:p>
            <a:pPr marL="322580" marR="314325" indent="-1905">
              <a:spcBef>
                <a:spcPts val="1850"/>
              </a:spcBef>
            </a:pPr>
            <a:r>
              <a:rPr lang="en-US" sz="1400" b="1" dirty="0"/>
              <a:t>The API is considered less intuitive compared to </a:t>
            </a:r>
            <a:r>
              <a:rPr lang="en-US" sz="1400" b="1" dirty="0" err="1"/>
              <a:t>java.time</a:t>
            </a:r>
            <a:r>
              <a:rPr lang="en-US" sz="1400" b="1" dirty="0"/>
              <a:t> (introduced in Java 8).</a:t>
            </a:r>
            <a:endParaRPr lang="en-US" sz="1400" b="1" i="1" dirty="0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50EF01F9-24C8-4F7C-D370-51ECB5BEE2FF}"/>
              </a:ext>
            </a:extLst>
          </p:cNvPr>
          <p:cNvSpPr txBox="1"/>
          <p:nvPr/>
        </p:nvSpPr>
        <p:spPr>
          <a:xfrm>
            <a:off x="6010857" y="3045816"/>
            <a:ext cx="51963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spc="30">
                <a:solidFill>
                  <a:srgbClr val="2A9FBB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Adds or subtracts a specified amount of time.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16E3347E-DDCF-71F0-8EB6-35E46EDB097E}"/>
              </a:ext>
            </a:extLst>
          </p:cNvPr>
          <p:cNvSpPr txBox="1"/>
          <p:nvPr/>
        </p:nvSpPr>
        <p:spPr>
          <a:xfrm>
            <a:off x="514562" y="3045816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add(int field, int amount):</a:t>
            </a: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428DDF60-29EA-9C6D-6308-BE7858B37850}"/>
              </a:ext>
            </a:extLst>
          </p:cNvPr>
          <p:cNvSpPr txBox="1"/>
          <p:nvPr/>
        </p:nvSpPr>
        <p:spPr>
          <a:xfrm>
            <a:off x="6046296" y="3995666"/>
            <a:ext cx="519637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spc="30">
                <a:solidFill>
                  <a:srgbClr val="2A9FBB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Rolls a field up or down without affecting larger fields.</a:t>
            </a:r>
          </a:p>
          <a:p>
            <a:r>
              <a:rPr lang="en-US" dirty="0"/>
              <a:t>The roll(int field, int amount) method in the Calendar class allows you to increment or decrement a specified field (like day, month, or year) without altering the larger fields.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8FE126EF-7598-0F6A-9E03-9E5435382F00}"/>
              </a:ext>
            </a:extLst>
          </p:cNvPr>
          <p:cNvSpPr txBox="1"/>
          <p:nvPr/>
        </p:nvSpPr>
        <p:spPr>
          <a:xfrm>
            <a:off x="550001" y="3995666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roll(int field, int amount):</a:t>
            </a:r>
          </a:p>
        </p:txBody>
      </p:sp>
    </p:spTree>
    <p:extLst>
      <p:ext uri="{BB962C8B-B14F-4D97-AF65-F5344CB8AC3E}">
        <p14:creationId xmlns:p14="http://schemas.microsoft.com/office/powerpoint/2010/main" val="3918080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2741" y="2167746"/>
            <a:ext cx="696137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3200">
                <a:solidFill>
                  <a:srgbClr val="00B0F0"/>
                </a:solidFill>
              </a:defRPr>
            </a:lvl1pPr>
          </a:lstStyle>
          <a:p>
            <a:r>
              <a:rPr lang="en-IN" dirty="0"/>
              <a:t>Basic Calendar Operations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5ADDB5F-828D-84CD-AA16-B50507A7E0BE}"/>
              </a:ext>
            </a:extLst>
          </p:cNvPr>
          <p:cNvSpPr txBox="1"/>
          <p:nvPr/>
        </p:nvSpPr>
        <p:spPr>
          <a:xfrm>
            <a:off x="4982740" y="3429000"/>
            <a:ext cx="696137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3200">
                <a:solidFill>
                  <a:srgbClr val="00B0F0"/>
                </a:solidFill>
              </a:defRPr>
            </a:lvl1pPr>
          </a:lstStyle>
          <a:p>
            <a:r>
              <a:rPr lang="en-IN" dirty="0"/>
              <a:t>Formatting Dates with </a:t>
            </a:r>
            <a:r>
              <a:rPr lang="en-IN" dirty="0" err="1"/>
              <a:t>SimpleDateFormat</a:t>
            </a:r>
            <a:endParaRPr lang="en-IN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42C328C-B55B-3BBF-7D66-7A3FBB8ADB0C}"/>
              </a:ext>
            </a:extLst>
          </p:cNvPr>
          <p:cNvSpPr txBox="1"/>
          <p:nvPr/>
        </p:nvSpPr>
        <p:spPr>
          <a:xfrm>
            <a:off x="5050076" y="4719088"/>
            <a:ext cx="696137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3200">
                <a:solidFill>
                  <a:srgbClr val="00B0F0"/>
                </a:solidFill>
              </a:defRPr>
            </a:lvl1pPr>
          </a:lstStyle>
          <a:p>
            <a:r>
              <a:rPr lang="en-IN" dirty="0"/>
              <a:t>Advanced: Customizing Locale</a:t>
            </a:r>
          </a:p>
        </p:txBody>
      </p:sp>
    </p:spTree>
    <p:extLst>
      <p:ext uri="{BB962C8B-B14F-4D97-AF65-F5344CB8AC3E}">
        <p14:creationId xmlns:p14="http://schemas.microsoft.com/office/powerpoint/2010/main" val="3746505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4964" y="457511"/>
            <a:ext cx="98922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Overview of Locale</a:t>
            </a:r>
            <a:endParaRPr lang="en-IN" spc="2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18</a:t>
            </a:fld>
            <a:endParaRPr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980BCC-A975-3204-8362-EC2953178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20840"/>
            <a:ext cx="1171956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spc="30" dirty="0">
                <a:solidFill>
                  <a:srgbClr val="2A9FBB"/>
                </a:solidFill>
                <a:latin typeface="Verdana" panose="020B0604030504040204"/>
              </a:rPr>
              <a:t>Definition: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spc="30" dirty="0">
              <a:solidFill>
                <a:srgbClr val="2A9FBB"/>
              </a:solidFill>
              <a:latin typeface="Verdana" panose="020B060403050404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spc="30" dirty="0">
                <a:solidFill>
                  <a:srgbClr val="2A9FBB"/>
                </a:solidFill>
                <a:latin typeface="Verdana" panose="020B0604030504040204"/>
              </a:rPr>
              <a:t>A Locale in Java represents a specific geographical, political, or cultural region.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spc="30" dirty="0">
              <a:solidFill>
                <a:srgbClr val="2A9FBB"/>
              </a:solidFill>
              <a:latin typeface="Verdana" panose="020B060403050404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spc="30" dirty="0">
                <a:solidFill>
                  <a:srgbClr val="2A9FBB"/>
                </a:solidFill>
                <a:latin typeface="Verdana" panose="020B0604030504040204"/>
              </a:rPr>
              <a:t>It is a fundamental tool for internationalization (i18n) and localization (l10n) in Java applications, enabling developers to adapt content to different languages, countries, and formats.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spc="30" dirty="0">
              <a:solidFill>
                <a:srgbClr val="2A9FBB"/>
              </a:solidFill>
              <a:latin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196374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5867400" y="1762886"/>
            <a:ext cx="45719" cy="4790314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14798" y="1752600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2000" spc="30">
                <a:solidFill>
                  <a:srgbClr val="2A9FBB"/>
                </a:solidFill>
                <a:latin typeface="Verdana" panose="020B0604030504040204"/>
              </a:defRPr>
            </a:lvl1pPr>
          </a:lstStyle>
          <a:p>
            <a:r>
              <a:rPr lang="en-IN" b="1" dirty="0"/>
              <a:t>Locale Class Features</a:t>
            </a:r>
            <a:r>
              <a:rPr lang="en-IN" dirty="0"/>
              <a:t>:</a:t>
            </a:r>
            <a:endParaRPr lang="en-US" b="1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4964" y="457511"/>
            <a:ext cx="98922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Use Cases and Features</a:t>
            </a:r>
            <a:endParaRPr lang="en-IN" spc="2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19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DCE21-AF2B-CB07-0CD5-FEF63CFC276A}"/>
              </a:ext>
            </a:extLst>
          </p:cNvPr>
          <p:cNvSpPr txBox="1"/>
          <p:nvPr/>
        </p:nvSpPr>
        <p:spPr>
          <a:xfrm>
            <a:off x="6017948" y="4779516"/>
            <a:ext cx="60979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spc="30">
                <a:solidFill>
                  <a:srgbClr val="2A9FBB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Can also create custom locales using language and country codes (Locale("</a:t>
            </a:r>
            <a:r>
              <a:rPr lang="en-US" dirty="0" err="1"/>
              <a:t>en</a:t>
            </a:r>
            <a:r>
              <a:rPr lang="en-US" dirty="0"/>
              <a:t>", "IN")).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35BF912-55D6-F9B9-2FD1-B4497465C9B3}"/>
              </a:ext>
            </a:extLst>
          </p:cNvPr>
          <p:cNvSpPr txBox="1"/>
          <p:nvPr/>
        </p:nvSpPr>
        <p:spPr>
          <a:xfrm>
            <a:off x="521653" y="1752600"/>
            <a:ext cx="562446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IN" b="1" dirty="0"/>
              <a:t>Use Cases:</a:t>
            </a:r>
            <a:endParaRPr lang="en-US" b="1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D17B543-A5DE-28D0-61F6-0E2F3F404570}"/>
              </a:ext>
            </a:extLst>
          </p:cNvPr>
          <p:cNvSpPr txBox="1"/>
          <p:nvPr/>
        </p:nvSpPr>
        <p:spPr>
          <a:xfrm>
            <a:off x="6017948" y="3627063"/>
            <a:ext cx="51963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spc="30">
                <a:solidFill>
                  <a:srgbClr val="2A9FBB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Provides predefined constants such as Locale.US or </a:t>
            </a:r>
            <a:r>
              <a:rPr lang="en-US" dirty="0" err="1"/>
              <a:t>Locale.FRANCE</a:t>
            </a:r>
            <a:r>
              <a:rPr lang="en-US" dirty="0"/>
              <a:t>.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B5A8C70-AE13-7087-1200-DD75AFE7FACA}"/>
              </a:ext>
            </a:extLst>
          </p:cNvPr>
          <p:cNvSpPr txBox="1"/>
          <p:nvPr/>
        </p:nvSpPr>
        <p:spPr>
          <a:xfrm>
            <a:off x="521653" y="3627063"/>
            <a:ext cx="519637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Displaying text in the user's preferred language.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B7B38A4-EB73-8D45-CDFE-A8CC9E536284}"/>
              </a:ext>
            </a:extLst>
          </p:cNvPr>
          <p:cNvSpPr txBox="1"/>
          <p:nvPr/>
        </p:nvSpPr>
        <p:spPr>
          <a:xfrm>
            <a:off x="6017948" y="2346623"/>
            <a:ext cx="6045882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Part of </a:t>
            </a:r>
            <a:r>
              <a:rPr lang="en-US" sz="2000" spc="30" dirty="0" err="1">
                <a:solidFill>
                  <a:srgbClr val="2A9FBB"/>
                </a:solidFill>
                <a:latin typeface="Verdana" panose="020B0604030504040204"/>
              </a:rPr>
              <a:t>java.util</a:t>
            </a: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 package.</a:t>
            </a: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ED30E49-3464-CF24-ADD1-7688F8B8354C}"/>
              </a:ext>
            </a:extLst>
          </p:cNvPr>
          <p:cNvSpPr txBox="1"/>
          <p:nvPr/>
        </p:nvSpPr>
        <p:spPr>
          <a:xfrm>
            <a:off x="521653" y="2346623"/>
            <a:ext cx="53128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Formatting dates, times, numbers, and currencies.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1D91171E-8120-11DA-5BE0-8F0DD314C73A}"/>
              </a:ext>
            </a:extLst>
          </p:cNvPr>
          <p:cNvSpPr txBox="1"/>
          <p:nvPr/>
        </p:nvSpPr>
        <p:spPr>
          <a:xfrm>
            <a:off x="521653" y="4779516"/>
            <a:ext cx="519637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Adapting content and functionality based on regional differences.</a:t>
            </a:r>
          </a:p>
        </p:txBody>
      </p:sp>
    </p:spTree>
    <p:extLst>
      <p:ext uri="{BB962C8B-B14F-4D97-AF65-F5344CB8AC3E}">
        <p14:creationId xmlns:p14="http://schemas.microsoft.com/office/powerpoint/2010/main" val="39142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31468" y="1199011"/>
            <a:ext cx="6744715" cy="3439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130" dirty="0">
                <a:solidFill>
                  <a:srgbClr val="EF5A28"/>
                </a:solidFill>
                <a:latin typeface="Verdana" panose="020B0604030504040204"/>
              </a:rPr>
              <a:t>Properties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spc="-130" dirty="0">
              <a:solidFill>
                <a:srgbClr val="EF5A28"/>
              </a:solidFill>
              <a:latin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130" dirty="0">
                <a:solidFill>
                  <a:srgbClr val="EF5A28"/>
                </a:solidFill>
                <a:latin typeface="Verdana" panose="020B0604030504040204"/>
              </a:rPr>
              <a:t>UUID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spc="-130" dirty="0">
              <a:solidFill>
                <a:srgbClr val="EF5A28"/>
              </a:solidFill>
              <a:latin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130" dirty="0">
                <a:solidFill>
                  <a:srgbClr val="EF5A28"/>
                </a:solidFill>
                <a:latin typeface="Verdana" panose="020B0604030504040204"/>
              </a:rPr>
              <a:t>Random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spc="-130" dirty="0">
              <a:solidFill>
                <a:srgbClr val="EF5A28"/>
              </a:solidFill>
              <a:latin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130" dirty="0">
                <a:solidFill>
                  <a:srgbClr val="EF5A28"/>
                </a:solidFill>
                <a:latin typeface="Verdana" panose="020B0604030504040204"/>
              </a:rPr>
              <a:t>Calendar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spc="-130" dirty="0">
              <a:solidFill>
                <a:srgbClr val="EF5A28"/>
              </a:solidFill>
              <a:latin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130" dirty="0">
                <a:solidFill>
                  <a:srgbClr val="EF5A28"/>
                </a:solidFill>
                <a:latin typeface="Verdana" panose="020B0604030504040204"/>
              </a:rPr>
              <a:t>Locale</a:t>
            </a:r>
            <a:endParaRPr sz="2400" spc="75" dirty="0">
              <a:solidFill>
                <a:srgbClr val="EF5A28"/>
              </a:solidFill>
              <a:latin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2</a:t>
            </a:fld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6497" y="1947621"/>
            <a:ext cx="2057527" cy="54894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5867399" y="1392865"/>
            <a:ext cx="45719" cy="5160335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4964" y="457511"/>
            <a:ext cx="98922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Core Methods</a:t>
            </a:r>
            <a:endParaRPr lang="en-IN" spc="2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20</a:t>
            </a:fld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D17B543-A5DE-28D0-61F6-0E2F3F404570}"/>
              </a:ext>
            </a:extLst>
          </p:cNvPr>
          <p:cNvSpPr txBox="1"/>
          <p:nvPr/>
        </p:nvSpPr>
        <p:spPr>
          <a:xfrm>
            <a:off x="6010857" y="2563808"/>
            <a:ext cx="51963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spc="30">
                <a:solidFill>
                  <a:srgbClr val="2A9FBB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Retrieves the default locale of the JVM.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B5A8C70-AE13-7087-1200-DD75AFE7FACA}"/>
              </a:ext>
            </a:extLst>
          </p:cNvPr>
          <p:cNvSpPr txBox="1"/>
          <p:nvPr/>
        </p:nvSpPr>
        <p:spPr>
          <a:xfrm>
            <a:off x="521653" y="2563808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US" dirty="0" err="1"/>
              <a:t>Locale.getDefault</a:t>
            </a:r>
            <a:r>
              <a:rPr lang="en-US" dirty="0"/>
              <a:t>():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B7B38A4-EB73-8D45-CDFE-A8CC9E536284}"/>
              </a:ext>
            </a:extLst>
          </p:cNvPr>
          <p:cNvSpPr txBox="1"/>
          <p:nvPr/>
        </p:nvSpPr>
        <p:spPr>
          <a:xfrm>
            <a:off x="6010857" y="1591710"/>
            <a:ext cx="6045882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Basic Operations</a:t>
            </a: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ED30E49-3464-CF24-ADD1-7688F8B8354C}"/>
              </a:ext>
            </a:extLst>
          </p:cNvPr>
          <p:cNvSpPr txBox="1"/>
          <p:nvPr/>
        </p:nvSpPr>
        <p:spPr>
          <a:xfrm>
            <a:off x="554529" y="1591710"/>
            <a:ext cx="53128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US" dirty="0" err="1"/>
              <a:t>getLanguage</a:t>
            </a:r>
            <a:r>
              <a:rPr lang="en-US" dirty="0"/>
              <a:t>(), </a:t>
            </a:r>
            <a:r>
              <a:rPr lang="en-US" dirty="0" err="1"/>
              <a:t>getCountry</a:t>
            </a:r>
            <a:r>
              <a:rPr lang="en-US" dirty="0"/>
              <a:t>(), </a:t>
            </a:r>
            <a:r>
              <a:rPr lang="en-US" dirty="0" err="1"/>
              <a:t>getDisplayName</a:t>
            </a:r>
            <a:r>
              <a:rPr lang="en-US" dirty="0"/>
              <a:t>(), etc.</a:t>
            </a: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0FFFB10C-2C66-6AF7-2166-13132E943697}"/>
              </a:ext>
            </a:extLst>
          </p:cNvPr>
          <p:cNvSpPr txBox="1"/>
          <p:nvPr/>
        </p:nvSpPr>
        <p:spPr>
          <a:xfrm>
            <a:off x="253940" y="4765176"/>
            <a:ext cx="5256530" cy="1924886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34950" rIns="0" bIns="0" rtlCol="0">
            <a:spAutoFit/>
          </a:bodyPr>
          <a:lstStyle/>
          <a:p>
            <a:pPr marL="322580" marR="314325" indent="-1905">
              <a:spcBef>
                <a:spcPts val="1850"/>
              </a:spcBef>
            </a:pPr>
            <a:r>
              <a:rPr lang="en-US" sz="2400" b="1" dirty="0"/>
              <a:t> Advantages:</a:t>
            </a:r>
          </a:p>
          <a:p>
            <a:pPr marL="322580" marR="314325" indent="-1905">
              <a:spcBef>
                <a:spcPts val="1850"/>
              </a:spcBef>
            </a:pPr>
            <a:r>
              <a:rPr lang="en-US" b="1" dirty="0"/>
              <a:t>Enhances user experience by presenting culturally relevant content.</a:t>
            </a:r>
          </a:p>
          <a:p>
            <a:pPr marL="322580" marR="314325" indent="-1905">
              <a:spcBef>
                <a:spcPts val="1850"/>
              </a:spcBef>
            </a:pPr>
            <a:r>
              <a:rPr lang="en-US" b="1" dirty="0"/>
              <a:t>Supports scalability for global audiences.</a:t>
            </a: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50EF01F9-24C8-4F7C-D370-51ECB5BEE2FF}"/>
              </a:ext>
            </a:extLst>
          </p:cNvPr>
          <p:cNvSpPr txBox="1"/>
          <p:nvPr/>
        </p:nvSpPr>
        <p:spPr>
          <a:xfrm>
            <a:off x="6010857" y="3449856"/>
            <a:ext cx="51963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spc="30">
                <a:solidFill>
                  <a:srgbClr val="2A9FBB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Sets a default locale globally for the application.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16E3347E-DDCF-71F0-8EB6-35E46EDB097E}"/>
              </a:ext>
            </a:extLst>
          </p:cNvPr>
          <p:cNvSpPr txBox="1"/>
          <p:nvPr/>
        </p:nvSpPr>
        <p:spPr>
          <a:xfrm>
            <a:off x="514562" y="3449856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US" dirty="0" err="1"/>
              <a:t>Locale.setDefault</a:t>
            </a:r>
            <a:r>
              <a:rPr lang="en-US" dirty="0"/>
              <a:t>(Locale):</a:t>
            </a:r>
          </a:p>
        </p:txBody>
      </p:sp>
    </p:spTree>
    <p:extLst>
      <p:ext uri="{BB962C8B-B14F-4D97-AF65-F5344CB8AC3E}">
        <p14:creationId xmlns:p14="http://schemas.microsoft.com/office/powerpoint/2010/main" val="2565950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2741" y="555911"/>
            <a:ext cx="6961379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3200">
                <a:solidFill>
                  <a:srgbClr val="00B0F0"/>
                </a:solidFill>
              </a:defRPr>
            </a:lvl1pPr>
          </a:lstStyle>
          <a:p>
            <a:r>
              <a:rPr lang="en-IN" dirty="0"/>
              <a:t>Handling Internationalization and Localization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6E7B844-96F6-A1DB-9DC6-82A1381147E8}"/>
              </a:ext>
            </a:extLst>
          </p:cNvPr>
          <p:cNvSpPr txBox="1"/>
          <p:nvPr/>
        </p:nvSpPr>
        <p:spPr>
          <a:xfrm>
            <a:off x="5676076" y="1920410"/>
            <a:ext cx="696137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3200">
                <a:solidFill>
                  <a:srgbClr val="00B0F0"/>
                </a:solidFill>
              </a:defRPr>
            </a:lvl1pPr>
          </a:lstStyle>
          <a:p>
            <a:pPr marL="355600" indent="-342900">
              <a:buFont typeface="Wingdings" panose="05000000000000000000" pitchFamily="2" charset="2"/>
              <a:buChar char="ü"/>
            </a:pPr>
            <a:r>
              <a:rPr lang="en-IN" sz="2000" dirty="0"/>
              <a:t>Creating and Using Locales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5B9336B-7791-2085-D85C-4BDF2FDB7884}"/>
              </a:ext>
            </a:extLst>
          </p:cNvPr>
          <p:cNvSpPr txBox="1"/>
          <p:nvPr/>
        </p:nvSpPr>
        <p:spPr>
          <a:xfrm>
            <a:off x="5676076" y="2725502"/>
            <a:ext cx="696137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3200">
                <a:solidFill>
                  <a:srgbClr val="00B0F0"/>
                </a:solidFill>
              </a:defRPr>
            </a:lvl1pPr>
          </a:lstStyle>
          <a:p>
            <a:pPr marL="355600" indent="-342900">
              <a:buFont typeface="Wingdings" panose="05000000000000000000" pitchFamily="2" charset="2"/>
              <a:buChar char="ü"/>
            </a:pPr>
            <a:r>
              <a:rPr lang="en-IN" sz="2000" dirty="0"/>
              <a:t>Formatting Numbers and Currencies</a:t>
            </a:r>
            <a:endParaRPr sz="2000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4565F12-A0A5-843D-36B1-46142089550F}"/>
              </a:ext>
            </a:extLst>
          </p:cNvPr>
          <p:cNvSpPr txBox="1"/>
          <p:nvPr/>
        </p:nvSpPr>
        <p:spPr>
          <a:xfrm>
            <a:off x="5676075" y="3558179"/>
            <a:ext cx="696137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3200">
                <a:solidFill>
                  <a:srgbClr val="00B0F0"/>
                </a:solidFill>
              </a:defRPr>
            </a:lvl1pPr>
          </a:lstStyle>
          <a:p>
            <a:pPr marL="355600" indent="-342900">
              <a:buFont typeface="Wingdings" panose="05000000000000000000" pitchFamily="2" charset="2"/>
              <a:buChar char="ü"/>
            </a:pPr>
            <a:r>
              <a:rPr lang="en-IN" sz="2000" dirty="0"/>
              <a:t>Formatting Dates and Times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CB7CAF7A-C258-AD97-2CA4-5525A5BC0137}"/>
              </a:ext>
            </a:extLst>
          </p:cNvPr>
          <p:cNvSpPr txBox="1"/>
          <p:nvPr/>
        </p:nvSpPr>
        <p:spPr>
          <a:xfrm>
            <a:off x="5676075" y="4451499"/>
            <a:ext cx="696137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3200">
                <a:solidFill>
                  <a:srgbClr val="00B0F0"/>
                </a:solidFill>
              </a:defRPr>
            </a:lvl1pPr>
          </a:lstStyle>
          <a:p>
            <a:pPr marL="355600" indent="-342900">
              <a:buFont typeface="Wingdings" panose="05000000000000000000" pitchFamily="2" charset="2"/>
              <a:buChar char="ü"/>
            </a:pPr>
            <a:r>
              <a:rPr lang="en-US" sz="2000" dirty="0"/>
              <a:t>Using Resource Bundles for Localization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B0A0AE-621F-2866-026A-EFE18706049D}"/>
              </a:ext>
            </a:extLst>
          </p:cNvPr>
          <p:cNvSpPr txBox="1"/>
          <p:nvPr/>
        </p:nvSpPr>
        <p:spPr>
          <a:xfrm>
            <a:off x="4687249" y="5099202"/>
            <a:ext cx="7391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messages.properties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(default English) and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messages_es.properties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(Spanish) files.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Add a key-value pair like greeting=Hello in the default file and greeting=Hola in the Spanish file.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23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4964" y="457511"/>
            <a:ext cx="98922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Overview of Properties</a:t>
            </a:r>
            <a:endParaRPr lang="en-IN" spc="2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3</a:t>
            </a:fld>
            <a:endParaRPr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980BCC-A975-3204-8362-EC2953178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" y="1414739"/>
            <a:ext cx="1171956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spc="30" dirty="0">
                <a:solidFill>
                  <a:srgbClr val="2A9FBB"/>
                </a:solidFill>
                <a:latin typeface="Verdana" panose="020B0604030504040204"/>
              </a:rPr>
              <a:t>Definition: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spc="30" dirty="0">
              <a:solidFill>
                <a:srgbClr val="2A9FBB"/>
              </a:solidFill>
              <a:latin typeface="Verdana" panose="020B060403050404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spc="30" dirty="0">
                <a:solidFill>
                  <a:srgbClr val="2A9FBB"/>
                </a:solidFill>
                <a:latin typeface="Verdana" panose="020B0604030504040204"/>
              </a:rPr>
              <a:t>The </a:t>
            </a:r>
            <a:r>
              <a:rPr lang="en-US" altLang="en-US" sz="2400" b="1" spc="30" dirty="0" err="1">
                <a:solidFill>
                  <a:srgbClr val="2A9FBB"/>
                </a:solidFill>
                <a:latin typeface="Verdana" panose="020B0604030504040204"/>
              </a:rPr>
              <a:t>java.util.Properties</a:t>
            </a:r>
            <a:r>
              <a:rPr lang="en-US" altLang="en-US" sz="2400" b="1" spc="30" dirty="0">
                <a:solidFill>
                  <a:srgbClr val="2A9FBB"/>
                </a:solidFill>
                <a:latin typeface="Verdana" panose="020B0604030504040204"/>
              </a:rPr>
              <a:t> class is a subclass of </a:t>
            </a:r>
            <a:r>
              <a:rPr lang="en-US" altLang="en-US" sz="2400" b="1" spc="30" dirty="0" err="1">
                <a:solidFill>
                  <a:srgbClr val="2A9FBB"/>
                </a:solidFill>
                <a:latin typeface="Verdana" panose="020B0604030504040204"/>
              </a:rPr>
              <a:t>Hashtable</a:t>
            </a:r>
            <a:r>
              <a:rPr lang="en-US" altLang="en-US" sz="2400" b="1" spc="30" dirty="0">
                <a:solidFill>
                  <a:srgbClr val="2A9FBB"/>
                </a:solidFill>
                <a:latin typeface="Verdana" panose="020B0604030504040204"/>
              </a:rPr>
              <a:t> designed to manage configuration settings in the form of key-value pairs.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spc="30" dirty="0">
              <a:solidFill>
                <a:srgbClr val="2A9FBB"/>
              </a:solidFill>
              <a:latin typeface="Verdana" panose="020B060403050404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spc="30" dirty="0">
                <a:solidFill>
                  <a:srgbClr val="2A9FBB"/>
                </a:solidFill>
                <a:latin typeface="Verdana" panose="020B0604030504040204"/>
              </a:rPr>
              <a:t>Both keys and values are String objects. </a:t>
            </a:r>
          </a:p>
        </p:txBody>
      </p:sp>
    </p:spTree>
    <p:extLst>
      <p:ext uri="{BB962C8B-B14F-4D97-AF65-F5344CB8AC3E}">
        <p14:creationId xmlns:p14="http://schemas.microsoft.com/office/powerpoint/2010/main" val="383219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5867400" y="1762886"/>
            <a:ext cx="45719" cy="4790314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14798" y="1752600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2000" spc="30">
                <a:solidFill>
                  <a:srgbClr val="2A9FBB"/>
                </a:solidFill>
                <a:latin typeface="Verdana" panose="020B0604030504040204"/>
              </a:defRPr>
            </a:lvl1pPr>
          </a:lstStyle>
          <a:p>
            <a:r>
              <a:rPr lang="en-IN" b="1" dirty="0"/>
              <a:t>Features:</a:t>
            </a:r>
            <a:endParaRPr lang="en-US" b="1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4964" y="457511"/>
            <a:ext cx="98922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Use Cases and Features</a:t>
            </a:r>
            <a:endParaRPr lang="en-IN" spc="2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4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DCE21-AF2B-CB07-0CD5-FEF63CFC276A}"/>
              </a:ext>
            </a:extLst>
          </p:cNvPr>
          <p:cNvSpPr txBox="1"/>
          <p:nvPr/>
        </p:nvSpPr>
        <p:spPr>
          <a:xfrm>
            <a:off x="6017948" y="4779516"/>
            <a:ext cx="6097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spc="30">
                <a:solidFill>
                  <a:srgbClr val="2A9FBB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Provides methods like </a:t>
            </a:r>
            <a:r>
              <a:rPr lang="en-US" dirty="0" err="1"/>
              <a:t>getProperty</a:t>
            </a:r>
            <a:r>
              <a:rPr lang="en-US" dirty="0"/>
              <a:t>(), </a:t>
            </a:r>
            <a:r>
              <a:rPr lang="en-US" dirty="0" err="1"/>
              <a:t>setProperty</a:t>
            </a:r>
            <a:r>
              <a:rPr lang="en-US" dirty="0"/>
              <a:t>(), load(), and store().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35BF912-55D6-F9B9-2FD1-B4497465C9B3}"/>
              </a:ext>
            </a:extLst>
          </p:cNvPr>
          <p:cNvSpPr txBox="1"/>
          <p:nvPr/>
        </p:nvSpPr>
        <p:spPr>
          <a:xfrm>
            <a:off x="521653" y="1752600"/>
            <a:ext cx="562446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IN" b="1" dirty="0"/>
              <a:t>Use Cases:</a:t>
            </a:r>
            <a:endParaRPr lang="en-US" b="1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D17B543-A5DE-28D0-61F6-0E2F3F404570}"/>
              </a:ext>
            </a:extLst>
          </p:cNvPr>
          <p:cNvSpPr txBox="1"/>
          <p:nvPr/>
        </p:nvSpPr>
        <p:spPr>
          <a:xfrm>
            <a:off x="6017948" y="3475155"/>
            <a:ext cx="51963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spc="30">
                <a:solidFill>
                  <a:srgbClr val="2A9FBB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Integrates with streams for I/O operations.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B5A8C70-AE13-7087-1200-DD75AFE7FACA}"/>
              </a:ext>
            </a:extLst>
          </p:cNvPr>
          <p:cNvSpPr txBox="1"/>
          <p:nvPr/>
        </p:nvSpPr>
        <p:spPr>
          <a:xfrm>
            <a:off x="521653" y="3137963"/>
            <a:ext cx="5196373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Managing internationalization (i18n) with .properties files for different locales.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B7B38A4-EB73-8D45-CDFE-A8CC9E536284}"/>
              </a:ext>
            </a:extLst>
          </p:cNvPr>
          <p:cNvSpPr txBox="1"/>
          <p:nvPr/>
        </p:nvSpPr>
        <p:spPr>
          <a:xfrm>
            <a:off x="6017948" y="2346623"/>
            <a:ext cx="604588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Supports easy loading and storing of key-value pairs from/to a file. </a:t>
            </a: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ED30E49-3464-CF24-ADD1-7688F8B8354C}"/>
              </a:ext>
            </a:extLst>
          </p:cNvPr>
          <p:cNvSpPr txBox="1"/>
          <p:nvPr/>
        </p:nvSpPr>
        <p:spPr>
          <a:xfrm>
            <a:off x="554529" y="2346623"/>
            <a:ext cx="53128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Storing application configurations (e.g., database credentials, API keys).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77AA8-04D3-FE95-ADC1-15529B5A9614}"/>
              </a:ext>
            </a:extLst>
          </p:cNvPr>
          <p:cNvSpPr txBox="1"/>
          <p:nvPr/>
        </p:nvSpPr>
        <p:spPr>
          <a:xfrm>
            <a:off x="5991900" y="5841504"/>
            <a:ext cx="6097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spc="30">
                <a:solidFill>
                  <a:srgbClr val="2A9FBB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Automatically trims whitespace around keys and values.</a:t>
            </a: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0FFFB10C-2C66-6AF7-2166-13132E943697}"/>
              </a:ext>
            </a:extLst>
          </p:cNvPr>
          <p:cNvSpPr txBox="1"/>
          <p:nvPr/>
        </p:nvSpPr>
        <p:spPr>
          <a:xfrm>
            <a:off x="576549" y="4113041"/>
            <a:ext cx="5256530" cy="2632772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34950" rIns="0" bIns="0" rtlCol="0">
            <a:spAutoFit/>
          </a:bodyPr>
          <a:lstStyle/>
          <a:p>
            <a:pPr marL="322580" marR="314325" indent="-1905">
              <a:spcBef>
                <a:spcPts val="1850"/>
              </a:spcBef>
            </a:pPr>
            <a:r>
              <a:rPr lang="en-IN" sz="2400" b="1" dirty="0"/>
              <a:t>File Format</a:t>
            </a:r>
            <a:r>
              <a:rPr lang="en-IN" sz="2400" dirty="0"/>
              <a:t>:</a:t>
            </a:r>
            <a:br>
              <a:rPr lang="en-IN" sz="2400" dirty="0"/>
            </a:br>
            <a:r>
              <a:rPr lang="en-US" sz="2000" b="1" i="1" dirty="0"/>
              <a:t>.properties files use a simple key-value structure:</a:t>
            </a:r>
          </a:p>
          <a:p>
            <a:pPr marL="322580" marR="314325" indent="-1905">
              <a:spcBef>
                <a:spcPts val="1850"/>
              </a:spcBef>
            </a:pPr>
            <a:r>
              <a:rPr lang="en-US" sz="2000" b="1" i="1" dirty="0"/>
              <a:t>key1=value1</a:t>
            </a:r>
            <a:br>
              <a:rPr lang="en-US" sz="2000" b="1" i="1" dirty="0"/>
            </a:br>
            <a:r>
              <a:rPr lang="en-US" sz="2000" b="1" i="1" dirty="0"/>
              <a:t>key2=value2</a:t>
            </a:r>
          </a:p>
          <a:p>
            <a:pPr marL="322580" marR="314325" indent="-1905">
              <a:spcBef>
                <a:spcPts val="1850"/>
              </a:spcBef>
            </a:pPr>
            <a:r>
              <a:rPr lang="en-US" sz="2000" b="1" i="1" dirty="0"/>
              <a:t>Comments are prefixed with # or !.</a:t>
            </a:r>
          </a:p>
        </p:txBody>
      </p:sp>
    </p:spTree>
    <p:extLst>
      <p:ext uri="{BB962C8B-B14F-4D97-AF65-F5344CB8AC3E}">
        <p14:creationId xmlns:p14="http://schemas.microsoft.com/office/powerpoint/2010/main" val="331871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0620" y="3115670"/>
            <a:ext cx="696137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3200">
                <a:solidFill>
                  <a:srgbClr val="00B0F0"/>
                </a:solidFill>
              </a:defRPr>
            </a:lvl1pPr>
          </a:lstStyle>
          <a:p>
            <a:r>
              <a:rPr lang="en-IN" dirty="0"/>
              <a:t>Loading from Resources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537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0620" y="3115670"/>
            <a:ext cx="696137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dirty="0">
                <a:solidFill>
                  <a:srgbClr val="00B0F0"/>
                </a:solidFill>
              </a:rPr>
              <a:t>Storing to Resources</a:t>
            </a:r>
            <a:endParaRPr sz="3200" dirty="0">
              <a:solidFill>
                <a:srgbClr val="00B0F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74626" y="137160"/>
            <a:ext cx="98922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Overview of UUID</a:t>
            </a:r>
            <a:endParaRPr lang="en-IN" spc="2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7</a:t>
            </a:fld>
            <a:endParaRPr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980BCC-A975-3204-8362-EC2953178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37" y="951313"/>
            <a:ext cx="11719560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spc="30" dirty="0">
                <a:solidFill>
                  <a:srgbClr val="2A9FBB"/>
                </a:solidFill>
                <a:latin typeface="Verdana" panose="020B0604030504040204"/>
              </a:rPr>
              <a:t>Definition: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spc="30" dirty="0">
              <a:solidFill>
                <a:srgbClr val="2A9FBB"/>
              </a:solidFill>
              <a:latin typeface="Verdana" panose="020B060403050404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spc="30" dirty="0">
                <a:solidFill>
                  <a:srgbClr val="2A9FBB"/>
                </a:solidFill>
                <a:latin typeface="Verdana" panose="020B0604030504040204"/>
              </a:rPr>
              <a:t>UUID (Universally Unique Identifier) is a 128-bit value used to uniquely identify objects or entities across distributed systems or databases.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spc="30" dirty="0">
                <a:solidFill>
                  <a:srgbClr val="2A9FBB"/>
                </a:solidFill>
                <a:latin typeface="Verdana" panose="020B0604030504040204"/>
              </a:rPr>
              <a:t>In Java, UUIDs are generated using the </a:t>
            </a:r>
            <a:r>
              <a:rPr lang="en-US" altLang="en-US" sz="2000" b="1" spc="30" dirty="0" err="1">
                <a:solidFill>
                  <a:srgbClr val="2A9FBB"/>
                </a:solidFill>
                <a:latin typeface="Verdana" panose="020B0604030504040204"/>
              </a:rPr>
              <a:t>java.util.UUID</a:t>
            </a:r>
            <a:r>
              <a:rPr lang="en-US" altLang="en-US" sz="2000" b="1" spc="30" dirty="0">
                <a:solidFill>
                  <a:srgbClr val="2A9FBB"/>
                </a:solidFill>
                <a:latin typeface="Verdana" panose="020B0604030504040204"/>
              </a:rPr>
              <a:t> class, ensuring that the identifiers are globally unique, even across different machines and applications.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spc="30" dirty="0">
                <a:solidFill>
                  <a:schemeClr val="accent2"/>
                </a:solidFill>
                <a:latin typeface="Verdana" panose="020B0604030504040204"/>
              </a:rPr>
              <a:t>Key Characteristics: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spc="30" dirty="0">
              <a:solidFill>
                <a:schemeClr val="accent2"/>
              </a:solidFill>
              <a:latin typeface="Verdana" panose="020B0604030504040204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200" b="1" spc="30" dirty="0">
                <a:solidFill>
                  <a:schemeClr val="accent2"/>
                </a:solidFill>
                <a:latin typeface="Verdana" panose="020B0604030504040204"/>
              </a:rPr>
              <a:t>Uniqueness: UUIDs are designed to be unique across space and time.</a:t>
            </a: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200" b="1" spc="30" dirty="0">
                <a:solidFill>
                  <a:schemeClr val="accent2"/>
                </a:solidFill>
                <a:latin typeface="Verdana" panose="020B0604030504040204"/>
              </a:rPr>
              <a:t>Format: The typical format for UUID is a 32-character hexadecimal string, divided into 5 groups like this: </a:t>
            </a:r>
            <a:r>
              <a:rPr lang="en-US" altLang="en-US" sz="1200" b="1" spc="30" dirty="0" err="1">
                <a:solidFill>
                  <a:schemeClr val="accent2"/>
                </a:solidFill>
                <a:latin typeface="Verdana" panose="020B0604030504040204"/>
              </a:rPr>
              <a:t>xxxxxxxx-xxxx-xxxx-xxxx-xxxxxxxxxxxx</a:t>
            </a:r>
            <a:r>
              <a:rPr lang="en-US" altLang="en-US" sz="1200" b="1" spc="30" dirty="0">
                <a:solidFill>
                  <a:schemeClr val="accent2"/>
                </a:solidFill>
                <a:latin typeface="Verdana" panose="020B0604030504040204"/>
              </a:rPr>
              <a:t>.</a:t>
            </a: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200" b="1" spc="30" dirty="0">
                <a:solidFill>
                  <a:schemeClr val="accent2"/>
                </a:solidFill>
                <a:latin typeface="Verdana" panose="020B0604030504040204"/>
              </a:rPr>
              <a:t>Versioning: UUIDs have different versions, with version 1 based on time and version 4 being randomly generated.</a:t>
            </a:r>
            <a:br>
              <a:rPr lang="en-US" altLang="en-US" sz="1200" b="1" spc="30" dirty="0">
                <a:solidFill>
                  <a:schemeClr val="accent2"/>
                </a:solidFill>
                <a:latin typeface="Verdana" panose="020B0604030504040204"/>
              </a:rPr>
            </a:br>
            <a:endParaRPr lang="en-US" altLang="en-US" sz="1200" b="1" spc="30" dirty="0">
              <a:solidFill>
                <a:schemeClr val="accent2"/>
              </a:solidFill>
              <a:latin typeface="Verdana" panose="020B0604030504040204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spc="30" dirty="0">
                <a:solidFill>
                  <a:schemeClr val="accent2"/>
                </a:solidFill>
                <a:latin typeface="Verdana" panose="020B0604030504040204"/>
              </a:rPr>
              <a:t>Applications of UUIDs: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spc="30" dirty="0">
              <a:solidFill>
                <a:schemeClr val="accent2"/>
              </a:solidFill>
              <a:latin typeface="Verdana" panose="020B0604030504040204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200" b="1" spc="30" dirty="0">
                <a:solidFill>
                  <a:schemeClr val="accent2"/>
                </a:solidFill>
                <a:latin typeface="Verdana" panose="020B0604030504040204"/>
              </a:rPr>
              <a:t>Database Primary Keys: UUIDs are often used as primary keys in databases to ensure uniqueness across systems.</a:t>
            </a: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200" b="1" spc="30" dirty="0">
                <a:solidFill>
                  <a:schemeClr val="accent2"/>
                </a:solidFill>
                <a:latin typeface="Verdana" panose="020B0604030504040204"/>
              </a:rPr>
              <a:t>Session IDs: Web applications generate UUIDs for session management.</a:t>
            </a: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200" b="1" spc="30" dirty="0">
                <a:solidFill>
                  <a:schemeClr val="accent2"/>
                </a:solidFill>
                <a:latin typeface="Verdana" panose="020B0604030504040204"/>
              </a:rPr>
              <a:t>File Naming: UUIDs can be used to create unique filenames, avoiding name collisions.</a:t>
            </a:r>
            <a:br>
              <a:rPr lang="en-US" altLang="en-US" sz="1200" b="1" spc="30" dirty="0">
                <a:solidFill>
                  <a:schemeClr val="accent2"/>
                </a:solidFill>
                <a:latin typeface="Verdana" panose="020B0604030504040204"/>
              </a:rPr>
            </a:br>
            <a:endParaRPr lang="en-US" altLang="en-US" sz="1200" b="1" spc="30" dirty="0">
              <a:solidFill>
                <a:schemeClr val="accent2"/>
              </a:solidFill>
              <a:latin typeface="Verdana" panose="020B0604030504040204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spc="30" dirty="0">
                <a:solidFill>
                  <a:schemeClr val="accent2"/>
                </a:solidFill>
                <a:latin typeface="Verdana" panose="020B0604030504040204"/>
              </a:rPr>
              <a:t>Advantages: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spc="30" dirty="0">
              <a:solidFill>
                <a:schemeClr val="accent2"/>
              </a:solidFill>
              <a:latin typeface="Verdana" panose="020B0604030504040204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200" b="1" spc="30" dirty="0">
                <a:solidFill>
                  <a:schemeClr val="accent2"/>
                </a:solidFill>
                <a:latin typeface="Verdana" panose="020B0604030504040204"/>
              </a:rPr>
              <a:t>No Central Authority: UUIDs can be generated independently without a central server, making them useful for distributed systems.</a:t>
            </a: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200" b="1" spc="30" dirty="0">
                <a:solidFill>
                  <a:schemeClr val="accent2"/>
                </a:solidFill>
                <a:latin typeface="Verdana" panose="020B0604030504040204"/>
              </a:rPr>
              <a:t>Scalability: They allow systems to scale out without worrying about conflicts in identifiers.</a:t>
            </a:r>
          </a:p>
        </p:txBody>
      </p:sp>
    </p:spTree>
    <p:extLst>
      <p:ext uri="{BB962C8B-B14F-4D97-AF65-F5344CB8AC3E}">
        <p14:creationId xmlns:p14="http://schemas.microsoft.com/office/powerpoint/2010/main" val="76902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0537" y="669452"/>
            <a:ext cx="696137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3200">
                <a:solidFill>
                  <a:srgbClr val="00B0F0"/>
                </a:solidFill>
              </a:defRPr>
            </a:lvl1pPr>
          </a:lstStyle>
          <a:p>
            <a:r>
              <a:rPr lang="en-IN" dirty="0"/>
              <a:t>Generating Unique Identifiers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AFB82A2-131C-3993-DB86-08B9E023A304}"/>
              </a:ext>
            </a:extLst>
          </p:cNvPr>
          <p:cNvSpPr txBox="1"/>
          <p:nvPr/>
        </p:nvSpPr>
        <p:spPr>
          <a:xfrm>
            <a:off x="5348134" y="1769776"/>
            <a:ext cx="696137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3200">
                <a:solidFill>
                  <a:srgbClr val="00B0F0"/>
                </a:solidFill>
              </a:defRPr>
            </a:lvl1pPr>
          </a:lstStyle>
          <a:p>
            <a:pPr marL="355600" indent="-342900">
              <a:buFont typeface="Wingdings" panose="05000000000000000000" pitchFamily="2" charset="2"/>
              <a:buChar char="ü"/>
            </a:pPr>
            <a:r>
              <a:rPr lang="en-US" sz="2000" dirty="0"/>
              <a:t>Using UUID Class in Java</a:t>
            </a:r>
            <a:endParaRPr lang="en-IN" sz="200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44D64F5-8D08-0FCA-D8F7-67B84DBA18FB}"/>
              </a:ext>
            </a:extLst>
          </p:cNvPr>
          <p:cNvSpPr txBox="1"/>
          <p:nvPr/>
        </p:nvSpPr>
        <p:spPr>
          <a:xfrm>
            <a:off x="5348134" y="2574868"/>
            <a:ext cx="6961379" cy="3821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3200">
                <a:solidFill>
                  <a:srgbClr val="00B0F0"/>
                </a:solidFill>
              </a:defRPr>
            </a:lvl1pPr>
          </a:lstStyle>
          <a:p>
            <a:pPr marL="355600" indent="-342900">
              <a:buFont typeface="Wingdings" panose="05000000000000000000" pitchFamily="2" charset="2"/>
              <a:buChar char="ü"/>
            </a:pPr>
            <a:r>
              <a:rPr lang="en-IN" sz="2000" dirty="0"/>
              <a:t> </a:t>
            </a:r>
            <a:r>
              <a:rPr lang="en-US" sz="2000" dirty="0"/>
              <a:t>Using UUIDs in Real-world Applications</a:t>
            </a:r>
          </a:p>
          <a:p>
            <a:pPr marL="3556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r>
              <a:rPr lang="en-US" sz="2000" dirty="0"/>
              <a:t>Use Case 1: Creating Unique Session IDs for Web Applications</a:t>
            </a:r>
          </a:p>
          <a:p>
            <a:endParaRPr lang="en-US" sz="2000" dirty="0"/>
          </a:p>
          <a:p>
            <a:r>
              <a:rPr lang="en-US" sz="2000" dirty="0"/>
              <a:t>When a user logs in, generate a UUID to uniquely identify their session.</a:t>
            </a:r>
          </a:p>
          <a:p>
            <a:endParaRPr lang="en-US" sz="2000" dirty="0"/>
          </a:p>
          <a:p>
            <a:r>
              <a:rPr lang="en-US" sz="2000" dirty="0"/>
              <a:t>Use Case 2: Generating Unique File Names</a:t>
            </a:r>
          </a:p>
          <a:p>
            <a:endParaRPr lang="en-US" sz="2000" dirty="0"/>
          </a:p>
          <a:p>
            <a:r>
              <a:rPr lang="en-US" sz="2000" dirty="0"/>
              <a:t>For file uploads, UUIDs can be used to generate unique filenames, preventing name clashes.</a:t>
            </a:r>
          </a:p>
          <a:p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47253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4964" y="457511"/>
            <a:ext cx="98922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Overview of Random</a:t>
            </a:r>
            <a:endParaRPr lang="en-IN" spc="2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9</a:t>
            </a:fld>
            <a:endParaRPr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980BCC-A975-3204-8362-EC2953178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" y="1455117"/>
            <a:ext cx="1171956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spc="30" dirty="0">
                <a:solidFill>
                  <a:srgbClr val="2A9FBB"/>
                </a:solidFill>
                <a:latin typeface="Verdana" panose="020B0604030504040204"/>
              </a:rPr>
              <a:t>Definition: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spc="30" dirty="0">
              <a:solidFill>
                <a:srgbClr val="2A9FBB"/>
              </a:solidFill>
              <a:latin typeface="Verdana" panose="020B060403050404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spc="30" dirty="0">
                <a:solidFill>
                  <a:srgbClr val="2A9FBB"/>
                </a:solidFill>
                <a:latin typeface="Verdana" panose="020B0604030504040204"/>
              </a:rPr>
              <a:t>Java provides the </a:t>
            </a:r>
            <a:r>
              <a:rPr lang="en-US" altLang="en-US" sz="2400" b="1" spc="30" dirty="0" err="1">
                <a:solidFill>
                  <a:srgbClr val="2A9FBB"/>
                </a:solidFill>
                <a:latin typeface="Verdana" panose="020B0604030504040204"/>
              </a:rPr>
              <a:t>java.util.Random</a:t>
            </a:r>
            <a:r>
              <a:rPr lang="en-US" altLang="en-US" sz="2400" b="1" spc="30" dirty="0">
                <a:solidFill>
                  <a:srgbClr val="2A9FBB"/>
                </a:solidFill>
                <a:latin typeface="Verdana" panose="020B0604030504040204"/>
              </a:rPr>
              <a:t> class and other utilities for generating random numbers and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spc="30" dirty="0">
              <a:solidFill>
                <a:srgbClr val="2A9FBB"/>
              </a:solidFill>
              <a:latin typeface="Verdana" panose="020B060403050404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spc="30" dirty="0">
              <a:solidFill>
                <a:srgbClr val="2A9FBB"/>
              </a:solidFill>
              <a:latin typeface="Verdana" panose="020B0604030504040204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spc="30" dirty="0">
                <a:solidFill>
                  <a:schemeClr val="accent2"/>
                </a:solidFill>
                <a:latin typeface="Verdana" panose="020B0604030504040204"/>
              </a:rPr>
              <a:t>Why Use Randomness?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spc="30" dirty="0">
              <a:solidFill>
                <a:schemeClr val="accent2"/>
              </a:solidFill>
              <a:latin typeface="Verdana" panose="020B0604030504040204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spc="30" dirty="0">
                <a:solidFill>
                  <a:schemeClr val="accent2"/>
                </a:solidFill>
                <a:latin typeface="Verdana" panose="020B0604030504040204"/>
              </a:rPr>
              <a:t>Simulate scenarios (e.g., rolling dice, shuffling cards).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000" b="1" spc="30" dirty="0">
              <a:solidFill>
                <a:schemeClr val="accent2"/>
              </a:solidFill>
              <a:latin typeface="Verdana" panose="020B0604030504040204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spc="30" dirty="0">
                <a:solidFill>
                  <a:schemeClr val="accent2"/>
                </a:solidFill>
                <a:latin typeface="Verdana" panose="020B0604030504040204"/>
              </a:rPr>
              <a:t>Generate unique identifiers (e.g., UUIDs).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000" b="1" spc="30" dirty="0">
              <a:solidFill>
                <a:schemeClr val="accent2"/>
              </a:solidFill>
              <a:latin typeface="Verdana" panose="020B0604030504040204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spc="30" dirty="0">
                <a:solidFill>
                  <a:schemeClr val="accent2"/>
                </a:solidFill>
                <a:latin typeface="Verdana" panose="020B0604030504040204"/>
              </a:rPr>
              <a:t>Enhance security (e.g., cryptographic keys, passwords).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000" b="1" spc="30" dirty="0">
              <a:solidFill>
                <a:schemeClr val="accent2"/>
              </a:solidFill>
              <a:latin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303246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1160</Words>
  <Application>Microsoft Office PowerPoint</Application>
  <PresentationFormat>Widescreen</PresentationFormat>
  <Paragraphs>184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Verdana</vt:lpstr>
      <vt:lpstr>Wingdings</vt:lpstr>
      <vt:lpstr>Office Theme</vt:lpstr>
      <vt:lpstr>Properties, UUID, Random, Calendar, Locale</vt:lpstr>
      <vt:lpstr>PowerPoint Presentation</vt:lpstr>
      <vt:lpstr>Overview of Properties</vt:lpstr>
      <vt:lpstr>Use Cases and Features</vt:lpstr>
      <vt:lpstr>PowerPoint Presentation</vt:lpstr>
      <vt:lpstr>PowerPoint Presentation</vt:lpstr>
      <vt:lpstr>Overview of UUID</vt:lpstr>
      <vt:lpstr>PowerPoint Presentation</vt:lpstr>
      <vt:lpstr>Overview of Random</vt:lpstr>
      <vt:lpstr>Randomness Utilities in Java</vt:lpstr>
      <vt:lpstr>Key Methods in Random</vt:lpstr>
      <vt:lpstr>PowerPoint Presentation</vt:lpstr>
      <vt:lpstr>PowerPoint Presentation</vt:lpstr>
      <vt:lpstr>Overview of Calendar</vt:lpstr>
      <vt:lpstr>Use Cases and Features</vt:lpstr>
      <vt:lpstr>Common Methods</vt:lpstr>
      <vt:lpstr>PowerPoint Presentation</vt:lpstr>
      <vt:lpstr>Overview of Locale</vt:lpstr>
      <vt:lpstr>Use Cases and Features</vt:lpstr>
      <vt:lpstr>Core 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 Steve</cp:lastModifiedBy>
  <cp:revision>21</cp:revision>
  <dcterms:created xsi:type="dcterms:W3CDTF">2022-06-19T03:53:00Z</dcterms:created>
  <dcterms:modified xsi:type="dcterms:W3CDTF">2024-11-21T21:17:54Z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B6AE8E8D9694413C9F68A7E5BAC88578</vt:lpwstr>
  </property>
  <property fmtid="{D5CDD505-2E9C-101B-9397-08002B2CF9AE}" pid="3" name="KSOProductBuildVer">
    <vt:lpwstr>1033-11.2.0.11156</vt:lpwstr>
  </property>
</Properties>
</file>