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164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81A0C-1C60-45F7-879A-1FCF1AA9C2FF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0BC1-02BB-4B65-985D-9F71AAD75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3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3000"/>
            <a:ext cx="3708400" cy="5486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973" y="2670048"/>
            <a:ext cx="1106170" cy="467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AB03-3FE8-4A9E-BAD4-8BF419A0B4C8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42B-6783-4682-828E-1942C0E78EC8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569D-C756-48E1-97A8-A5040DDD460C}" type="datetime1">
              <a:rPr lang="en-US" smtClean="0"/>
              <a:t>12/21/2024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EE4D-74B8-44C6-B72B-8EE01FFCA78A}" type="datetime1">
              <a:rPr lang="en-US" smtClean="0"/>
              <a:t>12/21/2024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8165-D2E1-40EA-A048-C597DEAE94E6}" type="datetime1">
              <a:rPr lang="en-US" smtClean="0"/>
              <a:t>12/21/2024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1568" y="2673096"/>
            <a:ext cx="1752600" cy="467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5311" y="2586735"/>
            <a:ext cx="4547870" cy="2884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7262-4DB8-4D7F-847F-41638C1601C6}" type="datetime1">
              <a:rPr lang="en-US" smtClean="0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755" y="3525064"/>
            <a:ext cx="8614891" cy="304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0967" y="2279396"/>
            <a:ext cx="7202170" cy="104394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740"/>
              </a:spcBef>
            </a:pPr>
            <a:r>
              <a:rPr sz="3600" spc="-60" dirty="0">
                <a:solidFill>
                  <a:srgbClr val="171717"/>
                </a:solidFill>
              </a:rPr>
              <a:t>Being</a:t>
            </a:r>
            <a:r>
              <a:rPr sz="3600" spc="-320" dirty="0">
                <a:solidFill>
                  <a:srgbClr val="171717"/>
                </a:solidFill>
              </a:rPr>
              <a:t> </a:t>
            </a:r>
            <a:r>
              <a:rPr sz="3600" spc="-80" dirty="0">
                <a:solidFill>
                  <a:srgbClr val="171717"/>
                </a:solidFill>
              </a:rPr>
              <a:t>More</a:t>
            </a:r>
            <a:r>
              <a:rPr sz="3600" spc="-325" dirty="0">
                <a:solidFill>
                  <a:srgbClr val="171717"/>
                </a:solidFill>
              </a:rPr>
              <a:t> </a:t>
            </a:r>
            <a:r>
              <a:rPr sz="3600" spc="-65" dirty="0">
                <a:solidFill>
                  <a:srgbClr val="171717"/>
                </a:solidFill>
              </a:rPr>
              <a:t>Productive</a:t>
            </a:r>
            <a:r>
              <a:rPr sz="3600" spc="-320" dirty="0">
                <a:solidFill>
                  <a:srgbClr val="171717"/>
                </a:solidFill>
              </a:rPr>
              <a:t> </a:t>
            </a:r>
            <a:r>
              <a:rPr sz="3600" spc="-65" dirty="0">
                <a:solidFill>
                  <a:srgbClr val="171717"/>
                </a:solidFill>
              </a:rPr>
              <a:t>with</a:t>
            </a:r>
            <a:r>
              <a:rPr sz="3600" spc="-315" dirty="0">
                <a:solidFill>
                  <a:srgbClr val="171717"/>
                </a:solidFill>
              </a:rPr>
              <a:t> </a:t>
            </a:r>
            <a:r>
              <a:rPr sz="3600" spc="-35" dirty="0">
                <a:solidFill>
                  <a:srgbClr val="171717"/>
                </a:solidFill>
              </a:rPr>
              <a:t>Type </a:t>
            </a:r>
            <a:r>
              <a:rPr sz="3600" spc="-110" dirty="0">
                <a:solidFill>
                  <a:srgbClr val="171717"/>
                </a:solidFill>
              </a:rPr>
              <a:t>Declaration</a:t>
            </a:r>
            <a:r>
              <a:rPr sz="3600" spc="-295" dirty="0">
                <a:solidFill>
                  <a:srgbClr val="171717"/>
                </a:solidFill>
              </a:rPr>
              <a:t> </a:t>
            </a:r>
            <a:r>
              <a:rPr sz="3600" spc="-10" dirty="0">
                <a:solidFill>
                  <a:srgbClr val="171717"/>
                </a:solidFill>
              </a:rPr>
              <a:t>Files</a:t>
            </a:r>
            <a:endParaRPr sz="36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0F5D1F-18E2-C0D2-C843-8001C0A9B9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2999"/>
            <a:ext cx="3708400" cy="54864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30700" y="3046983"/>
            <a:ext cx="3088005" cy="14458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1900" spc="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declaration</a:t>
            </a:r>
            <a:r>
              <a:rPr sz="1900" spc="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endParaRPr sz="1900">
              <a:latin typeface="Verdana"/>
              <a:cs typeface="Verdana"/>
            </a:endParaRPr>
          </a:p>
          <a:p>
            <a:pPr marL="435609" indent="-231140">
              <a:lnSpc>
                <a:spcPct val="100000"/>
              </a:lnSpc>
              <a:spcBef>
                <a:spcPts val="505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What</a:t>
            </a:r>
            <a:r>
              <a:rPr sz="1900" spc="-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F05A28"/>
                </a:solidFill>
                <a:latin typeface="Verdana"/>
                <a:cs typeface="Verdana"/>
              </a:rPr>
              <a:t>are</a:t>
            </a:r>
            <a:r>
              <a:rPr sz="1900" spc="-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05A28"/>
                </a:solidFill>
                <a:latin typeface="Verdana"/>
                <a:cs typeface="Verdana"/>
              </a:rPr>
              <a:t>they?</a:t>
            </a:r>
            <a:endParaRPr sz="1900">
              <a:latin typeface="Verdana"/>
              <a:cs typeface="Verdana"/>
            </a:endParaRPr>
          </a:p>
          <a:p>
            <a:pPr marL="435609" indent="-231140">
              <a:lnSpc>
                <a:spcPct val="100000"/>
              </a:lnSpc>
              <a:spcBef>
                <a:spcPts val="530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Where</a:t>
            </a:r>
            <a:r>
              <a:rPr sz="1900" spc="-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05A28"/>
                </a:solidFill>
                <a:latin typeface="Verdana"/>
                <a:cs typeface="Verdana"/>
              </a:rPr>
              <a:t>do</a:t>
            </a:r>
            <a:r>
              <a:rPr sz="1900" spc="-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54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get</a:t>
            </a:r>
            <a:r>
              <a:rPr sz="1900" spc="-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05A28"/>
                </a:solidFill>
                <a:latin typeface="Verdana"/>
                <a:cs typeface="Verdana"/>
              </a:rPr>
              <a:t>them?</a:t>
            </a:r>
            <a:endParaRPr sz="1900">
              <a:latin typeface="Verdana"/>
              <a:cs typeface="Verdana"/>
            </a:endParaRPr>
          </a:p>
          <a:p>
            <a:pPr marL="435609" indent="-231140">
              <a:lnSpc>
                <a:spcPct val="100000"/>
              </a:lnSpc>
              <a:spcBef>
                <a:spcPts val="525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How</a:t>
            </a:r>
            <a:r>
              <a:rPr sz="1900" spc="-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05A28"/>
                </a:solidFill>
                <a:latin typeface="Verdana"/>
                <a:cs typeface="Verdana"/>
              </a:rPr>
              <a:t>do</a:t>
            </a:r>
            <a:r>
              <a:rPr sz="1900" spc="-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54" dirty="0">
                <a:solidFill>
                  <a:srgbClr val="F05A28"/>
                </a:solidFill>
                <a:latin typeface="Verdana"/>
                <a:cs typeface="Verdana"/>
              </a:rPr>
              <a:t>I</a:t>
            </a:r>
            <a:r>
              <a:rPr sz="1900" spc="-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use</a:t>
            </a:r>
            <a:r>
              <a:rPr sz="1900" spc="-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05A28"/>
                </a:solidFill>
                <a:latin typeface="Verdana"/>
                <a:cs typeface="Verdana"/>
              </a:rPr>
              <a:t>them?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B436-A768-EE26-1467-A7F8B6BC32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0159" y="1484363"/>
            <a:ext cx="0" cy="4792345"/>
          </a:xfrm>
          <a:custGeom>
            <a:avLst/>
            <a:gdLst/>
            <a:ahLst/>
            <a:cxnLst/>
            <a:rect l="l" t="t" r="r" b="b"/>
            <a:pathLst>
              <a:path h="4792345">
                <a:moveTo>
                  <a:pt x="0" y="0"/>
                </a:moveTo>
                <a:lnTo>
                  <a:pt x="0" y="4792339"/>
                </a:lnTo>
              </a:path>
            </a:pathLst>
          </a:custGeom>
          <a:ln w="2031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5311" y="2300223"/>
            <a:ext cx="52876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05A28"/>
                </a:solidFill>
              </a:rPr>
              <a:t>TypeScript</a:t>
            </a:r>
            <a:r>
              <a:rPr sz="1900" spc="95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wrapper</a:t>
            </a:r>
            <a:r>
              <a:rPr sz="1900" spc="95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for</a:t>
            </a:r>
            <a:r>
              <a:rPr sz="1900" spc="90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JavaScript</a:t>
            </a:r>
            <a:r>
              <a:rPr sz="1900" spc="100" dirty="0">
                <a:solidFill>
                  <a:srgbClr val="F05A28"/>
                </a:solidFill>
              </a:rPr>
              <a:t> </a:t>
            </a:r>
            <a:r>
              <a:rPr sz="1900" spc="-10" dirty="0">
                <a:solidFill>
                  <a:srgbClr val="F05A28"/>
                </a:solidFill>
              </a:rPr>
              <a:t>libraries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4215311" y="2586735"/>
            <a:ext cx="4547870" cy="28848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35609" indent="-231140">
              <a:lnSpc>
                <a:spcPct val="100000"/>
              </a:lnSpc>
              <a:spcBef>
                <a:spcPts val="625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Types</a:t>
            </a:r>
            <a:r>
              <a:rPr sz="19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19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05A28"/>
                </a:solidFill>
                <a:latin typeface="Verdana"/>
                <a:cs typeface="Verdana"/>
              </a:rPr>
              <a:t>variables,</a:t>
            </a:r>
            <a:r>
              <a:rPr sz="19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functions,</a:t>
            </a:r>
            <a:r>
              <a:rPr sz="19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05A28"/>
                </a:solidFill>
                <a:latin typeface="Verdana"/>
                <a:cs typeface="Verdana"/>
              </a:rPr>
              <a:t>etc.</a:t>
            </a:r>
            <a:endParaRPr sz="1900">
              <a:latin typeface="Verdana"/>
              <a:cs typeface="Verdana"/>
            </a:endParaRPr>
          </a:p>
          <a:p>
            <a:pPr marL="435609" indent="-231140">
              <a:lnSpc>
                <a:spcPct val="100000"/>
              </a:lnSpc>
              <a:spcBef>
                <a:spcPts val="530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Define</a:t>
            </a:r>
            <a:r>
              <a:rPr sz="1900" spc="-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valid</a:t>
            </a:r>
            <a:r>
              <a:rPr sz="1900" spc="-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property</a:t>
            </a:r>
            <a:r>
              <a:rPr sz="1900" spc="-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names</a:t>
            </a:r>
            <a:endParaRPr sz="1900">
              <a:latin typeface="Verdana"/>
              <a:cs typeface="Verdana"/>
            </a:endParaRPr>
          </a:p>
          <a:p>
            <a:pPr marL="435609" indent="-231140">
              <a:lnSpc>
                <a:spcPct val="100000"/>
              </a:lnSpc>
              <a:spcBef>
                <a:spcPts val="530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Define</a:t>
            </a:r>
            <a:r>
              <a:rPr sz="1900" spc="-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function</a:t>
            </a:r>
            <a:r>
              <a:rPr sz="1900" spc="-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parameters</a:t>
            </a:r>
            <a:endParaRPr sz="1900">
              <a:latin typeface="Verdana"/>
              <a:cs typeface="Verdana"/>
            </a:endParaRPr>
          </a:p>
          <a:p>
            <a:pPr marL="435609" indent="-231140">
              <a:lnSpc>
                <a:spcPct val="100000"/>
              </a:lnSpc>
              <a:spcBef>
                <a:spcPts val="500"/>
              </a:spcBef>
              <a:buSzPct val="73684"/>
              <a:buFont typeface="Lucida Sans Unicode"/>
              <a:buChar char="-"/>
              <a:tabLst>
                <a:tab pos="435609" algn="l"/>
              </a:tabLst>
            </a:pPr>
            <a:r>
              <a:rPr sz="1900" spc="8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1900" spc="-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much</a:t>
            </a:r>
            <a:r>
              <a:rPr sz="1900" spc="-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05A28"/>
                </a:solidFill>
                <a:latin typeface="Verdana"/>
                <a:cs typeface="Verdana"/>
              </a:rPr>
              <a:t>more!</a:t>
            </a:r>
            <a:endParaRPr sz="1900">
              <a:latin typeface="Verdana"/>
              <a:cs typeface="Verdana"/>
            </a:endParaRPr>
          </a:p>
          <a:p>
            <a:pPr marL="12700" marR="1553845">
              <a:lnSpc>
                <a:spcPts val="3820"/>
              </a:lnSpc>
              <a:spcBef>
                <a:spcPts val="260"/>
              </a:spcBef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Development-time</a:t>
            </a:r>
            <a:r>
              <a:rPr sz="1900" spc="-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F05A28"/>
                </a:solidFill>
                <a:latin typeface="Verdana"/>
                <a:cs typeface="Verdana"/>
              </a:rPr>
              <a:t>tool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Filenames</a:t>
            </a:r>
            <a:r>
              <a:rPr sz="19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end</a:t>
            </a:r>
            <a:r>
              <a:rPr sz="1900" spc="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1900" spc="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F05A28"/>
                </a:solidFill>
                <a:latin typeface="Verdana"/>
                <a:cs typeface="Verdana"/>
              </a:rPr>
              <a:t>.d.ts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Available</a:t>
            </a:r>
            <a:r>
              <a:rPr sz="19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19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thousands</a:t>
            </a:r>
            <a:r>
              <a:rPr sz="19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19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libraries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307" y="3194304"/>
            <a:ext cx="2733040" cy="1345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69290" marR="5080" indent="-657225" algn="r">
              <a:lnSpc>
                <a:spcPct val="100699"/>
              </a:lnSpc>
              <a:spcBef>
                <a:spcPts val="75"/>
              </a:spcBef>
            </a:pPr>
            <a:r>
              <a:rPr sz="290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29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9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900" spc="-35" dirty="0">
                <a:solidFill>
                  <a:srgbClr val="404040"/>
                </a:solidFill>
                <a:latin typeface="Verdana"/>
                <a:cs typeface="Verdana"/>
              </a:rPr>
              <a:t>Type </a:t>
            </a:r>
            <a:r>
              <a:rPr sz="2900" spc="-45" dirty="0">
                <a:solidFill>
                  <a:srgbClr val="404040"/>
                </a:solidFill>
                <a:latin typeface="Verdana"/>
                <a:cs typeface="Verdana"/>
              </a:rPr>
              <a:t>Declaration</a:t>
            </a:r>
            <a:endParaRPr sz="2900">
              <a:latin typeface="Verdana"/>
              <a:cs typeface="Verdana"/>
            </a:endParaRPr>
          </a:p>
          <a:p>
            <a:pPr marR="5080" algn="r">
              <a:lnSpc>
                <a:spcPts val="3410"/>
              </a:lnSpc>
            </a:pPr>
            <a:r>
              <a:rPr sz="2900" spc="-10" dirty="0">
                <a:solidFill>
                  <a:srgbClr val="404040"/>
                </a:solidFill>
                <a:latin typeface="Verdana"/>
                <a:cs typeface="Verdana"/>
              </a:rPr>
              <a:t>Files?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2E2C-6312-B2FE-87FF-DFDD569310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074" y="1557528"/>
            <a:ext cx="58762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Obtaining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Type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Declaration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Files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46788" y="2235266"/>
            <a:ext cx="2765425" cy="4020820"/>
            <a:chOff x="3646788" y="2235266"/>
            <a:chExt cx="2765425" cy="4020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6788" y="2235266"/>
              <a:ext cx="2764826" cy="40206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06537" y="4474739"/>
              <a:ext cx="845185" cy="445770"/>
            </a:xfrm>
            <a:custGeom>
              <a:avLst/>
              <a:gdLst/>
              <a:ahLst/>
              <a:cxnLst/>
              <a:rect l="l" t="t" r="r" b="b"/>
              <a:pathLst>
                <a:path w="845185" h="445770">
                  <a:moveTo>
                    <a:pt x="222782" y="0"/>
                  </a:moveTo>
                  <a:lnTo>
                    <a:pt x="0" y="222782"/>
                  </a:lnTo>
                  <a:lnTo>
                    <a:pt x="222782" y="445561"/>
                  </a:lnTo>
                  <a:lnTo>
                    <a:pt x="222782" y="334171"/>
                  </a:lnTo>
                  <a:lnTo>
                    <a:pt x="844574" y="334171"/>
                  </a:lnTo>
                  <a:lnTo>
                    <a:pt x="844574" y="111390"/>
                  </a:lnTo>
                  <a:lnTo>
                    <a:pt x="222782" y="111390"/>
                  </a:lnTo>
                  <a:lnTo>
                    <a:pt x="22278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EA9C-7892-B18A-4A30-FB5B47D33A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0159" y="1484363"/>
            <a:ext cx="0" cy="4792345"/>
          </a:xfrm>
          <a:custGeom>
            <a:avLst/>
            <a:gdLst/>
            <a:ahLst/>
            <a:cxnLst/>
            <a:rect l="l" t="t" r="r" b="b"/>
            <a:pathLst>
              <a:path h="4792345">
                <a:moveTo>
                  <a:pt x="0" y="0"/>
                </a:moveTo>
                <a:lnTo>
                  <a:pt x="0" y="4792339"/>
                </a:lnTo>
              </a:path>
            </a:pathLst>
          </a:custGeom>
          <a:ln w="2031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5311" y="2952496"/>
            <a:ext cx="5223510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900" dirty="0">
                <a:solidFill>
                  <a:srgbClr val="F05A28"/>
                </a:solidFill>
              </a:rPr>
              <a:t>Github</a:t>
            </a:r>
            <a:r>
              <a:rPr sz="1900" spc="110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repository</a:t>
            </a:r>
            <a:r>
              <a:rPr sz="1900" spc="100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containing</a:t>
            </a:r>
            <a:r>
              <a:rPr sz="1900" spc="114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thousands</a:t>
            </a:r>
            <a:r>
              <a:rPr sz="1900" spc="105" dirty="0">
                <a:solidFill>
                  <a:srgbClr val="F05A28"/>
                </a:solidFill>
              </a:rPr>
              <a:t> </a:t>
            </a:r>
            <a:r>
              <a:rPr sz="1900" spc="45" dirty="0">
                <a:solidFill>
                  <a:srgbClr val="F05A28"/>
                </a:solidFill>
              </a:rPr>
              <a:t>of </a:t>
            </a:r>
            <a:r>
              <a:rPr sz="1900" dirty="0">
                <a:solidFill>
                  <a:srgbClr val="F05A28"/>
                </a:solidFill>
              </a:rPr>
              <a:t>type</a:t>
            </a:r>
            <a:r>
              <a:rPr sz="1900" spc="110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declaration</a:t>
            </a:r>
            <a:r>
              <a:rPr sz="1900" spc="114" dirty="0">
                <a:solidFill>
                  <a:srgbClr val="F05A28"/>
                </a:solidFill>
              </a:rPr>
              <a:t> </a:t>
            </a:r>
            <a:r>
              <a:rPr sz="1900" spc="-20" dirty="0">
                <a:solidFill>
                  <a:srgbClr val="F05A28"/>
                </a:solidFill>
              </a:rPr>
              <a:t>files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4215311" y="3693159"/>
            <a:ext cx="5063490" cy="11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00"/>
              </a:spcBef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Declaration</a:t>
            </a:r>
            <a:r>
              <a:rPr sz="1900" spc="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files</a:t>
            </a:r>
            <a:r>
              <a:rPr sz="1900" spc="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often</a:t>
            </a:r>
            <a:r>
              <a:rPr sz="1900" spc="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maintained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independent</a:t>
            </a:r>
            <a:r>
              <a:rPr sz="1900" spc="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1900" spc="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related</a:t>
            </a:r>
            <a:r>
              <a:rPr sz="1900" spc="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JavaScript</a:t>
            </a:r>
            <a:r>
              <a:rPr sz="1900" spc="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library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1900" spc="-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1900" spc="-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installation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utilities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913" y="3633215"/>
            <a:ext cx="28371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>
                <a:solidFill>
                  <a:srgbClr val="404040"/>
                </a:solidFill>
                <a:latin typeface="Verdana"/>
                <a:cs typeface="Verdana"/>
              </a:rPr>
              <a:t>DefinitelyTyped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491A-EABA-0AAB-7088-3408F3BEF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20159" y="1484363"/>
            <a:ext cx="0" cy="4792345"/>
          </a:xfrm>
          <a:custGeom>
            <a:avLst/>
            <a:gdLst/>
            <a:ahLst/>
            <a:cxnLst/>
            <a:rect l="l" t="t" r="r" b="b"/>
            <a:pathLst>
              <a:path h="4792345">
                <a:moveTo>
                  <a:pt x="0" y="0"/>
                </a:moveTo>
                <a:lnTo>
                  <a:pt x="0" y="4792339"/>
                </a:lnTo>
              </a:path>
            </a:pathLst>
          </a:custGeom>
          <a:ln w="20319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5311" y="3007359"/>
            <a:ext cx="5045075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05A28"/>
                </a:solidFill>
              </a:rPr>
              <a:t>Installed</a:t>
            </a:r>
            <a:r>
              <a:rPr sz="1900" spc="-20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with</a:t>
            </a:r>
            <a:r>
              <a:rPr sz="1900" spc="-25" dirty="0">
                <a:solidFill>
                  <a:srgbClr val="F05A28"/>
                </a:solidFill>
              </a:rPr>
              <a:t> npm</a:t>
            </a:r>
            <a:endParaRPr sz="1900"/>
          </a:p>
          <a:p>
            <a:pPr marL="12700" marR="5080">
              <a:lnSpc>
                <a:spcPts val="3790"/>
              </a:lnSpc>
              <a:spcBef>
                <a:spcPts val="85"/>
              </a:spcBef>
            </a:pPr>
            <a:r>
              <a:rPr sz="1900" dirty="0">
                <a:solidFill>
                  <a:srgbClr val="F05A28"/>
                </a:solidFill>
              </a:rPr>
              <a:t>Packages</a:t>
            </a:r>
            <a:r>
              <a:rPr sz="1900" spc="35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installed</a:t>
            </a:r>
            <a:r>
              <a:rPr sz="1900" spc="45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from</a:t>
            </a:r>
            <a:r>
              <a:rPr sz="1900" spc="50" dirty="0">
                <a:solidFill>
                  <a:srgbClr val="F05A28"/>
                </a:solidFill>
              </a:rPr>
              <a:t> </a:t>
            </a:r>
            <a:r>
              <a:rPr sz="1900" spc="-30" dirty="0">
                <a:solidFill>
                  <a:srgbClr val="F05A28"/>
                </a:solidFill>
              </a:rPr>
              <a:t>@types/&lt;name&gt; </a:t>
            </a:r>
            <a:r>
              <a:rPr sz="1900" dirty="0">
                <a:solidFill>
                  <a:srgbClr val="F05A28"/>
                </a:solidFill>
              </a:rPr>
              <a:t>Sourced</a:t>
            </a:r>
            <a:r>
              <a:rPr sz="1900" spc="40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from</a:t>
            </a:r>
            <a:r>
              <a:rPr sz="1900" spc="35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the</a:t>
            </a:r>
            <a:r>
              <a:rPr sz="1900" spc="25" dirty="0">
                <a:solidFill>
                  <a:srgbClr val="F05A28"/>
                </a:solidFill>
              </a:rPr>
              <a:t> </a:t>
            </a:r>
            <a:r>
              <a:rPr sz="1900" dirty="0">
                <a:solidFill>
                  <a:srgbClr val="F05A28"/>
                </a:solidFill>
              </a:rPr>
              <a:t>DefinitelyTyped</a:t>
            </a:r>
            <a:r>
              <a:rPr sz="1900" spc="45" dirty="0">
                <a:solidFill>
                  <a:srgbClr val="F05A28"/>
                </a:solidFill>
              </a:rPr>
              <a:t> </a:t>
            </a:r>
            <a:r>
              <a:rPr sz="1900" spc="-20" dirty="0">
                <a:solidFill>
                  <a:srgbClr val="F05A28"/>
                </a:solidFill>
              </a:rPr>
              <a:t>repo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865764" y="3194304"/>
            <a:ext cx="2606040" cy="1345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1655" marR="5080" indent="-529590" algn="r">
              <a:lnSpc>
                <a:spcPct val="100699"/>
              </a:lnSpc>
              <a:spcBef>
                <a:spcPts val="75"/>
              </a:spcBef>
            </a:pPr>
            <a:r>
              <a:rPr sz="2900" spc="-110" dirty="0">
                <a:solidFill>
                  <a:srgbClr val="404040"/>
                </a:solidFill>
                <a:latin typeface="Verdana"/>
                <a:cs typeface="Verdana"/>
              </a:rPr>
              <a:t>Installing</a:t>
            </a:r>
            <a:r>
              <a:rPr sz="29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900" spc="-30" dirty="0">
                <a:solidFill>
                  <a:srgbClr val="404040"/>
                </a:solidFill>
                <a:latin typeface="Verdana"/>
                <a:cs typeface="Verdana"/>
              </a:rPr>
              <a:t>Type </a:t>
            </a:r>
            <a:r>
              <a:rPr sz="2900" spc="-45" dirty="0">
                <a:solidFill>
                  <a:srgbClr val="404040"/>
                </a:solidFill>
                <a:latin typeface="Verdana"/>
                <a:cs typeface="Verdana"/>
              </a:rPr>
              <a:t>Declaration</a:t>
            </a:r>
            <a:endParaRPr sz="2900">
              <a:latin typeface="Verdana"/>
              <a:cs typeface="Verdana"/>
            </a:endParaRPr>
          </a:p>
          <a:p>
            <a:pPr marR="6350" algn="r">
              <a:lnSpc>
                <a:spcPts val="3410"/>
              </a:lnSpc>
            </a:pPr>
            <a:r>
              <a:rPr sz="2900" spc="-10" dirty="0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1498-EB7B-3EB5-6635-56413081D9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700" y="3495040"/>
            <a:ext cx="4706620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900" spc="-10" dirty="0">
                <a:solidFill>
                  <a:srgbClr val="2A9FBC"/>
                </a:solidFill>
                <a:latin typeface="Verdana"/>
                <a:cs typeface="Verdana"/>
              </a:rPr>
              <a:t>Installing</a:t>
            </a:r>
            <a:r>
              <a:rPr sz="1900" spc="-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1900" spc="-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1900" spc="-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900" spc="-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1900" spc="-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2A9FBC"/>
                </a:solidFill>
                <a:latin typeface="Verdana"/>
                <a:cs typeface="Verdana"/>
              </a:rPr>
              <a:t>declaration </a:t>
            </a:r>
            <a:r>
              <a:rPr sz="1900" spc="-20" dirty="0">
                <a:solidFill>
                  <a:srgbClr val="2A9FBC"/>
                </a:solidFill>
                <a:latin typeface="Verdana"/>
                <a:cs typeface="Verdana"/>
              </a:rPr>
              <a:t>file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B5CFF-8671-D552-A77A-8F3658B2F4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42999"/>
            <a:ext cx="3708400" cy="54864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30700" y="3165855"/>
            <a:ext cx="2454910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Write</a:t>
            </a:r>
            <a:r>
              <a:rPr sz="1900" spc="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r>
              <a:rPr sz="19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faster</a:t>
            </a:r>
            <a:endParaRPr sz="1900">
              <a:latin typeface="Verdana"/>
              <a:cs typeface="Verdana"/>
            </a:endParaRPr>
          </a:p>
          <a:p>
            <a:pPr marL="12700" marR="5080">
              <a:lnSpc>
                <a:spcPts val="3790"/>
              </a:lnSpc>
              <a:spcBef>
                <a:spcPts val="80"/>
              </a:spcBef>
            </a:pPr>
            <a:r>
              <a:rPr sz="1900" spc="60" dirty="0">
                <a:solidFill>
                  <a:srgbClr val="F05A28"/>
                </a:solidFill>
                <a:latin typeface="Verdana"/>
                <a:cs typeface="Verdana"/>
              </a:rPr>
              <a:t>Find</a:t>
            </a:r>
            <a:r>
              <a:rPr sz="19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errors</a:t>
            </a:r>
            <a:r>
              <a:rPr sz="19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faster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Provide</a:t>
            </a:r>
            <a:r>
              <a:rPr sz="1900" spc="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05A28"/>
                </a:solidFill>
                <a:latin typeface="Verdana"/>
                <a:cs typeface="Verdana"/>
              </a:rPr>
              <a:t>value</a:t>
            </a:r>
            <a:r>
              <a:rPr sz="1900" spc="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05A28"/>
                </a:solidFill>
                <a:latin typeface="Verdana"/>
                <a:cs typeface="Verdana"/>
              </a:rPr>
              <a:t>faster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27ECA-1AAB-2818-746B-223EFB9759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143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Calibri</vt:lpstr>
      <vt:lpstr>Lucida Sans Unicode</vt:lpstr>
      <vt:lpstr>Verdana</vt:lpstr>
      <vt:lpstr>Office Theme</vt:lpstr>
      <vt:lpstr>Being More Productive with Type Declaration Files</vt:lpstr>
      <vt:lpstr>Overview</vt:lpstr>
      <vt:lpstr>TypeScript wrapper for JavaScript libraries</vt:lpstr>
      <vt:lpstr>Obtaining Type Declaration Files</vt:lpstr>
      <vt:lpstr>Github repository containing thousands of type declaration files</vt:lpstr>
      <vt:lpstr>Installed with npm Packages installed from @types/&lt;name&gt; Sourced from the DefinitelyTyped repo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2024-12-21T09:35:21Z</dcterms:created>
  <dcterms:modified xsi:type="dcterms:W3CDTF">2024-12-21T15:26:54Z</dcterms:modified>
</cp:coreProperties>
</file>