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77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9" r:id="rId21"/>
    <p:sldId id="280" r:id="rId22"/>
    <p:sldId id="281" r:id="rId23"/>
    <p:sldId id="262" r:id="rId24"/>
    <p:sldId id="263" r:id="rId25"/>
    <p:sldId id="278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12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B344F-9F74-43CB-99C1-70F2DD39A7B2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70515-484A-4419-83AB-327BED245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855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2F95-A855-3C8E-9D88-E970FB34A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B1E04-273D-D636-E6FA-D4BB19E9B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C45D4-A035-DAB7-C80A-CC616E6B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EB4B-DE4B-452F-8C26-0D3F44DCF4E4}" type="datetime1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E2E98-A548-212F-CD58-F670BFC8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CDB43-63FF-DBE0-9EFB-768795EC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2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E97F-013F-6A30-0F5E-5BCD9388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B2B73-EA05-FBC1-D82D-F7331B07C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0191D-7A28-A9AD-2041-1C567A44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FC8F-78F7-4C78-9C2C-373D9E17E76E}" type="datetime1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2F43-E06F-20C1-8654-943CDFD0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7C5F0-D289-1427-A7FE-DF0C3A03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4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C8D033-3DBB-7DDD-5726-A6792474B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A802B-F822-2BF1-820C-BFF56BA61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7BF8F-6F9B-DA5D-4073-F93172EB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009E-E76E-41D8-9262-9A664BCF6152}" type="datetime1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4553C-42E9-F7EF-F7E3-234E2AB8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81C6D-F55E-0ADB-5780-21FCDFE0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3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10BE-E385-61A3-50FA-361B063FA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86FFA-8780-B291-0DC7-AD619E0A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D8590-9DC2-5D3A-3818-BB195840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4F54-5048-4DFC-96D1-677915E3F10A}" type="datetime1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6EA55-EBED-97DC-6966-2985DFEF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EFE4D-8ACB-6EFF-A161-6D0EE595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3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98DA-A6EF-6B10-E63D-2DB680C1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AFA22-EBD7-F59E-B66C-B2BB82425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EDBCB-EF76-F3AB-D82B-4EFC9C04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3BD9-FF23-4750-AB42-8F3FB1D85212}" type="datetime1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B4219-4E6F-A0F7-0737-1639BBF6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F9673-01BC-0254-999B-0AE03B35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2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89B1-7689-5C29-0E5F-7C77B9D3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4D465-2F59-C2BD-F2E6-36907C70A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3A44E-8189-CA94-5640-D576A9843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950B7-1E4E-878B-F8E4-D4A1A7DB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3970-7DAE-4A40-99F7-6544C065A668}" type="datetime1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8F0F0-3297-A89B-F573-53ECFC56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0DFC3-EDBE-9F3C-23BC-ABB5EAE0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0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4D4C-B230-0BC3-54A3-0F6E770D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270E8-6421-BE53-C908-A64872DCF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274D8-94D9-75D3-F1E1-35EE8AC07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872C30-702A-0002-D6F8-C2890EED8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781A7B-BEF4-E4F6-F264-565AA6077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A13F7-BC32-EBC5-3621-CBB92941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CA2-BCE3-49D5-A4C3-AC4F155DDB9C}" type="datetime1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AB482E-FC89-C28B-BFC3-88FFE230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156F43-39B4-00C4-B126-5B7A0887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5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EAF5-0ED8-FFCC-A728-97C3AC78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231E9-0BE9-1E87-1890-2AF68615E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C2A3-A52B-4F65-A7A4-6FFFF25E3B16}" type="datetime1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20EE2-D9B0-CB3F-E4DD-0C8C8D5E3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98410-C9C6-6E2C-38CD-67760BC8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7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BFAFD-CEA6-D0BA-F059-C1455F76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72E-7480-4F52-BAA8-018E662F5383}" type="datetime1">
              <a:rPr lang="en-US" smtClean="0"/>
              <a:t>12/22/2024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3BECAC-0260-39E0-018F-14912F24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0ED2B-C703-379A-6EB4-480BF6B5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3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EA80-4B80-5A5A-225B-3D90F3DA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57C7D-541E-5229-9C5E-D8636DE44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42FF4-59CA-3833-9ABB-AB76A2C4E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EF583-409E-0578-ACFA-1FCB5D057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B1D-B896-4C5F-B826-DE1FCA9CCB50}" type="datetime1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1C0B6-BBB7-8CB6-9E3F-5BA0270E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8221E-023F-FE7D-9E80-B2D27636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4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DFE8-91DF-6776-EE6D-90BB5611D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A8ECB-3ABF-AA71-6AEE-BA2AAA82C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162B3-40F6-C8D4-6653-3F676FDB7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07132-B9AD-1B58-7238-406C2EC1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E9ED-D48E-4BFA-A4C6-F93253F50842}" type="datetime1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A23B0-4C9A-347D-0B0C-93DABD7D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9DA3C-DE9A-C440-23A6-D43298CE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5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F71953-6771-ED39-EACD-1D59FA2A9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C468D-4F69-A644-B22F-63AD3E006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2A9A-9539-67A5-928E-0024136D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E76E8-4FED-4A15-91E4-87A01E3532F6}" type="datetime1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7329B-21FA-9B49-AB54-0CBBB7127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351AF-8D03-9A5B-E1D4-AFE95E39F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08A05-4EDC-49DD-BF27-A8552BB1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3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0210-2AE8-CFCE-1AD1-6FF9A3CA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65936-E1C4-6398-157B-E1F588B36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EA71B-3386-6AD0-3299-8AF5FC5A9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50" y="258805"/>
            <a:ext cx="11545300" cy="634038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949D9-82B8-A31C-7349-05C732B54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46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6D2C-E30F-C601-5C2A-269E9110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E3D44-9336-B8BD-1D18-8EB73917A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8" name="Picture 6" descr="Data Engineering Basics">
            <a:extLst>
              <a:ext uri="{FF2B5EF4-FFF2-40B4-BE49-F238E27FC236}">
                <a16:creationId xmlns:a16="http://schemas.microsoft.com/office/drawing/2014/main" id="{D47288F5-5BE3-A917-3CEB-AC92438ED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954" y="600075"/>
            <a:ext cx="10058400" cy="5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C38F9-43C2-5D16-DF58-3AC2BDE1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71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1467-EB56-F8CD-23E7-D38B310D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903D8-83B9-0D58-F200-F677342BB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4" name="Picture 8" descr="Data Engineering Basics">
            <a:extLst>
              <a:ext uri="{FF2B5EF4-FFF2-40B4-BE49-F238E27FC236}">
                <a16:creationId xmlns:a16="http://schemas.microsoft.com/office/drawing/2014/main" id="{1EDA7D1A-BE41-18EE-873D-E0E2D4AED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73" y="365125"/>
            <a:ext cx="10446327" cy="587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C06D6-13C8-A8FD-3979-8994D2C0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98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2A60-8697-1F5C-502B-6E72484AB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475AD-18BE-A472-AF8F-FAC4367A4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Data Engineering Basics">
            <a:extLst>
              <a:ext uri="{FF2B5EF4-FFF2-40B4-BE49-F238E27FC236}">
                <a16:creationId xmlns:a16="http://schemas.microsoft.com/office/drawing/2014/main" id="{8E331C75-8C4E-7A76-AA29-F4DC94E83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9" y="365125"/>
            <a:ext cx="9995158" cy="562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56265-12E0-91FE-A566-2BEEFF42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65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43DB-23B4-12F0-4C4A-C60C8344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11B95-45C7-BD9A-8BE8-296220575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Data Engineering Basics">
            <a:extLst>
              <a:ext uri="{FF2B5EF4-FFF2-40B4-BE49-F238E27FC236}">
                <a16:creationId xmlns:a16="http://schemas.microsoft.com/office/drawing/2014/main" id="{CE02B091-03A7-CE7D-1692-3D454BA0A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854" y="865043"/>
            <a:ext cx="9116292" cy="512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D0160-DC04-3C41-75E8-1D20EF52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8DDBB-3167-9532-57C9-DDD5DF8B9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60881-E105-6625-1AF8-22C90BE8E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4" name="Picture 6" descr="Data Engineering Basics">
            <a:extLst>
              <a:ext uri="{FF2B5EF4-FFF2-40B4-BE49-F238E27FC236}">
                <a16:creationId xmlns:a16="http://schemas.microsoft.com/office/drawing/2014/main" id="{3C62822F-B677-4E95-3042-4CBA53B54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110" y="1335232"/>
            <a:ext cx="8358908" cy="470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1CA43-28F8-A063-9EB6-A9689036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25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85AF-8ECA-3FCE-3F01-0E684094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8C812-409C-5499-785E-FC558C219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8" name="Picture 6" descr="Data Engineering Basics">
            <a:extLst>
              <a:ext uri="{FF2B5EF4-FFF2-40B4-BE49-F238E27FC236}">
                <a16:creationId xmlns:a16="http://schemas.microsoft.com/office/drawing/2014/main" id="{0E957BC3-60E1-CB3A-58C7-703D2B2BC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27" y="403946"/>
            <a:ext cx="10755746" cy="605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162AD-05A0-88E4-FD8A-7F1A5500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56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0682-D0F4-B9F5-1905-28AD0F9B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E84F-EF43-35B8-DCEF-7B35F14B5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Data Engineering Basics">
            <a:extLst>
              <a:ext uri="{FF2B5EF4-FFF2-40B4-BE49-F238E27FC236}">
                <a16:creationId xmlns:a16="http://schemas.microsoft.com/office/drawing/2014/main" id="{7F3CCD27-7274-5984-0914-A4E073B60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77" y="782566"/>
            <a:ext cx="10006445" cy="56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9670C-459B-D341-EC0B-946D4CC2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56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2704-D978-B52C-0A8A-269C4865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0B078-2CC1-E87B-7515-755FFA864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Data Engineering Basics">
            <a:extLst>
              <a:ext uri="{FF2B5EF4-FFF2-40B4-BE49-F238E27FC236}">
                <a16:creationId xmlns:a16="http://schemas.microsoft.com/office/drawing/2014/main" id="{C6F251A1-EDDF-2E75-D1D6-4CA9B7B43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782" y="797502"/>
            <a:ext cx="9356436" cy="52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7D6F3-AE5E-C37F-1528-00BB20AE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16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91FDA-1BCA-758E-1DAF-3DEA7845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C0D5B-FD04-48F4-5A06-F257E6273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Data Engineering Basics">
            <a:extLst>
              <a:ext uri="{FF2B5EF4-FFF2-40B4-BE49-F238E27FC236}">
                <a16:creationId xmlns:a16="http://schemas.microsoft.com/office/drawing/2014/main" id="{41E016BB-884C-89DA-2421-D35CE232B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7" y="681037"/>
            <a:ext cx="9362209" cy="526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3F4F2-82C3-AB0E-965A-D262578A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68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52C5F-1BB0-5C76-9DD7-1FEFD841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878DF-F454-B418-E356-6A309DBDF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Data Engineering Basics">
            <a:extLst>
              <a:ext uri="{FF2B5EF4-FFF2-40B4-BE49-F238E27FC236}">
                <a16:creationId xmlns:a16="http://schemas.microsoft.com/office/drawing/2014/main" id="{4F370B87-D5DA-8A88-DB46-273EF2D8E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46" y="235743"/>
            <a:ext cx="11353800" cy="638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8CC97-4529-4DA0-BFF2-00269B997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0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3927-08AE-F858-D935-06A747687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32B40-CB5D-6717-FF24-6847733A9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A8EAF-4E9F-C57A-84E4-AA2435539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" y="83127"/>
            <a:ext cx="12192000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B467C-4627-8247-8556-ADC9A3CC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67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D614-E937-6B8C-24C2-C7361E98F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54451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Stages of Data 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13A9D-55C2-A10B-9BB7-C132BA556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55" y="1179798"/>
            <a:ext cx="10515600" cy="616646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9600" b="1" dirty="0"/>
              <a:t>1. Data Collection</a:t>
            </a:r>
          </a:p>
          <a:p>
            <a:pPr lvl="1"/>
            <a:r>
              <a:rPr lang="en-IN" sz="9200" b="1" dirty="0"/>
              <a:t>Goal</a:t>
            </a:r>
            <a:r>
              <a:rPr lang="en-IN" sz="9200" dirty="0"/>
              <a:t>: Gather data from various sources.</a:t>
            </a:r>
          </a:p>
          <a:p>
            <a:pPr lvl="1"/>
            <a:r>
              <a:rPr lang="en-IN" sz="9200" b="1" dirty="0"/>
              <a:t>Techniques</a:t>
            </a:r>
            <a:r>
              <a:rPr lang="en-IN" sz="9200" dirty="0"/>
              <a:t>: Extract data from databases, APIs, sensors, logs, files, etc.</a:t>
            </a:r>
          </a:p>
          <a:p>
            <a:pPr lvl="1"/>
            <a:r>
              <a:rPr lang="en-IN" sz="9200" b="1" dirty="0"/>
              <a:t>Tools</a:t>
            </a:r>
            <a:r>
              <a:rPr lang="en-IN" sz="9200" dirty="0"/>
              <a:t>: SQL, Python, web scraping tools, APIs.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9600" dirty="0"/>
          </a:p>
          <a:p>
            <a:pPr marL="0" indent="0">
              <a:buNone/>
            </a:pPr>
            <a:r>
              <a:rPr lang="en-IN" sz="9600" b="1" dirty="0"/>
              <a:t>2. Data Ingestion</a:t>
            </a:r>
          </a:p>
          <a:p>
            <a:pPr lvl="1"/>
            <a:r>
              <a:rPr lang="en-IN" sz="9200" b="1" dirty="0"/>
              <a:t>Goal</a:t>
            </a:r>
            <a:r>
              <a:rPr lang="en-IN" sz="9200" dirty="0"/>
              <a:t>: Load data into a storage system.</a:t>
            </a:r>
          </a:p>
          <a:p>
            <a:pPr lvl="1"/>
            <a:r>
              <a:rPr lang="en-IN" sz="9200" b="1" dirty="0"/>
              <a:t>Techniques</a:t>
            </a:r>
            <a:r>
              <a:rPr lang="en-IN" sz="9200" dirty="0"/>
              <a:t>: Batch processing, real-time streaming.</a:t>
            </a:r>
          </a:p>
          <a:p>
            <a:pPr lvl="1"/>
            <a:r>
              <a:rPr lang="en-IN" sz="9200" b="1" dirty="0"/>
              <a:t>Tools</a:t>
            </a:r>
            <a:r>
              <a:rPr lang="en-IN" sz="9200" dirty="0"/>
              <a:t>: ETL tools (e.g., Apache </a:t>
            </a:r>
            <a:r>
              <a:rPr lang="en-IN" sz="9200" dirty="0" err="1"/>
              <a:t>Nifi</a:t>
            </a:r>
            <a:r>
              <a:rPr lang="en-IN" sz="9200" dirty="0"/>
              <a:t>, Talend), data pipelines (e.g., Apache Kafka, AWS Kinesis).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9600" dirty="0"/>
          </a:p>
          <a:p>
            <a:pPr marL="0" indent="0">
              <a:buNone/>
            </a:pPr>
            <a:r>
              <a:rPr lang="en-IN" sz="9600" b="1" dirty="0"/>
              <a:t>3. Data Storage</a:t>
            </a:r>
          </a:p>
          <a:p>
            <a:pPr lvl="1"/>
            <a:r>
              <a:rPr lang="en-IN" sz="9200" b="1" dirty="0"/>
              <a:t>Goal</a:t>
            </a:r>
            <a:r>
              <a:rPr lang="en-IN" sz="9200" dirty="0"/>
              <a:t>: Store data in a structured and accessible format.</a:t>
            </a:r>
          </a:p>
          <a:p>
            <a:pPr lvl="1"/>
            <a:r>
              <a:rPr lang="en-IN" sz="9200" b="1" dirty="0"/>
              <a:t>Techniques</a:t>
            </a:r>
            <a:r>
              <a:rPr lang="en-IN" sz="9200" dirty="0"/>
              <a:t>: Use databases, data warehouses, and data lakes.</a:t>
            </a:r>
          </a:p>
          <a:p>
            <a:pPr lvl="1"/>
            <a:r>
              <a:rPr lang="en-IN" sz="9200" b="1" dirty="0"/>
              <a:t>Tools</a:t>
            </a:r>
            <a:r>
              <a:rPr lang="en-IN" sz="9200" dirty="0"/>
              <a:t>: SQL databases (e.g., MySQL, PostgreSQL), NoSQL databases (e.g., MongoDB), data warehouses (e.g., Amazon Redshift, Google </a:t>
            </a:r>
            <a:r>
              <a:rPr lang="en-IN" sz="9200" dirty="0" err="1"/>
              <a:t>BigQuery</a:t>
            </a:r>
            <a:r>
              <a:rPr lang="en-IN" sz="9200" dirty="0"/>
              <a:t>), data lakes (e.g., Amazon S3, Azure Data Lake).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CB454-533D-8051-A188-D603F4D7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48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D614-E937-6B8C-24C2-C7361E98F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54451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Stages of Data 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13A9D-55C2-A10B-9BB7-C132BA556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79" y="899348"/>
            <a:ext cx="10515600" cy="545700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9600" b="1" dirty="0"/>
              <a:t>4. Data Processing</a:t>
            </a:r>
          </a:p>
          <a:p>
            <a:pPr lvl="1"/>
            <a:r>
              <a:rPr lang="en-IN" sz="9200" b="1" dirty="0"/>
              <a:t>Goal</a:t>
            </a:r>
            <a:r>
              <a:rPr lang="en-IN" sz="9200" dirty="0"/>
              <a:t>: Clean, transform, and enrich data.</a:t>
            </a:r>
          </a:p>
          <a:p>
            <a:pPr lvl="1"/>
            <a:r>
              <a:rPr lang="en-IN" sz="9200" b="1" dirty="0"/>
              <a:t>Techniques</a:t>
            </a:r>
            <a:r>
              <a:rPr lang="en-IN" sz="9200" dirty="0"/>
              <a:t>: ETL (Extract, Transform, Load), data cleaning, data transformation.</a:t>
            </a:r>
          </a:p>
          <a:p>
            <a:pPr lvl="1"/>
            <a:r>
              <a:rPr lang="en-IN" sz="9200" b="1" dirty="0"/>
              <a:t>Tools</a:t>
            </a:r>
            <a:r>
              <a:rPr lang="en-IN" sz="9200" dirty="0"/>
              <a:t>: Apache Spark, Apache Beam, AWS Glue, Python libraries (e.g., Pandas).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9600" dirty="0"/>
          </a:p>
          <a:p>
            <a:pPr marL="0" indent="0">
              <a:buNone/>
            </a:pPr>
            <a:r>
              <a:rPr lang="en-IN" sz="9600" b="1" dirty="0"/>
              <a:t>5. Data Integration</a:t>
            </a:r>
          </a:p>
          <a:p>
            <a:pPr lvl="1"/>
            <a:r>
              <a:rPr lang="en-IN" sz="9200" b="1" dirty="0"/>
              <a:t>Goal</a:t>
            </a:r>
            <a:r>
              <a:rPr lang="en-IN" sz="9200" dirty="0"/>
              <a:t>: Combine data from different sources into a unified view.</a:t>
            </a:r>
          </a:p>
          <a:p>
            <a:pPr lvl="1"/>
            <a:r>
              <a:rPr lang="en-IN" sz="9200" b="1" dirty="0"/>
              <a:t>Techniques</a:t>
            </a:r>
            <a:r>
              <a:rPr lang="en-IN" sz="9200" dirty="0"/>
              <a:t>: Data merging, joining, and blending.</a:t>
            </a:r>
          </a:p>
          <a:p>
            <a:pPr lvl="1"/>
            <a:r>
              <a:rPr lang="en-IN" sz="9200" b="1" dirty="0"/>
              <a:t>Tools</a:t>
            </a:r>
            <a:r>
              <a:rPr lang="en-IN" sz="9200" dirty="0"/>
              <a:t>: SQL, data integration platforms (e.g., Informatica, MuleSoft).</a:t>
            </a:r>
          </a:p>
          <a:p>
            <a:endParaRPr lang="en-IN" dirty="0"/>
          </a:p>
          <a:p>
            <a:pPr marL="0" indent="0">
              <a:buNone/>
            </a:pPr>
            <a:r>
              <a:rPr lang="en-US" sz="9600" b="1" dirty="0"/>
              <a:t>6. Data Quality and Governance</a:t>
            </a:r>
          </a:p>
          <a:p>
            <a:pPr lvl="1"/>
            <a:r>
              <a:rPr lang="en-US" sz="9200" b="1" dirty="0"/>
              <a:t>Goal</a:t>
            </a:r>
            <a:r>
              <a:rPr lang="en-US" sz="9200" dirty="0"/>
              <a:t>: Ensure data accuracy, consistency, and security.</a:t>
            </a:r>
          </a:p>
          <a:p>
            <a:pPr lvl="1"/>
            <a:r>
              <a:rPr lang="en-US" sz="9200" b="1" dirty="0"/>
              <a:t>Techniques: </a:t>
            </a:r>
            <a:r>
              <a:rPr lang="en-US" sz="9200" dirty="0"/>
              <a:t>Data validation, data cleansing, data auditing.</a:t>
            </a:r>
          </a:p>
          <a:p>
            <a:pPr lvl="1"/>
            <a:r>
              <a:rPr lang="en-US" sz="9200" b="1" dirty="0"/>
              <a:t>Tools: </a:t>
            </a:r>
            <a:r>
              <a:rPr lang="en-US" sz="9200" dirty="0"/>
              <a:t>Data governance tools (e.g., Collibra, Alation), validation frameworks.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CB454-533D-8051-A188-D603F4D7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66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D614-E937-6B8C-24C2-C7361E98F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54451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Stages of Data 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13A9D-55C2-A10B-9BB7-C132BA556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79" y="899348"/>
            <a:ext cx="10515600" cy="545700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7200" b="1" dirty="0"/>
              <a:t>7. Data Analysis and Visualization</a:t>
            </a:r>
          </a:p>
          <a:p>
            <a:pPr lvl="1"/>
            <a:r>
              <a:rPr lang="en-IN" sz="6800" b="1" dirty="0"/>
              <a:t>Goal</a:t>
            </a:r>
            <a:r>
              <a:rPr lang="en-IN" sz="6800" dirty="0"/>
              <a:t>: </a:t>
            </a:r>
            <a:r>
              <a:rPr lang="en-IN" sz="6800" dirty="0" err="1"/>
              <a:t>Analyze</a:t>
            </a:r>
            <a:r>
              <a:rPr lang="en-IN" sz="6800" dirty="0"/>
              <a:t> data and create visual representations for insights.</a:t>
            </a:r>
          </a:p>
          <a:p>
            <a:pPr lvl="1"/>
            <a:r>
              <a:rPr lang="en-IN" sz="6800" b="1" dirty="0"/>
              <a:t>Techniques</a:t>
            </a:r>
            <a:r>
              <a:rPr lang="en-IN" sz="6800" dirty="0"/>
              <a:t>: Data querying, statistical analysis, machine learning, data visualization.</a:t>
            </a:r>
          </a:p>
          <a:p>
            <a:pPr lvl="1"/>
            <a:r>
              <a:rPr lang="en-IN" sz="6800" b="1" dirty="0"/>
              <a:t>Tools</a:t>
            </a:r>
            <a:r>
              <a:rPr lang="en-IN" sz="6800" dirty="0"/>
              <a:t>: SQL, Python/R, BI tools (e.g., Tableau, Power BI), visualization libraries (e.g., Matplotlib, D3.js).</a:t>
            </a:r>
          </a:p>
          <a:p>
            <a:pPr lvl="1"/>
            <a:endParaRPr lang="en-IN" sz="6800" dirty="0"/>
          </a:p>
          <a:p>
            <a:pPr marL="0" indent="0">
              <a:buNone/>
            </a:pPr>
            <a:r>
              <a:rPr lang="en-IN" sz="7200" b="1" dirty="0"/>
              <a:t>8. Data Monitoring and Maintenance</a:t>
            </a:r>
          </a:p>
          <a:p>
            <a:pPr lvl="1"/>
            <a:r>
              <a:rPr lang="en-IN" sz="6800" b="1" dirty="0"/>
              <a:t>Goal</a:t>
            </a:r>
            <a:r>
              <a:rPr lang="en-IN" sz="6800" dirty="0"/>
              <a:t>: Continuously monitor and maintain data systems.</a:t>
            </a:r>
          </a:p>
          <a:p>
            <a:pPr lvl="1"/>
            <a:r>
              <a:rPr lang="en-IN" sz="6800" b="1" dirty="0"/>
              <a:t>Techniques</a:t>
            </a:r>
            <a:r>
              <a:rPr lang="en-IN" sz="6800" dirty="0"/>
              <a:t>: Performance monitoring, system health checks, error handling.</a:t>
            </a:r>
          </a:p>
          <a:p>
            <a:pPr lvl="1"/>
            <a:r>
              <a:rPr lang="en-IN" sz="6800" b="1" dirty="0"/>
              <a:t>Tools</a:t>
            </a:r>
            <a:r>
              <a:rPr lang="en-IN" sz="6800" dirty="0"/>
              <a:t>: Monitoring tools (e.g., Prometheus, Grafana), logging frameworks.</a:t>
            </a:r>
          </a:p>
          <a:p>
            <a:pPr lvl="1"/>
            <a:endParaRPr lang="en-IN" sz="6800" dirty="0"/>
          </a:p>
          <a:p>
            <a:pPr marL="0" indent="0">
              <a:buNone/>
            </a:pPr>
            <a:r>
              <a:rPr lang="en-IN" sz="7200" b="1" dirty="0"/>
              <a:t>9. Data Security</a:t>
            </a:r>
          </a:p>
          <a:p>
            <a:pPr lvl="1"/>
            <a:r>
              <a:rPr lang="en-IN" sz="6800" b="1" dirty="0"/>
              <a:t>Goal</a:t>
            </a:r>
            <a:r>
              <a:rPr lang="en-IN" sz="6800" dirty="0"/>
              <a:t>: Protect data from unauthorized access and breaches.</a:t>
            </a:r>
          </a:p>
          <a:p>
            <a:pPr lvl="1"/>
            <a:r>
              <a:rPr lang="en-IN" sz="6800" b="1" dirty="0"/>
              <a:t>Techniques</a:t>
            </a:r>
            <a:r>
              <a:rPr lang="en-IN" sz="6800" dirty="0"/>
              <a:t>: Encryption, access control, security policies.</a:t>
            </a:r>
          </a:p>
          <a:p>
            <a:pPr lvl="1"/>
            <a:r>
              <a:rPr lang="en-IN" sz="6800" b="1" dirty="0"/>
              <a:t>Tools</a:t>
            </a:r>
            <a:r>
              <a:rPr lang="en-IN" sz="6800" dirty="0"/>
              <a:t>: Security tools (e.g., AWS IAM, Azure Security </a:t>
            </a:r>
            <a:r>
              <a:rPr lang="en-IN" sz="6800" dirty="0" err="1"/>
              <a:t>Center</a:t>
            </a:r>
            <a:r>
              <a:rPr lang="en-IN" sz="6800" dirty="0"/>
              <a:t>), encryption protocols.</a:t>
            </a:r>
          </a:p>
          <a:p>
            <a:pPr marL="0" indent="0">
              <a:buNone/>
            </a:pPr>
            <a:endParaRPr lang="en-US" sz="92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CB454-533D-8051-A188-D603F4D7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35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3E3FF-AEFB-4428-ACFD-109F2CA6A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D2E95-134A-34E1-3063-4E8A6F097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15" y="963708"/>
            <a:ext cx="11187570" cy="521325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A1C60D-7055-8E80-9E93-9FB729F8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85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58E260-5F0D-5388-4612-A5172F497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339" y="957144"/>
            <a:ext cx="8954834" cy="49437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22E85-4B65-667D-6AA4-2F747600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48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D614-E937-6B8C-24C2-C7361E98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ETL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13A9D-55C2-A10B-9BB7-C132BA556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you are collecting sales data from different retail stores: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Extract</a:t>
            </a:r>
            <a:r>
              <a:rPr lang="en-US" dirty="0"/>
              <a:t>: You gather sales data from different store databases and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Transform</a:t>
            </a:r>
            <a:r>
              <a:rPr lang="en-US" dirty="0"/>
              <a:t>: You clean the data, remove duplicates, convert currencies, and calculate totals.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Load</a:t>
            </a:r>
            <a:r>
              <a:rPr lang="en-US" dirty="0"/>
              <a:t>: You load the cleaned and transformed data into a centralized data warehouse for further analysis.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CB454-533D-8051-A188-D603F4D7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68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D614-E937-6B8C-24C2-C7361E98F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97" y="-16113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Data Engineering Challenges with Big Data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13A9D-55C2-A10B-9BB7-C132BA556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7" y="875516"/>
            <a:ext cx="10515600" cy="560466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b="1" dirty="0"/>
              <a:t>1. Volume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sz="10400" b="1" dirty="0"/>
              <a:t>Challenge: Handling and storing massive amounts of data efficiently.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sz="10400" b="1" dirty="0"/>
              <a:t>Solutions: Use distributed storage systems like HDFS, cloud storage services, and data partitioning strategies.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1200" b="1" dirty="0"/>
              <a:t>2. Velocity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sz="10400" b="1" dirty="0"/>
              <a:t>Challenge: Managing the rapid influx of data in real-time or near real-time.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sz="10400" b="1" dirty="0"/>
              <a:t>Solutions: Implement streaming data platforms such as Apache Kafka, Apache </a:t>
            </a:r>
            <a:r>
              <a:rPr lang="en-US" sz="10400" b="1" dirty="0" err="1"/>
              <a:t>Flink</a:t>
            </a:r>
            <a:r>
              <a:rPr lang="en-US" sz="10400" b="1" dirty="0"/>
              <a:t>, or AWS Kinesis.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1200" b="1" dirty="0"/>
              <a:t>3. Variety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sz="10400" b="1" dirty="0"/>
              <a:t>Challenge: Dealing with diverse data types and sources, including structured, semi-structured, and unstructured data.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sz="10400" b="1" dirty="0"/>
              <a:t>Solutions: Employ data integration tools and techniques, use data lakes to store diverse data types, and leverage schema-on-read techniques.</a:t>
            </a:r>
          </a:p>
          <a:p>
            <a:pPr marL="0" indent="0">
              <a:lnSpc>
                <a:spcPct val="110000"/>
              </a:lnSpc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CB454-533D-8051-A188-D603F4D7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52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D614-E937-6B8C-24C2-C7361E98F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97" y="-16113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Data Engineering Challenges with Big Data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13A9D-55C2-A10B-9BB7-C132BA556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1681"/>
            <a:ext cx="10515600" cy="5604669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9600" b="1" dirty="0"/>
              <a:t>4. Veracity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9200" b="1" dirty="0"/>
              <a:t>Challenge: Ensuring data accuracy and reliability.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9200" b="1" dirty="0"/>
              <a:t>Solutions: Implement data validation, cleansing, and enrichment processes. Use robust data governance practices.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9600" b="1" dirty="0"/>
              <a:t>5. Scalability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9200" b="1" dirty="0"/>
              <a:t>Challenge: Scaling infrastructure to handle increasing data loads.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9200" b="1" dirty="0"/>
              <a:t>Solutions: Utilize cloud-based solutions that offer scalability, such as AWS, Azure, and Google Cloud Platform. Employ containerization and orchestration tools like Docker and Kubernetes.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9600" b="1" dirty="0"/>
              <a:t>6. Performance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9200" b="1" dirty="0"/>
              <a:t>Challenge: Maintaining high performance and low latency in data processing.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9200" b="1" dirty="0"/>
              <a:t>Solutions: Optimize data storage and retrieval strategies, use in-memory data processing frameworks like Apache Spark, and ensure efficient data indexing.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CB454-533D-8051-A188-D603F4D7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05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D614-E937-6B8C-24C2-C7361E98F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97" y="-16113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Data Engineering Challenges with Big Data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13A9D-55C2-A10B-9BB7-C132BA556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8945"/>
            <a:ext cx="10515600" cy="5949055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b="1" dirty="0"/>
              <a:t>7. Security and Privacy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000" b="1" dirty="0"/>
              <a:t>Challenge: Protecting sensitive data and ensuring compliance with regulations.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000" b="1" dirty="0"/>
              <a:t>Solutions: Implement encryption, access controls, and data anonymization techniques.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b="1" dirty="0"/>
              <a:t>8. Cost Management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000" b="1" dirty="0"/>
              <a:t>Challenge: Managing costs associated with storing and processing large volumes of data.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000" b="1" dirty="0"/>
              <a:t>Solutions: Use cost-effective storage solutions, optimize resource usage, and implement cost-monitoring tools to manage expenses.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b="1" dirty="0"/>
              <a:t>9. Data Integration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000" b="1" dirty="0"/>
              <a:t>Challenge: Integrating data from various sources and ensuring data consistency.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000" b="1" dirty="0"/>
              <a:t>Solutions: Use ETL (Extract, Transform, Load) tools, data integration platforms, and data APIs to streamline integration processes.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b="1" dirty="0"/>
              <a:t>10. Tool and Technology Selection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000" b="1" dirty="0"/>
              <a:t>Challenge: Choosing the right tools and technologies for specific use cases.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000" b="1" dirty="0"/>
              <a:t>Solutions: Stay updated with industry trends, evaluate tools based on requirements, and adopt a flexible tech stack that can evolve with changing needs.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CB454-533D-8051-A188-D603F4D7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3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273FFB-5690-53B6-156A-AB941AAA5354}"/>
              </a:ext>
            </a:extLst>
          </p:cNvPr>
          <p:cNvSpPr txBox="1"/>
          <p:nvPr/>
        </p:nvSpPr>
        <p:spPr>
          <a:xfrm>
            <a:off x="0" y="1515868"/>
            <a:ext cx="111581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spc="-15" dirty="0">
                <a:solidFill>
                  <a:srgbClr val="00B0F0"/>
                </a:solidFill>
                <a:effectLst/>
                <a:latin typeface="Blackadder ITC" panose="04020505051007020D02" pitchFamily="82" charset="0"/>
                <a:ea typeface="Arial" panose="020B0604020202020204" pitchFamily="34" charset="0"/>
                <a:cs typeface="Times New Roman" panose="02020603050405020304" pitchFamily="18" charset="0"/>
              </a:rPr>
              <a:t>Data Engineering is the practice of designing and building systems to collect, store, and </a:t>
            </a:r>
            <a:r>
              <a:rPr lang="en-IN" sz="3200" spc="-15" dirty="0" err="1">
                <a:solidFill>
                  <a:srgbClr val="00B0F0"/>
                </a:solidFill>
                <a:effectLst/>
                <a:latin typeface="Blackadder ITC" panose="04020505051007020D02" pitchFamily="82" charset="0"/>
                <a:ea typeface="Arial" panose="020B0604020202020204" pitchFamily="34" charset="0"/>
                <a:cs typeface="Times New Roman" panose="02020603050405020304" pitchFamily="18" charset="0"/>
              </a:rPr>
              <a:t>analyze</a:t>
            </a:r>
            <a:r>
              <a:rPr lang="en-IN" sz="3200" spc="-15" dirty="0">
                <a:solidFill>
                  <a:srgbClr val="00B0F0"/>
                </a:solidFill>
                <a:effectLst/>
                <a:latin typeface="Blackadder ITC" panose="04020505051007020D02" pitchFamily="82" charset="0"/>
                <a:ea typeface="Arial" panose="020B0604020202020204" pitchFamily="34" charset="0"/>
                <a:cs typeface="Times New Roman" panose="02020603050405020304" pitchFamily="18" charset="0"/>
              </a:rPr>
              <a:t> large volumes of data. It's a critical field in the world of data science and analytics, as it provides the infrastructure and tools necessary to make data accessible and usable for various applications.</a:t>
            </a:r>
            <a:endParaRPr lang="en-IN" sz="3200" dirty="0">
              <a:solidFill>
                <a:srgbClr val="00B0F0"/>
              </a:solidFill>
              <a:effectLst/>
              <a:latin typeface="Blackadder ITC" panose="04020505051007020D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solidFill>
                <a:srgbClr val="00B0F0"/>
              </a:solidFill>
              <a:latin typeface="Blackadder ITC" panose="04020505051007020D02" pitchFamily="8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280A2-86F8-DB2B-0CE6-3ADB2AA0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4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A060-23BF-37BB-B063-8FB43EFE5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58CA2-66C2-B82A-28AE-96BE1DB5E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870BE-509F-F498-CEE4-2F8052E3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62" y="437891"/>
            <a:ext cx="10798476" cy="59822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729F4-DACF-67E9-A7D6-34612937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57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0E5D3-1B46-DCC4-0A17-1880BBE2F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8327D-93B7-C614-0ED9-D4335400A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75" y="982767"/>
            <a:ext cx="10272650" cy="551010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39C7BE-BB47-9C62-9294-F4A7FB54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7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5FC2F-DEE2-7A95-759C-A9D9B570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4CFEC-68BB-5C31-97CC-02BDAE1B0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30AD8-865D-1B66-AE4E-F63484C2A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58" y="590304"/>
            <a:ext cx="10653683" cy="567739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77987-053C-9AF7-AEFB-740C6D51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53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65D77-2C5D-F9B2-8E5D-6E3A7361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906ED-5C3C-612B-6C08-A8F452488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4ABA8F-EE64-3C88-A0BD-64155A2E6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16" y="853286"/>
            <a:ext cx="10326084" cy="54557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688CE-7F69-58EB-EB86-DAE8D488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00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757A-5BDF-B58F-D4CD-AA840CEB6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DAA77-4EDA-9791-BA43-5956A5828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Data Engineering Basics">
            <a:extLst>
              <a:ext uri="{FF2B5EF4-FFF2-40B4-BE49-F238E27FC236}">
                <a16:creationId xmlns:a16="http://schemas.microsoft.com/office/drawing/2014/main" id="{5C7A0E8F-BC8D-AD01-E0F0-862329CE8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601879"/>
            <a:ext cx="10472882" cy="589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BCE64-D347-0675-B8B7-7DAA5BCA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11B0-2575-A4C1-9492-C7DC3BAD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828BE-337C-ED79-384E-549080063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6" name="Picture 8" descr="Data Engineering Basics">
            <a:extLst>
              <a:ext uri="{FF2B5EF4-FFF2-40B4-BE49-F238E27FC236}">
                <a16:creationId xmlns:a16="http://schemas.microsoft.com/office/drawing/2014/main" id="{E9FCA94D-33D7-B49B-7717-649DF3330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91" y="797502"/>
            <a:ext cx="9356436" cy="52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B94E7-88D2-0329-A218-AFDDC2C8A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9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1000</Words>
  <Application>Microsoft Office PowerPoint</Application>
  <PresentationFormat>Widescreen</PresentationFormat>
  <Paragraphs>113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Aptos</vt:lpstr>
      <vt:lpstr>Arial</vt:lpstr>
      <vt:lpstr>Blackadder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Stages of Data Engineering</vt:lpstr>
      <vt:lpstr>Stages of Data Engineering</vt:lpstr>
      <vt:lpstr>Stages of Data Engineering</vt:lpstr>
      <vt:lpstr>PowerPoint Presentation</vt:lpstr>
      <vt:lpstr>PowerPoint Presentation</vt:lpstr>
      <vt:lpstr>ETL Example</vt:lpstr>
      <vt:lpstr>Data Engineering Challenges with Big Data</vt:lpstr>
      <vt:lpstr>Data Engineering Challenges with Big Data</vt:lpstr>
      <vt:lpstr>Data Engineering Challenges with Big 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Samuels</dc:creator>
  <cp:lastModifiedBy>Steve Steve</cp:lastModifiedBy>
  <cp:revision>6</cp:revision>
  <dcterms:created xsi:type="dcterms:W3CDTF">2023-11-16T17:34:38Z</dcterms:created>
  <dcterms:modified xsi:type="dcterms:W3CDTF">2024-12-21T20:19:30Z</dcterms:modified>
</cp:coreProperties>
</file>