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89" r:id="rId4"/>
    <p:sldId id="260" r:id="rId5"/>
    <p:sldId id="261" r:id="rId6"/>
    <p:sldId id="287" r:id="rId7"/>
    <p:sldId id="290" r:id="rId8"/>
    <p:sldId id="291" r:id="rId9"/>
    <p:sldId id="292" r:id="rId10"/>
    <p:sldId id="288" r:id="rId11"/>
    <p:sldId id="262" r:id="rId12"/>
    <p:sldId id="293" r:id="rId13"/>
    <p:sldId id="263" r:id="rId14"/>
    <p:sldId id="265" r:id="rId15"/>
    <p:sldId id="267" r:id="rId16"/>
    <p:sldId id="269" r:id="rId17"/>
    <p:sldId id="268" r:id="rId18"/>
    <p:sldId id="272" r:id="rId19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6" d="100"/>
          <a:sy n="36" d="100"/>
        </p:scale>
        <p:origin x="11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2B9CF1-28D6-473C-9F46-A0C998A8E34F}" type="datetimeFigureOut">
              <a:rPr lang="en-IN" smtClean="0"/>
              <a:t>30-12-2024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E2C40-B7F4-4DDF-A35D-FB6955A608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090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41918" y="754380"/>
            <a:ext cx="7404163" cy="881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81022" y="5150611"/>
            <a:ext cx="15123160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72727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DC8B9-8391-4A01-9498-D2B87DFE2681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1717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600" b="0" i="0">
                <a:solidFill>
                  <a:srgbClr val="72727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3B619-6CAE-44B9-B9E9-874C2669E6F5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FD2E-4011-4FAF-ABC0-2B310E606F9C}" type="datetime1">
              <a:rPr lang="en-US" smtClean="0"/>
              <a:t>12/30/2024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2A9F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0E940-4748-41AD-9CD4-35D0880B7E42}" type="datetime1">
              <a:rPr lang="en-US" smtClean="0"/>
              <a:t>12/30/2024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5BE62-D3B2-41C1-989B-A5BE45052A87}" type="datetime1">
              <a:rPr lang="en-US" smtClean="0"/>
              <a:t>12/30/2024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5785" y="754380"/>
            <a:ext cx="11556428" cy="881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1022" y="2288539"/>
            <a:ext cx="15626080" cy="666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0" i="0">
                <a:solidFill>
                  <a:srgbClr val="727272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8718D-C773-4A62-84EC-479FCB9EA576}" type="datetime1">
              <a:rPr lang="en-US" smtClean="0"/>
              <a:t>12/30/2024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loud.google.com/shell/doc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820" y="4510975"/>
            <a:ext cx="16066010" cy="5715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447800" y="2933700"/>
            <a:ext cx="10551795" cy="105605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75"/>
              </a:spcBef>
            </a:pPr>
            <a:r>
              <a:rPr lang="en-US" sz="6800" spc="110" dirty="0">
                <a:solidFill>
                  <a:srgbClr val="404040"/>
                </a:solidFill>
              </a:rPr>
              <a:t>Google Cloud Platform</a:t>
            </a:r>
            <a:endParaRPr sz="68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A2003-82D1-51BB-1395-E62E0D1F07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21972" y="3314700"/>
            <a:ext cx="11556428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804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Asynchronous Messaging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Real-Time Analytics</a:t>
            </a: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IN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Event-Driven Architectures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FEEC0B-D50E-4903-2381-5485E47A4A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05B7EB-B600-66B1-E9E1-AA2828B8A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52700"/>
            <a:ext cx="4410110" cy="44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771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98040">
              <a:lnSpc>
                <a:spcPct val="100000"/>
              </a:lnSpc>
              <a:spcBef>
                <a:spcPts val="100"/>
              </a:spcBef>
            </a:pPr>
            <a:r>
              <a:rPr lang="en-IN" spc="-45" dirty="0">
                <a:solidFill>
                  <a:srgbClr val="404040"/>
                </a:solidFill>
              </a:rPr>
              <a:t>Confluent Kafka on GCP</a:t>
            </a:r>
            <a:endParaRPr spc="-20" dirty="0">
              <a:solidFill>
                <a:srgbClr val="404040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C82B341-0A0B-0A61-F463-9101B332402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9A4E94E-8F5F-052A-A63E-6773801A1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636267"/>
            <a:ext cx="14830403" cy="67374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63D63A-6C1D-DA8B-7A32-D70F218FCFA1}"/>
              </a:ext>
            </a:extLst>
          </p:cNvPr>
          <p:cNvSpPr txBox="1"/>
          <p:nvPr/>
        </p:nvSpPr>
        <p:spPr>
          <a:xfrm>
            <a:off x="1066800" y="8224897"/>
            <a:ext cx="16611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Confluent Kafka on GCP</a:t>
            </a:r>
            <a:r>
              <a:rPr lang="en-US" sz="3200" dirty="0"/>
              <a:t> offers a fully managed streaming service based on Apache Kafka, providing seamless integration with GCP services, simplified operations, and robust scalability and reliability. It's ideal for developers looking to build real-time data pipelines without the operational overhead.</a:t>
            </a:r>
            <a:endParaRPr lang="en-IN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42DBE1-65D9-6A22-2360-1721B65380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383933-B8CD-DCD7-CFAE-0167D0CB1A41}"/>
              </a:ext>
            </a:extLst>
          </p:cNvPr>
          <p:cNvSpPr txBox="1"/>
          <p:nvPr/>
        </p:nvSpPr>
        <p:spPr>
          <a:xfrm>
            <a:off x="3733800" y="416358"/>
            <a:ext cx="9144000" cy="758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4000" b="1" dirty="0">
                <a:solidFill>
                  <a:schemeClr val="accent6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Choose Confluent Kafka on GCP?</a:t>
            </a:r>
            <a:endParaRPr lang="en-IN" sz="4000" dirty="0">
              <a:solidFill>
                <a:schemeClr val="accent6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69F185D8-8D06-A46A-267C-8E36FD24686F}"/>
              </a:ext>
            </a:extLst>
          </p:cNvPr>
          <p:cNvSpPr txBox="1"/>
          <p:nvPr/>
        </p:nvSpPr>
        <p:spPr>
          <a:xfrm>
            <a:off x="6172200" y="3162300"/>
            <a:ext cx="8220709" cy="43099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Fully Managed Service</a:t>
            </a: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Integration with GCP</a:t>
            </a: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Scalability and Reliability</a:t>
            </a: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Rich Ecosystem</a:t>
            </a: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IN" sz="3400" spc="-280" dirty="0">
              <a:solidFill>
                <a:srgbClr val="F15B2A"/>
              </a:solidFill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65690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5A03365-58F7-76EA-47B3-DFDADA276B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AADAD52-2A30-2054-A1D0-B71F5A27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0FDF0C-379F-F779-6D36-D5A0B0753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729" y="0"/>
            <a:ext cx="10847398" cy="5486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1DE5DC-0610-3A7C-F405-722055278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573" y="1982168"/>
            <a:ext cx="5509853" cy="605693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17AC721-24F3-3A2E-1EC9-0E3B2DED0E7A}"/>
              </a:ext>
            </a:extLst>
          </p:cNvPr>
          <p:cNvSpPr txBox="1"/>
          <p:nvPr/>
        </p:nvSpPr>
        <p:spPr>
          <a:xfrm flipH="1">
            <a:off x="1958340" y="5495908"/>
            <a:ext cx="6324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365F91"/>
                </a:solidFill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Filestore</a:t>
            </a:r>
            <a:r>
              <a:rPr lang="en-US" sz="2800" b="1" dirty="0">
                <a:solidFill>
                  <a:srgbClr val="365F91"/>
                </a:solidFill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 Tiers</a:t>
            </a:r>
          </a:p>
          <a:p>
            <a:endParaRPr lang="en-US" sz="2800" b="1" dirty="0">
              <a:solidFill>
                <a:srgbClr val="365F91"/>
              </a:solidFill>
              <a:latin typeface="Algerian" panose="04020705040A02060702" pitchFamily="8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365F91"/>
                </a:solidFill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Basic HDD (Standard)</a:t>
            </a:r>
          </a:p>
          <a:p>
            <a:endParaRPr lang="en-US" sz="2800" b="1" dirty="0">
              <a:solidFill>
                <a:srgbClr val="365F91"/>
              </a:solidFill>
              <a:latin typeface="Algerian" panose="04020705040A02060702" pitchFamily="8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365F91"/>
                </a:solidFill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Basic SSD (Premium)</a:t>
            </a:r>
            <a:endParaRPr lang="en-US" sz="2800" b="1" dirty="0">
              <a:solidFill>
                <a:srgbClr val="365F91"/>
              </a:solidFill>
              <a:latin typeface="Algerian" panose="04020705040A02060702" pitchFamily="8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365F91"/>
              </a:solidFill>
              <a:latin typeface="Algerian" panose="04020705040A02060702" pitchFamily="8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365F91"/>
                </a:solidFill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Zonal</a:t>
            </a:r>
            <a:endParaRPr lang="en-US" sz="2800" b="1" dirty="0">
              <a:solidFill>
                <a:srgbClr val="365F91"/>
              </a:solidFill>
              <a:latin typeface="Algerian" panose="04020705040A02060702" pitchFamily="8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US" sz="2800" b="1" dirty="0">
              <a:solidFill>
                <a:srgbClr val="365F91"/>
              </a:solidFill>
              <a:latin typeface="Algerian" panose="04020705040A02060702" pitchFamily="8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IN" sz="2800" b="1" dirty="0" err="1">
                <a:solidFill>
                  <a:srgbClr val="365F91"/>
                </a:solidFill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RegionaL</a:t>
            </a:r>
            <a:endParaRPr lang="en-IN" sz="2800" b="1" dirty="0">
              <a:solidFill>
                <a:srgbClr val="365F91"/>
              </a:solidFill>
              <a:latin typeface="Algerian" panose="04020705040A02060702" pitchFamily="8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rgbClr val="365F91"/>
              </a:solidFill>
              <a:latin typeface="Algerian" panose="04020705040A02060702" pitchFamily="82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IN" sz="2800" b="1" dirty="0">
                <a:solidFill>
                  <a:srgbClr val="365F91"/>
                </a:solidFill>
                <a:latin typeface="Algerian" panose="04020705040A02060702" pitchFamily="82" charset="0"/>
                <a:ea typeface="SimSun" panose="02010600030101010101" pitchFamily="2" charset="-122"/>
                <a:cs typeface="Times New Roman" panose="02020603050405020304" pitchFamily="18" charset="0"/>
              </a:rPr>
              <a:t>Enterprise</a:t>
            </a:r>
            <a:endParaRPr lang="en-IN" sz="1800" b="1" kern="0" dirty="0">
              <a:solidFill>
                <a:srgbClr val="365F91"/>
              </a:solidFill>
              <a:effectLst/>
              <a:latin typeface="Cambria" panose="020405030504060302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DED8-C0BB-389C-A6EA-94740BDAEB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E61EF6-8B54-01B7-3089-65B5C5FA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0"/>
            <a:ext cx="15697200" cy="97677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913880" y="703581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0" y="4693411"/>
            <a:ext cx="6135879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5400" dirty="0"/>
              <a:t>How to Get Started With KMS</a:t>
            </a:r>
            <a:endParaRPr sz="5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24551" y="1098707"/>
            <a:ext cx="11087249" cy="77687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lang="en-US" sz="3400" spc="-280" dirty="0">
                <a:solidFill>
                  <a:srgbClr val="F15B2A"/>
                </a:solidFill>
                <a:latin typeface="Arial Black"/>
                <a:cs typeface="Arial Black"/>
              </a:rPr>
              <a:t>Create a Key Ring: Start by creating a key ring to organize your keys.</a:t>
            </a: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lang="en-US" sz="3400" spc="-280" dirty="0">
                <a:solidFill>
                  <a:srgbClr val="F15B2A"/>
                </a:solidFill>
                <a:latin typeface="Arial Black"/>
                <a:cs typeface="Arial Black"/>
              </a:rPr>
              <a:t>Create a Key: Generate a cryptographic key within the key ring.</a:t>
            </a: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lang="en-US" sz="3400" spc="-280" dirty="0">
                <a:solidFill>
                  <a:srgbClr val="F15B2A"/>
                </a:solidFill>
                <a:latin typeface="Arial Black"/>
                <a:cs typeface="Arial Black"/>
              </a:rPr>
              <a:t>Import a Key: Import existing keys into Google Cloud KMS.</a:t>
            </a: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615"/>
              </a:spcBef>
            </a:pPr>
            <a:r>
              <a:rPr lang="en-US" sz="3400" spc="-280" dirty="0">
                <a:solidFill>
                  <a:srgbClr val="F15B2A"/>
                </a:solidFill>
                <a:latin typeface="Arial Black"/>
                <a:cs typeface="Arial Black"/>
              </a:rPr>
              <a:t>Use the Key: Integrate KMS with your applications to encrypt and decrypt data.</a:t>
            </a:r>
            <a:endParaRPr sz="3400" dirty="0">
              <a:latin typeface="Arial Black"/>
              <a:cs typeface="Arial Black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13A58-1BA0-7C93-4F0C-B9E6FFFDD6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067C0-AAA8-3335-4AAA-7BE92A6FA2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77F546-879F-9E08-890F-635D3F81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613" y="1102907"/>
            <a:ext cx="12640110" cy="81725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2D5E38-86D6-02BA-37C6-68B34424BA88}"/>
              </a:ext>
            </a:extLst>
          </p:cNvPr>
          <p:cNvSpPr txBox="1"/>
          <p:nvPr/>
        </p:nvSpPr>
        <p:spPr>
          <a:xfrm>
            <a:off x="0" y="3619500"/>
            <a:ext cx="52806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Pricing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Costs: Per secret stored.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 Costs: Per API call to retrieve</a:t>
            </a:r>
          </a:p>
          <a:p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 modify a secret.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4400" y="4281932"/>
            <a:ext cx="5223511" cy="8406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4460" marR="5080" indent="-112395" algn="ctr">
              <a:lnSpc>
                <a:spcPct val="100400"/>
              </a:lnSpc>
              <a:spcBef>
                <a:spcPts val="75"/>
              </a:spcBef>
            </a:pPr>
            <a:r>
              <a:rPr lang="en-IN" sz="5400" dirty="0">
                <a:solidFill>
                  <a:srgbClr val="404040"/>
                </a:solidFill>
                <a:latin typeface="Arial MT"/>
                <a:cs typeface="Arial MT"/>
              </a:rPr>
              <a:t>Observability</a:t>
            </a:r>
            <a:endParaRPr sz="5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2800" y="2091166"/>
            <a:ext cx="10591800" cy="57528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lang="en-IN" sz="3400" spc="-300" dirty="0">
                <a:solidFill>
                  <a:srgbClr val="F15B2A"/>
                </a:solidFill>
                <a:latin typeface="Arial Black"/>
                <a:cs typeface="Arial Black"/>
              </a:rPr>
              <a:t>Cloud Monitoring (formerly </a:t>
            </a:r>
            <a:r>
              <a:rPr lang="en-IN" sz="3400" spc="-300" dirty="0" err="1">
                <a:solidFill>
                  <a:srgbClr val="F15B2A"/>
                </a:solidFill>
                <a:latin typeface="Arial Black"/>
                <a:cs typeface="Arial Black"/>
              </a:rPr>
              <a:t>Stackdriver</a:t>
            </a:r>
            <a:r>
              <a:rPr lang="en-IN" sz="3400" spc="-300" dirty="0">
                <a:solidFill>
                  <a:srgbClr val="F15B2A"/>
                </a:solidFill>
                <a:latin typeface="Arial Black"/>
                <a:cs typeface="Arial Black"/>
              </a:rPr>
              <a:t> Monitoring)</a:t>
            </a: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lang="en-IN" sz="3400" spc="-300" dirty="0">
                <a:solidFill>
                  <a:srgbClr val="F15B2A"/>
                </a:solidFill>
                <a:latin typeface="Arial Black"/>
                <a:cs typeface="Arial Black"/>
              </a:rPr>
              <a:t>Cloud Logging (formerly </a:t>
            </a:r>
            <a:r>
              <a:rPr lang="en-IN" sz="3400" spc="-300" dirty="0" err="1">
                <a:solidFill>
                  <a:srgbClr val="F15B2A"/>
                </a:solidFill>
                <a:latin typeface="Arial Black"/>
                <a:cs typeface="Arial Black"/>
              </a:rPr>
              <a:t>Stackdriver</a:t>
            </a:r>
            <a:r>
              <a:rPr lang="en-IN" sz="3400" spc="-300" dirty="0">
                <a:solidFill>
                  <a:srgbClr val="F15B2A"/>
                </a:solidFill>
                <a:latin typeface="Arial Black"/>
                <a:cs typeface="Arial Black"/>
              </a:rPr>
              <a:t> Logging)</a:t>
            </a: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lang="en-IN" sz="3400" spc="-300" dirty="0">
                <a:solidFill>
                  <a:srgbClr val="F15B2A"/>
                </a:solidFill>
                <a:latin typeface="Arial Black"/>
                <a:cs typeface="Arial Black"/>
              </a:rPr>
              <a:t>Cloud Trace</a:t>
            </a: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lang="en-IN" sz="3400" spc="-300" dirty="0">
                <a:solidFill>
                  <a:srgbClr val="F15B2A"/>
                </a:solidFill>
                <a:latin typeface="Arial Black"/>
                <a:cs typeface="Arial Black"/>
              </a:rPr>
              <a:t>Cloud Profiler</a:t>
            </a: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lang="en-IN" sz="3400" spc="-300" dirty="0">
                <a:solidFill>
                  <a:srgbClr val="F15B2A"/>
                </a:solidFill>
                <a:latin typeface="Arial Black"/>
                <a:cs typeface="Arial Black"/>
              </a:rPr>
              <a:t>Cloud Debugger</a:t>
            </a: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lang="en-IN" sz="3400" spc="-300" dirty="0">
                <a:solidFill>
                  <a:srgbClr val="F15B2A"/>
                </a:solidFill>
                <a:latin typeface="Arial Black"/>
                <a:cs typeface="Arial Black"/>
              </a:rPr>
              <a:t>Ops Agent</a:t>
            </a:r>
          </a:p>
          <a:p>
            <a:pPr marL="12700">
              <a:lnSpc>
                <a:spcPct val="100000"/>
              </a:lnSpc>
              <a:spcBef>
                <a:spcPts val="2735"/>
              </a:spcBef>
            </a:pPr>
            <a:r>
              <a:rPr lang="en-IN" sz="3400" spc="-300" dirty="0" err="1">
                <a:solidFill>
                  <a:srgbClr val="F15B2A"/>
                </a:solidFill>
                <a:latin typeface="Arial Black"/>
                <a:cs typeface="Arial Black"/>
              </a:rPr>
              <a:t>BigQuery</a:t>
            </a:r>
            <a:endParaRPr lang="en-IN" sz="3400" spc="-300" dirty="0">
              <a:solidFill>
                <a:srgbClr val="F15B2A"/>
              </a:solidFill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29564-B7BF-58B9-0DB5-7245C8A65E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0" y="1201420"/>
            <a:ext cx="0" cy="8879840"/>
          </a:xfrm>
          <a:custGeom>
            <a:avLst/>
            <a:gdLst/>
            <a:ahLst/>
            <a:cxnLst/>
            <a:rect l="l" t="t" r="r" b="b"/>
            <a:pathLst>
              <a:path h="8879840">
                <a:moveTo>
                  <a:pt x="0" y="0"/>
                </a:moveTo>
                <a:lnTo>
                  <a:pt x="1" y="8879842"/>
                </a:lnTo>
              </a:path>
            </a:pathLst>
          </a:custGeom>
          <a:ln w="50800">
            <a:solidFill>
              <a:srgbClr val="F15B2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86000" y="11206"/>
            <a:ext cx="128016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5400" spc="130" dirty="0">
                <a:solidFill>
                  <a:srgbClr val="404040"/>
                </a:solidFill>
                <a:latin typeface="Arial MT"/>
                <a:cs typeface="Arial MT"/>
              </a:rPr>
              <a:t>Integrated Observability Workflow</a:t>
            </a:r>
            <a:endParaRPr sz="5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81203" y="1745710"/>
            <a:ext cx="8697595" cy="339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lang="en-IN" sz="3400" spc="-380" dirty="0">
                <a:solidFill>
                  <a:srgbClr val="F15B2A"/>
                </a:solidFill>
                <a:latin typeface="Arial Black"/>
                <a:cs typeface="Arial Black"/>
              </a:rPr>
              <a:t>Collect</a:t>
            </a:r>
            <a:br>
              <a:rPr lang="en-IN" sz="3400" spc="-380" dirty="0">
                <a:solidFill>
                  <a:srgbClr val="F15B2A"/>
                </a:solidFill>
                <a:latin typeface="Arial Black"/>
                <a:cs typeface="Arial Black"/>
              </a:rPr>
            </a:br>
            <a:r>
              <a:rPr lang="en-IN" sz="3400" spc="-380" dirty="0" err="1">
                <a:solidFill>
                  <a:srgbClr val="F15B2A"/>
                </a:solidFill>
                <a:latin typeface="Arial Black"/>
                <a:cs typeface="Arial Black"/>
              </a:rPr>
              <a:t>Analyze</a:t>
            </a:r>
            <a:br>
              <a:rPr lang="en-IN" sz="3400" spc="-380" dirty="0">
                <a:solidFill>
                  <a:srgbClr val="F15B2A"/>
                </a:solidFill>
                <a:latin typeface="Arial Black"/>
                <a:cs typeface="Arial Black"/>
              </a:rPr>
            </a:br>
            <a:r>
              <a:rPr lang="en-IN" sz="3400" spc="-380" dirty="0">
                <a:solidFill>
                  <a:srgbClr val="F15B2A"/>
                </a:solidFill>
                <a:latin typeface="Arial Black"/>
                <a:cs typeface="Arial Black"/>
              </a:rPr>
              <a:t>Act</a:t>
            </a:r>
            <a:br>
              <a:rPr lang="en-IN" sz="3400" spc="-380" dirty="0">
                <a:solidFill>
                  <a:srgbClr val="F15B2A"/>
                </a:solidFill>
                <a:latin typeface="Arial Black"/>
                <a:cs typeface="Arial Black"/>
              </a:rPr>
            </a:br>
            <a:r>
              <a:rPr lang="en-IN" sz="3400" spc="-380" dirty="0">
                <a:solidFill>
                  <a:srgbClr val="F15B2A"/>
                </a:solidFill>
                <a:latin typeface="Arial Black"/>
                <a:cs typeface="Arial Black"/>
              </a:rPr>
              <a:t>Optimize</a:t>
            </a:r>
            <a:endParaRPr sz="3400" dirty="0">
              <a:latin typeface="Arial Black"/>
              <a:cs typeface="Arial Black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C065-99BB-7727-AC75-A1E9907367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70C8FD5-47B8-A0D7-4F40-D5E16B0ECC2D}"/>
              </a:ext>
            </a:extLst>
          </p:cNvPr>
          <p:cNvSpPr txBox="1">
            <a:spLocks/>
          </p:cNvSpPr>
          <p:nvPr/>
        </p:nvSpPr>
        <p:spPr>
          <a:xfrm>
            <a:off x="449154" y="4159774"/>
            <a:ext cx="6172197" cy="25770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lang="en-IN" sz="3400" i="1" spc="-380" dirty="0">
                <a:solidFill>
                  <a:srgbClr val="F15B2A"/>
                </a:solidFill>
                <a:latin typeface="Arial Black"/>
              </a:rPr>
              <a:t>Use Cases</a:t>
            </a:r>
          </a:p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lang="en-IN" sz="3400" spc="-380" dirty="0">
                <a:solidFill>
                  <a:srgbClr val="F15B2A"/>
                </a:solidFill>
                <a:latin typeface="Arial Black"/>
              </a:rPr>
              <a:t>Performance Monitoring</a:t>
            </a:r>
            <a:br>
              <a:rPr lang="en-IN" sz="3400" spc="-380" dirty="0">
                <a:solidFill>
                  <a:srgbClr val="F15B2A"/>
                </a:solidFill>
                <a:latin typeface="Arial Black"/>
              </a:rPr>
            </a:br>
            <a:r>
              <a:rPr lang="en-IN" sz="3400" spc="-380" dirty="0">
                <a:solidFill>
                  <a:srgbClr val="F15B2A"/>
                </a:solidFill>
                <a:latin typeface="Arial Black"/>
              </a:rPr>
              <a:t>Incident Management</a:t>
            </a:r>
            <a:endParaRPr lang="en-IN" sz="3400" dirty="0">
              <a:latin typeface="Arial Black"/>
              <a:cs typeface="Arial Black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E25D3829-D2B8-F1F6-BA29-07EA21298814}"/>
              </a:ext>
            </a:extLst>
          </p:cNvPr>
          <p:cNvSpPr txBox="1">
            <a:spLocks/>
          </p:cNvSpPr>
          <p:nvPr/>
        </p:nvSpPr>
        <p:spPr>
          <a:xfrm>
            <a:off x="7239000" y="5448300"/>
            <a:ext cx="10896600" cy="44750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5600" b="0" i="0">
                <a:solidFill>
                  <a:schemeClr val="bg1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lang="en-US" sz="3400" i="1" spc="-380" dirty="0">
                <a:solidFill>
                  <a:srgbClr val="F15B2A"/>
                </a:solidFill>
                <a:latin typeface="Arial Black"/>
              </a:rPr>
              <a:t>Benefits of GCP Observability Toolset</a:t>
            </a:r>
          </a:p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lang="en-US" sz="3400" spc="-380" dirty="0">
                <a:solidFill>
                  <a:srgbClr val="F15B2A"/>
                </a:solidFill>
                <a:latin typeface="Arial Black"/>
              </a:rPr>
              <a:t>Comprehensive Insights</a:t>
            </a:r>
          </a:p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lang="en-US" sz="3400" spc="-380" dirty="0">
                <a:solidFill>
                  <a:srgbClr val="F15B2A"/>
                </a:solidFill>
                <a:latin typeface="Arial Black"/>
              </a:rPr>
              <a:t>Scalability</a:t>
            </a:r>
          </a:p>
          <a:p>
            <a:pPr marL="12700" marR="5080">
              <a:lnSpc>
                <a:spcPts val="6790"/>
              </a:lnSpc>
              <a:spcBef>
                <a:spcPts val="380"/>
              </a:spcBef>
            </a:pPr>
            <a:r>
              <a:rPr lang="en-US" sz="3400" spc="-380" dirty="0">
                <a:solidFill>
                  <a:srgbClr val="F15B2A"/>
                </a:solidFill>
                <a:latin typeface="Arial Black"/>
              </a:rPr>
              <a:t>Real-Time Monitoring</a:t>
            </a:r>
          </a:p>
          <a:p>
            <a:pPr marL="12700" marR="5080">
              <a:lnSpc>
                <a:spcPts val="6790"/>
              </a:lnSpc>
              <a:spcBef>
                <a:spcPts val="380"/>
              </a:spcBef>
            </a:pPr>
            <a:endParaRPr lang="en-US" sz="3400" spc="-380" dirty="0">
              <a:solidFill>
                <a:srgbClr val="F15B2A"/>
              </a:solidFill>
              <a:latin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048" y="4281932"/>
            <a:ext cx="4996815" cy="250260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56565" algn="ctr">
              <a:lnSpc>
                <a:spcPct val="100400"/>
              </a:lnSpc>
              <a:spcBef>
                <a:spcPts val="75"/>
              </a:spcBef>
            </a:pPr>
            <a:r>
              <a:rPr lang="en-US" sz="5400" dirty="0">
                <a:solidFill>
                  <a:srgbClr val="404040"/>
                </a:solidFill>
                <a:latin typeface="Arial MT"/>
                <a:cs typeface="Arial MT"/>
              </a:rPr>
              <a:t>Resources and Access in the Cloud</a:t>
            </a:r>
            <a:endParaRPr sz="5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6558" y="2095500"/>
            <a:ext cx="8220709" cy="649338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US" sz="3400" spc="-280" dirty="0">
                <a:solidFill>
                  <a:srgbClr val="F15B2A"/>
                </a:solidFill>
                <a:latin typeface="Arial Black"/>
              </a:rPr>
              <a:t>Organization</a:t>
            </a: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600" spc="-335" dirty="0">
              <a:solidFill>
                <a:srgbClr val="F15B2A"/>
              </a:solidFill>
              <a:latin typeface="Arial Black"/>
              <a:cs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US" sz="3400" spc="-225" dirty="0">
                <a:solidFill>
                  <a:srgbClr val="F15B2A"/>
                </a:solidFill>
                <a:latin typeface="Arial Black"/>
              </a:rPr>
              <a:t>Folders</a:t>
            </a: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25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US" sz="3400" spc="-225" dirty="0">
                <a:solidFill>
                  <a:srgbClr val="F15B2A"/>
                </a:solidFill>
                <a:latin typeface="Arial Black"/>
              </a:rPr>
              <a:t>Projects</a:t>
            </a: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25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US" sz="3400" spc="-225" dirty="0">
                <a:solidFill>
                  <a:srgbClr val="F15B2A"/>
                </a:solidFill>
                <a:latin typeface="Arial Black"/>
              </a:rPr>
              <a:t>Resources</a:t>
            </a: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25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US" sz="3400" spc="-225" dirty="0">
                <a:solidFill>
                  <a:srgbClr val="F15B2A"/>
                </a:solidFill>
                <a:latin typeface="Arial Black"/>
              </a:rPr>
              <a:t>IAM (Identity and Access Management)</a:t>
            </a: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25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25" dirty="0">
                <a:solidFill>
                  <a:srgbClr val="F15B2A"/>
                </a:solidFill>
                <a:latin typeface="Arial Black"/>
              </a:rPr>
              <a:t>Policy Inheritance</a:t>
            </a:r>
            <a:endParaRPr lang="en-US" sz="3400" dirty="0">
              <a:latin typeface="Arial Black"/>
              <a:cs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1AADE-5553-BF2B-0274-0CF7EC05A5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43A981F-A431-7DF0-F9B7-99B56ADF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2048" y="4281932"/>
            <a:ext cx="4996815" cy="333360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indent="456565" algn="ctr">
              <a:lnSpc>
                <a:spcPct val="100400"/>
              </a:lnSpc>
              <a:spcBef>
                <a:spcPts val="75"/>
              </a:spcBef>
            </a:pPr>
            <a:r>
              <a:rPr lang="en-US" sz="5400" dirty="0">
                <a:solidFill>
                  <a:srgbClr val="404040"/>
                </a:solidFill>
                <a:latin typeface="Arial MT"/>
                <a:cs typeface="Arial MT"/>
              </a:rPr>
              <a:t>Identity and Access Management (IAM)</a:t>
            </a:r>
            <a:endParaRPr sz="54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96558" y="2095500"/>
            <a:ext cx="8220709" cy="701647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Role-Based Access Control (RBAC)</a:t>
            </a: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IAM Policies</a:t>
            </a: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Predefined Roles</a:t>
            </a: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Custom Roles</a:t>
            </a: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Service Accounts</a:t>
            </a: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IAM Best Practices</a:t>
            </a: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IN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Access Transparency</a:t>
            </a:r>
            <a:endParaRPr lang="en-US" sz="3400" spc="-280" dirty="0">
              <a:solidFill>
                <a:srgbClr val="F15B2A"/>
              </a:solidFill>
              <a:latin typeface="Arial Black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1AADE-5553-BF2B-0274-0CF7EC05A5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43A981F-A431-7DF0-F9B7-99B56ADF2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139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xfrm>
            <a:off x="4343400" y="723900"/>
            <a:ext cx="11093482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lang="en-IN" spc="-45" dirty="0">
                <a:solidFill>
                  <a:srgbClr val="404040"/>
                </a:solidFill>
              </a:rPr>
              <a:t>Interacting with Google Cloud</a:t>
            </a:r>
            <a:endParaRPr spc="-10" dirty="0">
              <a:solidFill>
                <a:srgbClr val="404040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A1CEF6-6B65-392D-579C-1D8E35A894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45D9A05D-B925-14DE-F563-C9DE0D801B6B}"/>
              </a:ext>
            </a:extLst>
          </p:cNvPr>
          <p:cNvSpPr txBox="1"/>
          <p:nvPr/>
        </p:nvSpPr>
        <p:spPr>
          <a:xfrm>
            <a:off x="8426482" y="3454687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https://cloud.google.com/shell/docs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1250DF-DAC8-F70A-77FA-28A5DCD0C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927883"/>
            <a:ext cx="4902452" cy="16383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B8717D-E530-4A4C-8821-332B51600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2600" y="5051612"/>
            <a:ext cx="8458200" cy="534248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C36CE61-7633-41FB-7754-D4B613BB1A55}"/>
              </a:ext>
            </a:extLst>
          </p:cNvPr>
          <p:cNvSpPr/>
          <p:nvPr/>
        </p:nvSpPr>
        <p:spPr>
          <a:xfrm>
            <a:off x="304800" y="6765906"/>
            <a:ext cx="507061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IN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Cloud Console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FEEC0B-D50E-4903-2381-5485E47A4A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85D7D5-2653-9B86-8CD7-A7E2B18B8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065" y="845311"/>
            <a:ext cx="16149869" cy="85963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FEEC0B-D50E-4903-2381-5485E47A4A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19BD5E9-3D3B-5183-9A06-DA8CB64A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571500"/>
            <a:ext cx="5873927" cy="2584094"/>
          </a:xfrm>
          <a:prstGeom prst="rect">
            <a:avLst/>
          </a:prstGeom>
        </p:spPr>
      </p:pic>
      <p:sp>
        <p:nvSpPr>
          <p:cNvPr id="17" name="object 4">
            <a:extLst>
              <a:ext uri="{FF2B5EF4-FFF2-40B4-BE49-F238E27FC236}">
                <a16:creationId xmlns:a16="http://schemas.microsoft.com/office/drawing/2014/main" id="{E94BF589-6DF3-0590-8199-C9319BD7FE10}"/>
              </a:ext>
            </a:extLst>
          </p:cNvPr>
          <p:cNvSpPr txBox="1"/>
          <p:nvPr/>
        </p:nvSpPr>
        <p:spPr>
          <a:xfrm>
            <a:off x="7772400" y="3040134"/>
            <a:ext cx="9144000" cy="645240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Serverless Architecture</a:t>
            </a:r>
          </a:p>
          <a:p>
            <a:pPr marL="12700" marR="310515" indent="3175">
              <a:lnSpc>
                <a:spcPct val="100600"/>
              </a:lnSpc>
              <a:spcBef>
                <a:spcPts val="75"/>
              </a:spcBef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High-Speed Data Analysis</a:t>
            </a: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Real-Time Analytics</a:t>
            </a: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r>
              <a:rPr lang="en-US" sz="3400" spc="-280" dirty="0">
                <a:solidFill>
                  <a:srgbClr val="F15B2A"/>
                </a:solidFill>
                <a:latin typeface="Arial Black"/>
              </a:rPr>
              <a:t>Integration with Google Cloud Services</a:t>
            </a: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Machine Learning Integration</a:t>
            </a:r>
            <a:endParaRPr lang="en-US" sz="3400" spc="-280" dirty="0">
              <a:solidFill>
                <a:srgbClr val="F15B2A"/>
              </a:solidFill>
              <a:latin typeface="Arial Black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65AE15-83A1-18E9-A415-77A541DD106A}"/>
              </a:ext>
            </a:extLst>
          </p:cNvPr>
          <p:cNvSpPr/>
          <p:nvPr/>
        </p:nvSpPr>
        <p:spPr>
          <a:xfrm>
            <a:off x="686772" y="2476500"/>
            <a:ext cx="3313728" cy="34778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Typical Use Cases:</a:t>
            </a:r>
          </a:p>
          <a:p>
            <a:pPr algn="l"/>
            <a:endParaRPr lang="en-I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Warehousing</a:t>
            </a:r>
          </a:p>
          <a:p>
            <a:pPr algn="l"/>
            <a:endParaRPr lang="en-I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Business Intelligence (BI)</a:t>
            </a:r>
          </a:p>
          <a:p>
            <a:pPr algn="l"/>
            <a:endParaRPr lang="en-I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Real-Time Analytics</a:t>
            </a:r>
          </a:p>
          <a:p>
            <a:pPr algn="l"/>
            <a:endParaRPr lang="en-I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Machine Learning</a:t>
            </a:r>
          </a:p>
          <a:p>
            <a:pPr algn="l"/>
            <a:endParaRPr lang="en-I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l"/>
            <a:r>
              <a:rPr lang="en-IN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ETL (Extract, Transform, Load)</a:t>
            </a:r>
            <a:endParaRPr lang="en-IN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D3ED6E-B354-E415-F593-D6896C234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266337"/>
            <a:ext cx="5016758" cy="289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8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9FEEC0B-D50E-4903-2381-5485E47A4A6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17" name="object 4">
            <a:extLst>
              <a:ext uri="{FF2B5EF4-FFF2-40B4-BE49-F238E27FC236}">
                <a16:creationId xmlns:a16="http://schemas.microsoft.com/office/drawing/2014/main" id="{E94BF589-6DF3-0590-8199-C9319BD7FE10}"/>
              </a:ext>
            </a:extLst>
          </p:cNvPr>
          <p:cNvSpPr txBox="1"/>
          <p:nvPr/>
        </p:nvSpPr>
        <p:spPr>
          <a:xfrm>
            <a:off x="5410200" y="3528464"/>
            <a:ext cx="9144000" cy="651787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Serverless Computing</a:t>
            </a: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Event-Driven Execution</a:t>
            </a: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Flexible Deployment</a:t>
            </a: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Pay-As-You-Go</a:t>
            </a: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endParaRPr lang="en-US" sz="3400" spc="-280" dirty="0">
              <a:solidFill>
                <a:srgbClr val="F15B2A"/>
              </a:solidFill>
              <a:latin typeface="Arial Black"/>
            </a:endParaRPr>
          </a:p>
          <a:p>
            <a:pPr marL="12700" marR="310515" indent="3175">
              <a:lnSpc>
                <a:spcPct val="115000"/>
              </a:lnSpc>
              <a:spcBef>
                <a:spcPts val="75"/>
              </a:spcBef>
              <a:spcAft>
                <a:spcPts val="1000"/>
              </a:spcAft>
            </a:pPr>
            <a:r>
              <a:rPr lang="en-IN" sz="3400" spc="-280" dirty="0">
                <a:solidFill>
                  <a:srgbClr val="F15B2A"/>
                </a:solidFill>
                <a:latin typeface="Arial Black"/>
              </a:rPr>
              <a:t>Machine Learning Integration</a:t>
            </a:r>
            <a:endParaRPr lang="en-US" sz="3400" spc="-280" dirty="0">
              <a:solidFill>
                <a:srgbClr val="F15B2A"/>
              </a:solidFill>
              <a:latin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C14042-4E0D-ED93-179F-0136FF7FF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0452" y="-64748"/>
            <a:ext cx="9627095" cy="350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4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65BCC-6AD2-B711-DECB-776BF587CC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950C6F-9290-3B58-5A5E-0C5A33CEB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41777"/>
            <a:ext cx="13639800" cy="7982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9775A6-C2A5-32B9-966A-6B57EB6205A5}"/>
              </a:ext>
            </a:extLst>
          </p:cNvPr>
          <p:cNvSpPr txBox="1"/>
          <p:nvPr/>
        </p:nvSpPr>
        <p:spPr>
          <a:xfrm flipH="1">
            <a:off x="5029200" y="133618"/>
            <a:ext cx="94030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600" spc="-45" dirty="0">
                <a:solidFill>
                  <a:srgbClr val="404040"/>
                </a:solidFill>
                <a:latin typeface="Arial MT"/>
                <a:ea typeface="+mj-ea"/>
              </a:rPr>
              <a:t>Google Kubernetes Engine</a:t>
            </a:r>
            <a:endParaRPr lang="en-IN" sz="5600" spc="-45" dirty="0">
              <a:solidFill>
                <a:srgbClr val="404040"/>
              </a:solidFill>
              <a:latin typeface="Arial MT"/>
              <a:ea typeface="+mj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22554-DC00-CE17-307E-A568AC5480CF}"/>
              </a:ext>
            </a:extLst>
          </p:cNvPr>
          <p:cNvSpPr txBox="1"/>
          <p:nvPr/>
        </p:nvSpPr>
        <p:spPr>
          <a:xfrm>
            <a:off x="4572000" y="129221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200" dirty="0"/>
              <a:t>Container Orchestration and Scalability</a:t>
            </a:r>
            <a:endParaRPr lang="en-IN" sz="32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3327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A65BCC-6AD2-B711-DECB-776BF587CC6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E7188A-4256-997D-F4E0-CFAD2F486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2587"/>
            <a:ext cx="4804282" cy="21463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780A08-25D9-4DFF-8525-D9238D284A11}"/>
              </a:ext>
            </a:extLst>
          </p:cNvPr>
          <p:cNvSpPr/>
          <p:nvPr/>
        </p:nvSpPr>
        <p:spPr>
          <a:xfrm>
            <a:off x="1755491" y="5109882"/>
            <a:ext cx="14777018" cy="255454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Google App Engine is a platform-as-a-service (PaaS) offering from Google Cloud Platform (GCP) that enables developers to build and deploy scalable web applications and mobile backends.</a:t>
            </a:r>
            <a:endParaRPr lang="en-IN" sz="4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03668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742</TotalTime>
  <Words>396</Words>
  <Application>Microsoft Office PowerPoint</Application>
  <PresentationFormat>Custom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Aptos</vt:lpstr>
      <vt:lpstr>Arial</vt:lpstr>
      <vt:lpstr>Arial Black</vt:lpstr>
      <vt:lpstr>Arial MT</vt:lpstr>
      <vt:lpstr>Calibri</vt:lpstr>
      <vt:lpstr>Cambria</vt:lpstr>
      <vt:lpstr>Courier New</vt:lpstr>
      <vt:lpstr>Office Theme</vt:lpstr>
      <vt:lpstr>Google Cloud Platform</vt:lpstr>
      <vt:lpstr>PowerPoint Presentation</vt:lpstr>
      <vt:lpstr>PowerPoint Presentation</vt:lpstr>
      <vt:lpstr>Interacting with Google 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Asynchronous Messaging  Real-Time Analytics  Event-Driven Architectures</vt:lpstr>
      <vt:lpstr>Confluent Kafka on GCP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Collect Analyze Act Optimize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Steve</cp:lastModifiedBy>
  <cp:revision>14</cp:revision>
  <dcterms:created xsi:type="dcterms:W3CDTF">2024-10-25T14:26:22Z</dcterms:created>
  <dcterms:modified xsi:type="dcterms:W3CDTF">2024-12-30T16:57:20Z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LastSaved">
    <vt:filetime>2024-10-25T00:00:00Z</vt:filetime>
  </property>
  <property fmtid="{D5CDD505-2E9C-101B-9397-08002B2CF9AE}" pid="4" name="Producer">
    <vt:lpwstr>macOS Version 11.6.8 (Build 20G730) Quartz PDFContext</vt:lpwstr>
  </property>
</Properties>
</file>