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5" r:id="rId3"/>
    <p:sldId id="326" r:id="rId4"/>
    <p:sldId id="327" r:id="rId5"/>
    <p:sldId id="328" r:id="rId6"/>
    <p:sldId id="329" r:id="rId7"/>
    <p:sldId id="330" r:id="rId8"/>
    <p:sldId id="258" r:id="rId9"/>
    <p:sldId id="257" r:id="rId10"/>
    <p:sldId id="259" r:id="rId11"/>
    <p:sldId id="260" r:id="rId12"/>
    <p:sldId id="261" r:id="rId13"/>
    <p:sldId id="262" r:id="rId14"/>
    <p:sldId id="263" r:id="rId15"/>
    <p:sldId id="264" r:id="rId16"/>
    <p:sldId id="268" r:id="rId17"/>
    <p:sldId id="269" r:id="rId18"/>
    <p:sldId id="270" r:id="rId19"/>
    <p:sldId id="266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67" r:id="rId29"/>
    <p:sldId id="296" r:id="rId30"/>
    <p:sldId id="297" r:id="rId31"/>
    <p:sldId id="298" r:id="rId32"/>
    <p:sldId id="299" r:id="rId33"/>
    <p:sldId id="310" r:id="rId34"/>
    <p:sldId id="311" r:id="rId35"/>
    <p:sldId id="316" r:id="rId36"/>
    <p:sldId id="317" r:id="rId37"/>
    <p:sldId id="318" r:id="rId38"/>
    <p:sldId id="319" r:id="rId39"/>
    <p:sldId id="321" r:id="rId40"/>
    <p:sldId id="320" r:id="rId41"/>
    <p:sldId id="322" r:id="rId42"/>
    <p:sldId id="323" r:id="rId43"/>
    <p:sldId id="282" r:id="rId44"/>
    <p:sldId id="324" r:id="rId45"/>
    <p:sldId id="315" r:id="rId46"/>
  </p:sldIdLst>
  <p:sldSz cx="9144000" cy="6858000" type="screen4x3"/>
  <p:notesSz cx="6991350" cy="92821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53" d="100"/>
          <a:sy n="53" d="100"/>
        </p:scale>
        <p:origin x="10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23"/>
        <p:guide pos="220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4819318-EFB5-237B-863F-4CFA41745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05BA9E3A-3E57-CD86-8EEA-BFC186F70D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8FE0530-9C86-33D9-4959-61AE19568B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87CD247-79A2-DE4F-E2D4-673F2035A18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1987DD3-F809-4D31-A670-744D4F520D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C25B5D-D265-9588-B90A-68C0647FD97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F14E2C-F4D5-1BED-6962-D34808818C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9711549-1F40-C70F-6876-1146FBF3A1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6338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CF1C6C84-9D70-6991-9506-73641F48C5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ACB03FFD-660E-8E95-0E6A-35A9288CF03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en-US" altLang="en-US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B8560E87-5660-1490-9E18-FDB6616FD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D2DA29B8-D62D-4A86-956F-5F58DC23B2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0A1B-B24E-4C83-8E37-739E933E699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20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91135-6590-444A-960E-1075CBCFC3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840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6181D-9D84-495F-9FA4-06E4431D2A3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06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42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3C50-85C2-48FE-A6C5-A07232CBBA5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4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2652D-A1DC-4C9C-81EB-CB5A90E0891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614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5E88-9823-4330-8166-155CC2BEAED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72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8552F-BBAF-4116-934B-F7580A6A73C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25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E16AA-529A-47F3-809C-E72F29028D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882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7D95F-AA44-4596-874C-34C4A75D02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40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A72C-F9D1-4228-B0D7-31B6FB4FC23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7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3A0EF82-E7E5-4DD2-AAB1-4A2DBCD321F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4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5A1954F-E602-65A3-29E9-E554DAC2FB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Introduction to Design Patterns &amp; Principles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FF8FBF-213A-288A-FB1C-B172F2B085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81B93-23A9-E698-8925-93085F79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20A1B-B24E-4C83-8E37-739E933E699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5FA4278-02EB-D703-71A4-7552FCD1A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design pattern?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90BC364-D2EA-2779-2E5B-437495ADD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pattern has four components:</a:t>
            </a:r>
          </a:p>
          <a:p>
            <a:pPr lvl="1"/>
            <a:r>
              <a:rPr lang="en-US" altLang="en-US"/>
              <a:t>A name</a:t>
            </a:r>
          </a:p>
          <a:p>
            <a:pPr lvl="1"/>
            <a:r>
              <a:rPr lang="en-US" altLang="en-US"/>
              <a:t>A problem</a:t>
            </a:r>
          </a:p>
          <a:p>
            <a:pPr lvl="1"/>
            <a:r>
              <a:rPr lang="en-US" altLang="en-US"/>
              <a:t>A solution</a:t>
            </a:r>
          </a:p>
          <a:p>
            <a:pPr lvl="1"/>
            <a:r>
              <a:rPr lang="en-US" altLang="en-US"/>
              <a:t>Consequences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3E8FC-026B-3948-235B-3A685BC0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C6FE334-1522-A9C8-80CE-F6FF9F7C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F276E47-2837-A257-E832-7EEAF7ADF6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Immediately allows you to design at a higher level of abstraction</a:t>
            </a:r>
          </a:p>
          <a:p>
            <a:r>
              <a:rPr lang="en-US" altLang="en-US"/>
              <a:t>Allows you to discuss the pattern with others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1F411-0261-85AC-8B3C-CBF6DB77F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3D0410D-7468-1FB7-1248-8D8FA49CF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A43EDE2-1ED5-67B8-8FA5-868CFB922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What problem does the pattern solve?</a:t>
            </a:r>
          </a:p>
          <a:p>
            <a:r>
              <a:rPr lang="en-US" altLang="en-US"/>
              <a:t>When do you apply the pattern?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9281FD-8EC6-9CED-C872-14220E28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9AF61E9-BEFA-6CC0-0947-55C158A0F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AE942D-18EC-30B7-7E2B-0EAC03289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Elements that make up the design</a:t>
            </a:r>
          </a:p>
          <a:p>
            <a:r>
              <a:rPr lang="en-US" altLang="en-US"/>
              <a:t>Relationships, responsibilities, collaborations</a:t>
            </a:r>
          </a:p>
          <a:p>
            <a:r>
              <a:rPr lang="en-US" altLang="en-US"/>
              <a:t>NOT a particular concrete design or implementation</a:t>
            </a:r>
          </a:p>
          <a:p>
            <a:pPr lvl="1"/>
            <a:r>
              <a:rPr lang="en-US" altLang="en-US"/>
              <a:t>A pattern is a template that can be applied in many different situations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45E2F-5109-BFA5-44DE-8E0C12B33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4AEF924-1089-0FAD-4C61-62F0C7A8C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Consequences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A0FDE65-6680-0975-3CA3-03FE336CC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Results and trade-offs of applying the pattern</a:t>
            </a:r>
          </a:p>
          <a:p>
            <a:r>
              <a:rPr lang="en-US" altLang="en-US"/>
              <a:t>Impact on system's flexibility, extensibility, portability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A7EE0-71FD-5684-9D7E-4D8C80F63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54D4373-CCE1-D8DA-62FC-D3C01F5EF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not a design pattern?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071CC25-3927-5CEB-D518-E39521B938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design of a data structure</a:t>
            </a:r>
          </a:p>
          <a:p>
            <a:r>
              <a:rPr lang="en-US" altLang="en-US"/>
              <a:t>A domain-specific design</a:t>
            </a:r>
          </a:p>
          <a:p>
            <a:r>
              <a:rPr lang="en-US" altLang="en-US"/>
              <a:t>A design of an entire application</a:t>
            </a:r>
          </a:p>
          <a:p>
            <a:r>
              <a:rPr lang="en-US" altLang="en-US"/>
              <a:t>A design used only once</a:t>
            </a:r>
          </a:p>
          <a:p>
            <a:pPr lvl="1"/>
            <a:r>
              <a:rPr lang="en-US" altLang="en-US"/>
              <a:t>A design pattern should capture mature, proven practices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4E185F-06CF-9FC2-8D60-7C5C78D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6072F53-E322-D8D0-0E47-FFD72401D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Classifying design patterns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5432BDC-A490-BE28-7AEC-F0C0F14DA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GoF identified two criteria for classifying design patterns</a:t>
            </a:r>
          </a:p>
          <a:p>
            <a:pPr lvl="1"/>
            <a:r>
              <a:rPr lang="en-US" altLang="en-US"/>
              <a:t>Purpose</a:t>
            </a:r>
          </a:p>
          <a:p>
            <a:pPr lvl="1"/>
            <a:r>
              <a:rPr lang="en-US" altLang="en-US"/>
              <a:t>Scope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C05D1-D4EE-3C20-2718-64B71CE0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45F7BC33-34E0-886A-DDBC-2F49554DE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Purpose</a:t>
            </a:r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35EF14D2-66B0-B014-C29D-5FDC99CE67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Creational patterns</a:t>
            </a:r>
          </a:p>
          <a:p>
            <a:pPr lvl="1"/>
            <a:r>
              <a:rPr lang="en-US" altLang="en-US"/>
              <a:t>describe how objects are created</a:t>
            </a:r>
          </a:p>
          <a:p>
            <a:r>
              <a:rPr lang="en-US" altLang="en-US"/>
              <a:t>Structural patterns</a:t>
            </a:r>
          </a:p>
          <a:p>
            <a:pPr lvl="1"/>
            <a:r>
              <a:rPr lang="en-US" altLang="en-US"/>
              <a:t>describe the composition of classes or objects</a:t>
            </a:r>
          </a:p>
          <a:p>
            <a:r>
              <a:rPr lang="en-US" altLang="en-US"/>
              <a:t>Behavioral patterns</a:t>
            </a:r>
          </a:p>
          <a:p>
            <a:pPr lvl="1"/>
            <a:r>
              <a:rPr lang="en-US" altLang="en-US"/>
              <a:t>describe the interaction of classes or objects and how responsibility is distributed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6CE3B-8D04-4033-C7CE-0E26ED74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2139842-E457-D4C1-BF6D-4947379F4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911D0D0-D960-C394-3F92-B16AAFDC3A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Class patterns</a:t>
            </a:r>
          </a:p>
          <a:p>
            <a:pPr lvl="1"/>
            <a:r>
              <a:rPr lang="en-US" altLang="en-US"/>
              <a:t>Deal with relationships between classes and their subclasses</a:t>
            </a:r>
          </a:p>
          <a:p>
            <a:r>
              <a:rPr lang="en-US" altLang="en-US"/>
              <a:t>Object patterns</a:t>
            </a:r>
          </a:p>
          <a:p>
            <a:pPr lvl="1"/>
            <a:r>
              <a:rPr lang="en-US" altLang="en-US"/>
              <a:t>Deal with relationships between objects</a:t>
            </a:r>
          </a:p>
          <a:p>
            <a:pPr lvl="1"/>
            <a:r>
              <a:rPr lang="en-US" altLang="en-US"/>
              <a:t>Relationships can change at run-time and are thus more dynamic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44202-3BE0-8FCF-49EC-A2BE019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27B710E-BCE4-4931-4C95-CADE9C597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Before Patterns: Motorola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678DDDD-1680-2923-4158-0EF9C2D84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Factors preventing software reuse</a:t>
            </a:r>
          </a:p>
          <a:p>
            <a:pPr lvl="1"/>
            <a:r>
              <a:rPr lang="en-US" altLang="en-US"/>
              <a:t>Strong coupling of classes/objects</a:t>
            </a:r>
          </a:p>
          <a:p>
            <a:pPr lvl="1"/>
            <a:r>
              <a:rPr lang="en-US" altLang="en-US"/>
              <a:t>Short-term needs superseded longer-term </a:t>
            </a:r>
          </a:p>
          <a:p>
            <a:r>
              <a:rPr lang="en-US" altLang="en-US"/>
              <a:t>Architecture specifications suffered from</a:t>
            </a:r>
          </a:p>
          <a:p>
            <a:pPr lvl="1"/>
            <a:r>
              <a:rPr lang="en-US" altLang="en-US"/>
              <a:t>Ambiguity and lack of precision in the specs</a:t>
            </a:r>
          </a:p>
          <a:p>
            <a:pPr lvl="1"/>
            <a:r>
              <a:rPr lang="en-US" altLang="en-US"/>
              <a:t>Differing terminology</a:t>
            </a:r>
          </a:p>
          <a:p>
            <a:pPr lvl="1"/>
            <a:r>
              <a:rPr lang="en-US" altLang="en-US"/>
              <a:t>No direct access to the architects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54D6D-9CD3-22D3-7FA5-21B8E68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4D890-DFF3-C9E9-A898-A9EF170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CE7B3B-9A25-9E1E-C4FB-E49D94C42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" y="836712"/>
            <a:ext cx="882751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5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55D6C0-463F-4136-D254-9FB7F778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of OO concepts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7EA1AEE-CE92-75CC-B37D-36B142B27B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OO programs are made up of </a:t>
            </a:r>
            <a:r>
              <a:rPr lang="en-US" altLang="en-US" i="1"/>
              <a:t>objects</a:t>
            </a:r>
            <a:endParaRPr lang="en-US" altLang="en-US"/>
          </a:p>
          <a:p>
            <a:pPr lvl="1"/>
            <a:r>
              <a:rPr lang="en-US" altLang="en-US"/>
              <a:t>An object packages both data and operations on that data</a:t>
            </a:r>
          </a:p>
          <a:p>
            <a:pPr lvl="1"/>
            <a:r>
              <a:rPr lang="en-US" altLang="en-US"/>
              <a:t>An object's operations are called </a:t>
            </a:r>
            <a:r>
              <a:rPr lang="en-US" altLang="en-US" i="1"/>
              <a:t>methods</a:t>
            </a:r>
          </a:p>
          <a:p>
            <a:pPr lvl="1"/>
            <a:r>
              <a:rPr lang="en-US" altLang="en-US"/>
              <a:t>An object's implementation is defined by its </a:t>
            </a:r>
            <a:r>
              <a:rPr lang="en-US" altLang="en-US" i="1"/>
              <a:t>class</a:t>
            </a:r>
            <a:endParaRPr lang="en-US" altLang="en-US"/>
          </a:p>
          <a:p>
            <a:pPr lvl="1"/>
            <a:r>
              <a:rPr lang="en-US" altLang="en-US"/>
              <a:t>New classes can be defined using existing classes through </a:t>
            </a:r>
            <a:r>
              <a:rPr lang="en-US" altLang="en-US" i="1"/>
              <a:t>inheritance</a:t>
            </a: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ADA645-A1D1-03E3-398A-33CE5FD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B8420B-B56C-E84D-4CEB-0E0217C7F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Encapsulation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04DD085-017B-EAEE-8946-C09DA2532E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pure OO: method invocations (messages) are the only way an object can execute an operation</a:t>
            </a:r>
          </a:p>
          <a:p>
            <a:pPr lvl="1"/>
            <a:r>
              <a:rPr lang="en-US" altLang="en-US"/>
              <a:t>The object's internal state is </a:t>
            </a:r>
            <a:r>
              <a:rPr lang="en-US" altLang="en-US" i="1"/>
              <a:t>encapsulated</a:t>
            </a:r>
            <a:endParaRPr lang="en-US" altLang="en-US"/>
          </a:p>
          <a:p>
            <a:pPr lvl="1"/>
            <a:r>
              <a:rPr lang="en-US" altLang="en-US"/>
              <a:t>Encapsulation is often violated for efficiency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9A96F0-6299-F161-FF04-AE886C13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090CF80-19DC-EFD7-6219-9660B53C3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Polymorphism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EA1A78D-983F-DF62-66A5-E9E4E7FF8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objects can handle identical messages with different implementations</a:t>
            </a:r>
          </a:p>
          <a:p>
            <a:r>
              <a:rPr lang="en-US" altLang="en-US" i="1"/>
              <a:t>Dynamic binding:</a:t>
            </a:r>
            <a:r>
              <a:rPr lang="en-US" altLang="en-US"/>
              <a:t> Run-time association of a message to an object and one of the object's operations</a:t>
            </a:r>
          </a:p>
          <a:p>
            <a:r>
              <a:rPr lang="en-US" altLang="en-US"/>
              <a:t>Can substitute objects that implement the same interface at run-time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232743-6A97-E118-53E1-CC26BFE8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F3AC777-AD12-63BF-23B3-C4BD83074E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38ACFEF-4734-7012-CA1F-1B5A1F045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is a distinction between an object's </a:t>
            </a:r>
            <a:r>
              <a:rPr lang="en-US" altLang="en-US" i="1"/>
              <a:t>class</a:t>
            </a:r>
            <a:r>
              <a:rPr lang="en-US" altLang="en-US"/>
              <a:t> and its </a:t>
            </a:r>
            <a:r>
              <a:rPr lang="en-US" altLang="en-US" i="1"/>
              <a:t>type</a:t>
            </a:r>
            <a:endParaRPr lang="en-US" altLang="en-US"/>
          </a:p>
          <a:p>
            <a:pPr lvl="1"/>
            <a:r>
              <a:rPr lang="en-US" altLang="en-US" i="1"/>
              <a:t>Class</a:t>
            </a:r>
            <a:r>
              <a:rPr lang="en-US" altLang="en-US"/>
              <a:t> defines how an object is implemented</a:t>
            </a:r>
          </a:p>
          <a:p>
            <a:pPr lvl="1"/>
            <a:r>
              <a:rPr lang="en-US" altLang="en-US" i="1"/>
              <a:t>Type</a:t>
            </a:r>
            <a:r>
              <a:rPr lang="en-US" altLang="en-US"/>
              <a:t> defines the object's interface</a:t>
            </a:r>
          </a:p>
          <a:p>
            <a:pPr lvl="1"/>
            <a:r>
              <a:rPr lang="en-US" altLang="en-US"/>
              <a:t>Java thus defines two forms of inheritance</a:t>
            </a:r>
          </a:p>
          <a:p>
            <a:pPr lvl="2"/>
            <a:r>
              <a:rPr lang="en-US" altLang="en-US"/>
              <a:t>Implementation inheritance</a:t>
            </a:r>
          </a:p>
          <a:p>
            <a:pPr lvl="3"/>
            <a:r>
              <a:rPr lang="en-US" altLang="en-US"/>
              <a:t>Ex: class B extends A { m() {} }</a:t>
            </a:r>
          </a:p>
          <a:p>
            <a:pPr lvl="2"/>
            <a:r>
              <a:rPr lang="en-US" altLang="en-US"/>
              <a:t>Interface inheritance</a:t>
            </a:r>
          </a:p>
          <a:p>
            <a:pPr lvl="3"/>
            <a:r>
              <a:rPr lang="en-US" altLang="en-US"/>
              <a:t>Ex: class C implements I { m() {}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47D406-A89C-E70C-933B-FE81C462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B50D5C42-095B-0425-62B8-8F61AD6A6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through subclassing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00539F1-DCE3-9E03-1FAD-EC2AE6885A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Easier to modify the implementation being reused</a:t>
            </a:r>
          </a:p>
          <a:p>
            <a:r>
              <a:rPr lang="en-US" altLang="en-US"/>
              <a:t>But, breaks encapsulation</a:t>
            </a:r>
          </a:p>
          <a:p>
            <a:pPr lvl="2"/>
            <a:r>
              <a:rPr lang="en-US" altLang="en-US"/>
              <a:t>Implementation of the subclass bound to that of the parent</a:t>
            </a:r>
          </a:p>
          <a:p>
            <a:pPr lvl="3"/>
            <a:r>
              <a:rPr lang="en-US" altLang="en-US"/>
              <a:t>any change to the parent requires change to the subclass</a:t>
            </a:r>
          </a:p>
          <a:p>
            <a:pPr lvl="2"/>
            <a:r>
              <a:rPr lang="en-US" altLang="en-US"/>
              <a:t>Must reimplement parent if any aspect of the its implementation is not appropriate to the new context in which it is used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5D362C-A7CA-D954-A044-2236748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897099B-9A61-1B60-B5D7-E515A3883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through composition (1)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42EF4F0-9497-043E-523C-C55472138D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Requires carefully designed interfaces</a:t>
            </a:r>
          </a:p>
          <a:p>
            <a:r>
              <a:rPr lang="en-US" altLang="en-US"/>
              <a:t>Doesn’t break encapsulation</a:t>
            </a:r>
          </a:p>
          <a:p>
            <a:pPr lvl="1"/>
            <a:r>
              <a:rPr lang="en-US" altLang="en-US"/>
              <a:t>Any object can be replaced by another at run-time if it implements the same interface</a:t>
            </a:r>
          </a:p>
          <a:p>
            <a:pPr lvl="1"/>
            <a:r>
              <a:rPr lang="en-US" altLang="en-US"/>
              <a:t>Fewer implementation dependencies</a:t>
            </a:r>
          </a:p>
          <a:p>
            <a:r>
              <a:rPr lang="en-US" altLang="en-US"/>
              <a:t>Helps design</a:t>
            </a:r>
          </a:p>
          <a:p>
            <a:pPr lvl="1"/>
            <a:r>
              <a:rPr lang="en-US" altLang="en-US"/>
              <a:t>keeping each class encapsulated forces you to keep classes simple</a:t>
            </a:r>
          </a:p>
          <a:p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146B27-BAA4-6A56-1264-47349F70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C91E32B-1FA7-F872-2D98-A46D2D9B26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Reuse through composition (2)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57A97A2-0582-8E07-94C3-52DA136D8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But, composition leads to more objects in the system</a:t>
            </a:r>
          </a:p>
          <a:p>
            <a:pPr lvl="1"/>
            <a:r>
              <a:rPr lang="en-US" altLang="en-US"/>
              <a:t>Behavior depends on interrelationships between many objects not on one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2D33BC-DF4D-1093-BF40-EFD7C8B3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B698FA4-CEC9-0545-5669-E394400D9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GoF’s Principles of OO design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723384-F9EB-DAF9-6DF4-932F7F1CB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Program to an interface, not an implementation</a:t>
            </a:r>
          </a:p>
          <a:p>
            <a:r>
              <a:rPr lang="en-US" altLang="en-US"/>
              <a:t>Favor composition over inheritance</a:t>
            </a:r>
          </a:p>
          <a:p>
            <a:pPr lvl="2"/>
            <a:r>
              <a:rPr lang="en-US" altLang="en-US"/>
              <a:t>Ideally, get all the functionality you need by composing existing components</a:t>
            </a:r>
          </a:p>
          <a:p>
            <a:pPr lvl="2"/>
            <a:r>
              <a:rPr lang="en-US" altLang="en-US"/>
              <a:t>In practice, available components aren’t rich enough</a:t>
            </a:r>
          </a:p>
          <a:p>
            <a:pPr lvl="2"/>
            <a:r>
              <a:rPr lang="en-US" altLang="en-US"/>
              <a:t>Reuse by inheritance easier to create new components that can be composed of old ones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B2474-1A9E-915C-BE67-44FFBEA5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6F0C89C-B1BC-61BF-6729-56B4F3478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D49F541-7742-CAF5-08D1-486988268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Patterns</a:t>
            </a:r>
          </a:p>
          <a:p>
            <a:pPr lvl="1"/>
            <a:r>
              <a:rPr lang="en-US" altLang="en-US"/>
              <a:t>are a good team communication medium</a:t>
            </a:r>
          </a:p>
          <a:p>
            <a:pPr lvl="1"/>
            <a:r>
              <a:rPr lang="en-US" altLang="en-US"/>
              <a:t>are extracted from working designs</a:t>
            </a:r>
          </a:p>
          <a:p>
            <a:pPr lvl="1"/>
            <a:r>
              <a:rPr lang="en-US" altLang="en-US"/>
              <a:t>capture the essential parts of a design in compact form</a:t>
            </a:r>
          </a:p>
          <a:p>
            <a:pPr lvl="1"/>
            <a:r>
              <a:rPr lang="en-US" altLang="en-US"/>
              <a:t>can be used to record and encourage the reuse of "best practices"</a:t>
            </a:r>
          </a:p>
          <a:p>
            <a:pPr lvl="1"/>
            <a:r>
              <a:rPr lang="en-US" altLang="en-US"/>
              <a:t>are not necessarily object-oriented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909E8A-C5C1-794A-3997-F3119DF7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36D2E4F-02C7-1170-292E-13252FAF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Creational and Structural Patterns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3B5803F-7126-BB8A-249A-6963CACF7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Creational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Encapsulate knowledge about which concrete classes the system uses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Hide how instances of these classes are created and put together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 Singleton, Abstract Factory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6B53-B2D1-407A-3982-B76A45FE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Single RESPONSIBILITY PRINCIPLE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657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b="0" i="0" dirty="0">
                <a:solidFill>
                  <a:srgbClr val="370E00"/>
                </a:solidFill>
                <a:effectLst/>
                <a:latin typeface="Google Sans"/>
              </a:rPr>
              <a:t>A</a:t>
            </a:r>
            <a:r>
              <a:rPr lang="en-US" sz="2000" dirty="0"/>
              <a:t> class in object-oriented programming should have only one reason to change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1813-3E15-DF14-1986-9999D989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CBE72D-3E38-545D-EB37-AB1D96EE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86000"/>
            <a:ext cx="3092609" cy="2730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B125C7-33CE-A9DB-3A87-7AD315F0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409" y="2286000"/>
            <a:ext cx="2768742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39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Singleton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1932653-DF99-89AD-21DD-F1B7DBCC1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267200"/>
            <a:ext cx="7772400" cy="144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000"/>
              <a:t>Motivation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Some classes need exactly one instance 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One window manager, one file system, one print spooler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Need global access, but global variable does not prevent multiple instantiation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Have class keep track of it’s sole instance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E9E4B203-6E68-D434-E7D1-90039D05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09800"/>
            <a:ext cx="4457700" cy="17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488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Ensure a class has only one instance and provide a global point of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49DFEC5-67C1-E142-5103-F823DB9BA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Singleton (2)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7EAFCD0-DB84-C0F2-B68C-912FA36C05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000"/>
              <a:t>Applicability</a:t>
            </a:r>
          </a:p>
          <a:p>
            <a:pPr lvl="1"/>
            <a:r>
              <a:rPr lang="en-US" altLang="en-US" sz="1800"/>
              <a:t>There must be exactly one instance of a class and it must be accessible to multiple clients</a:t>
            </a:r>
          </a:p>
          <a:p>
            <a:pPr lvl="1"/>
            <a:r>
              <a:rPr lang="en-US" altLang="en-US" sz="1800"/>
              <a:t>The sole instance should be extensible by subclassing, and clients should be able to use subclass without modifying code</a:t>
            </a:r>
          </a:p>
          <a:p>
            <a:r>
              <a:rPr lang="en-US" altLang="en-US" sz="2000"/>
              <a:t>Consequences</a:t>
            </a:r>
          </a:p>
          <a:p>
            <a:pPr lvl="1"/>
            <a:r>
              <a:rPr lang="en-US" altLang="en-US" sz="1800"/>
              <a:t>Controlled access to sole instance</a:t>
            </a:r>
          </a:p>
          <a:p>
            <a:pPr lvl="1"/>
            <a:r>
              <a:rPr lang="en-US" altLang="en-US" sz="1800"/>
              <a:t>Reduced name space (over global variable)</a:t>
            </a:r>
          </a:p>
          <a:p>
            <a:pPr lvl="1"/>
            <a:r>
              <a:rPr lang="en-US" altLang="en-US" sz="1800"/>
              <a:t>Extendable implementation</a:t>
            </a:r>
          </a:p>
          <a:p>
            <a:pPr lvl="1"/>
            <a:r>
              <a:rPr lang="en-US" altLang="en-US" sz="1800"/>
              <a:t>Permits a variable number of instances – (easy to change if don’t want singleton)</a:t>
            </a:r>
          </a:p>
          <a:p>
            <a:pPr lvl="1"/>
            <a:r>
              <a:rPr lang="en-US" altLang="en-US" sz="1800"/>
              <a:t>More flexible than static member functions – allows subclassing and easy to change to multiple number of instances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55DF1-9BA6-C7A1-B3DC-5062B1F2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12D92DC9-65F8-E715-4948-0219FCF4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Factory</a:t>
            </a: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BBD8AF62-A7B0-41F7-2B35-54230F8C1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93875"/>
            <a:ext cx="84518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b="1" dirty="0"/>
              <a:t>Intent</a:t>
            </a:r>
            <a:r>
              <a:rPr lang="en-US" altLang="en-US" dirty="0"/>
              <a:t> -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Provide an interface for creating objects, but let subclasses decide which class to instantiate. </a:t>
            </a:r>
            <a:endParaRPr lang="en-US" altLang="en-US" b="1" dirty="0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0A85290B-5756-B880-D68E-59306DBAC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6133998"/>
            <a:ext cx="2749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/>
              <a:t>Example of Factory Method</a:t>
            </a:r>
          </a:p>
        </p:txBody>
      </p:sp>
      <p:pic>
        <p:nvPicPr>
          <p:cNvPr id="1026" name="Picture 2" descr="Factory method design pattern in java">
            <a:extLst>
              <a:ext uri="{FF2B5EF4-FFF2-40B4-BE49-F238E27FC236}">
                <a16:creationId xmlns:a16="http://schemas.microsoft.com/office/drawing/2014/main" id="{371F5EDA-8E2A-AB90-64B9-5808D555B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23" y="2585018"/>
            <a:ext cx="8001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ADEE36-4116-A385-E8DE-EEE3E3C9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38811447-3868-5786-961D-8BD84A93A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Builder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8DF4834E-A97C-0C3E-33E9-8ECDB6E4A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95600"/>
            <a:ext cx="5334000" cy="3200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2" name="Oval 4">
            <a:extLst>
              <a:ext uri="{FF2B5EF4-FFF2-40B4-BE49-F238E27FC236}">
                <a16:creationId xmlns:a16="http://schemas.microsoft.com/office/drawing/2014/main" id="{C24BF089-1740-AFBB-3BD9-3CC642BD2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1295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3" name="Oval 5">
            <a:extLst>
              <a:ext uri="{FF2B5EF4-FFF2-40B4-BE49-F238E27FC236}">
                <a16:creationId xmlns:a16="http://schemas.microsoft.com/office/drawing/2014/main" id="{00433E0F-590D-7677-DE3B-ACEE7B4F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609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E3B6EC92-8FC1-B7E5-A972-616096C97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57600"/>
            <a:ext cx="19812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A1E9CD8F-4AA7-5FAC-F3A1-F337DDD47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62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6" name="Oval 8">
            <a:extLst>
              <a:ext uri="{FF2B5EF4-FFF2-40B4-BE49-F238E27FC236}">
                <a16:creationId xmlns:a16="http://schemas.microsoft.com/office/drawing/2014/main" id="{EE7AB3DC-F246-46D9-53B6-A340F2445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48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7" name="Oval 9">
            <a:extLst>
              <a:ext uri="{FF2B5EF4-FFF2-40B4-BE49-F238E27FC236}">
                <a16:creationId xmlns:a16="http://schemas.microsoft.com/office/drawing/2014/main" id="{608B70A7-8259-3503-3D32-4A88556DA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810000"/>
            <a:ext cx="4572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8" name="Oval 10">
            <a:extLst>
              <a:ext uri="{FF2B5EF4-FFF2-40B4-BE49-F238E27FC236}">
                <a16:creationId xmlns:a16="http://schemas.microsoft.com/office/drawing/2014/main" id="{8CE9C8C7-76EC-D108-3431-B908CBAC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971800"/>
            <a:ext cx="17526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9" name="Rectangle 11">
            <a:extLst>
              <a:ext uri="{FF2B5EF4-FFF2-40B4-BE49-F238E27FC236}">
                <a16:creationId xmlns:a16="http://schemas.microsoft.com/office/drawing/2014/main" id="{0813CC2A-5FE2-A0C8-C4C7-61074396A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00400"/>
            <a:ext cx="4572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40" name="Text Box 12">
            <a:extLst>
              <a:ext uri="{FF2B5EF4-FFF2-40B4-BE49-F238E27FC236}">
                <a16:creationId xmlns:a16="http://schemas.microsoft.com/office/drawing/2014/main" id="{163C64BB-2488-2026-D072-9038459E9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614488"/>
            <a:ext cx="68738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Separate the construction of a complex object from its representation so that the same construction process can create different representations.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3A8CE9-9F8B-976F-78F0-73041980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5396FCA-FDEA-5941-41F4-D563A89C3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EE808-6D5F-D170-2B1E-642330CCF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2084832"/>
            <a:ext cx="7784942" cy="32163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80708-252A-6B9C-AE62-3EE0D4A5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36D2E4F-02C7-1170-292E-13252FAF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Patterns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3B5803F-7126-BB8A-249A-6963CACF7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Structural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Describe how classes and objects are composed into larger structures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 Proxy, Façade, Composite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6B53-B2D1-407A-3982-B76A45FE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14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 err="1"/>
              <a:t>FacADE</a:t>
            </a:r>
            <a:endParaRPr lang="en-US" altLang="en-US" dirty="0"/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4408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</a:t>
            </a:r>
            <a:r>
              <a:rPr lang="en-US" sz="2000" b="0" i="0" dirty="0">
                <a:solidFill>
                  <a:srgbClr val="3B4045"/>
                </a:solidFill>
                <a:effectLst/>
                <a:latin typeface="-apple-system"/>
              </a:rPr>
              <a:t>The intent of the Facade pattern is to provide an interface that makes a </a:t>
            </a:r>
          </a:p>
          <a:p>
            <a:pPr eaLnBrk="1" hangingPunct="1"/>
            <a:r>
              <a:rPr lang="en-US" sz="2000" b="0" i="0" dirty="0">
                <a:solidFill>
                  <a:srgbClr val="3B4045"/>
                </a:solidFill>
                <a:effectLst/>
                <a:latin typeface="-apple-system"/>
              </a:rPr>
              <a:t>subsystem easy to use.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2050" name="Picture 2" descr="with and without facade">
            <a:extLst>
              <a:ext uri="{FF2B5EF4-FFF2-40B4-BE49-F238E27FC236}">
                <a16:creationId xmlns:a16="http://schemas.microsoft.com/office/drawing/2014/main" id="{13432E15-33AE-7F19-1158-5E587F4BD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95229"/>
            <a:ext cx="6353547" cy="433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72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Decorator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9207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D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ynamically add new functionalities or behaviors to an object</a:t>
            </a:r>
          </a:p>
          <a:p>
            <a:pPr eaLnBrk="1" hangingPunct="1"/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 without modifying its underlying structure or affecting other instances of the </a:t>
            </a:r>
          </a:p>
          <a:p>
            <a:pPr eaLnBrk="1" hangingPunct="1"/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same class.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3074" name="Picture 2" descr="DP Decorator Java.Io">
            <a:extLst>
              <a:ext uri="{FF2B5EF4-FFF2-40B4-BE49-F238E27FC236}">
                <a16:creationId xmlns:a16="http://schemas.microsoft.com/office/drawing/2014/main" id="{C8F25CC9-F7D6-DB19-1FC6-A5681D7FB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22" y="2258809"/>
            <a:ext cx="77724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7EA11-ADF5-9787-5C48-3238E2F43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5941080"/>
            <a:ext cx="7150467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3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ADAPTER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7458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040C28"/>
                </a:solidFill>
                <a:latin typeface="Google Sans"/>
              </a:rPr>
              <a:t>C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onverts the interface of a class into another interface that clients expect,</a:t>
            </a:r>
          </a:p>
          <a:p>
            <a:pPr eaLnBrk="1" hangingPunct="1"/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 enabling compatibility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A346B-1249-C29E-4C1A-67CA14EB9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564904"/>
            <a:ext cx="6547319" cy="315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22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PROXY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911179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040C28"/>
                </a:solidFill>
                <a:latin typeface="Google Sans"/>
              </a:rPr>
              <a:t>P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rovides a surrogate or placeholder to effectively control access to an object, </a:t>
            </a:r>
          </a:p>
          <a:p>
            <a:pPr eaLnBrk="1" hangingPunct="1"/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enhancing security and resource management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6555FE-8052-BF71-8541-E757E1D69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636912"/>
            <a:ext cx="5374190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8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Open/Closed Principle (OCP)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24" y="1600200"/>
            <a:ext cx="8724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1D35"/>
                </a:solidFill>
                <a:latin typeface="Google Sans"/>
              </a:rPr>
              <a:t>S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oftware entities (like classes, modules, functions) should be "open for extension, </a:t>
            </a:r>
          </a:p>
          <a:p>
            <a:pPr eaLnBrk="1" hangingPunct="1"/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but closed for modification," 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1813-3E15-DF14-1986-9999D989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164BD-5A42-C135-FBDC-8AF5B32C0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21" y="2286000"/>
            <a:ext cx="7761143" cy="359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3780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36D2E4F-02C7-1170-292E-13252FAFD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BEHAVIOURAL Patterns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3B5803F-7126-BB8A-249A-6963CACF7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/>
              <a:t>Behavioural</a:t>
            </a:r>
            <a:endParaRPr lang="en-US" altLang="en-US" sz="28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</a:t>
            </a:r>
            <a:r>
              <a:rPr lang="en-US" sz="2400" dirty="0"/>
              <a:t>ocus on the interactions and communication between objects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Examples: Strategy, Command, Visitor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6B53-B2D1-407A-3982-B76A45FE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003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Strategy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444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Define a family of algorithms, encapsulate each one, and make them </a:t>
            </a:r>
          </a:p>
          <a:p>
            <a:pPr eaLnBrk="1" hangingPunct="1"/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interchangeable. 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AF247-56AB-4960-63F7-FD84C92C8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63903"/>
            <a:ext cx="6267772" cy="337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8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COMMAND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28111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000" b="1" dirty="0"/>
              <a:t>Intent</a:t>
            </a:r>
            <a:r>
              <a:rPr lang="en-US" altLang="en-US" sz="2000" dirty="0"/>
              <a:t> – </a:t>
            </a:r>
            <a:r>
              <a:rPr lang="en-US" altLang="en-US" sz="2000" dirty="0">
                <a:solidFill>
                  <a:srgbClr val="1F1F1F"/>
                </a:solidFill>
                <a:latin typeface="Google Sans"/>
              </a:rPr>
              <a:t>E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ncapsulates a request as an object, allowing for parameterization of </a:t>
            </a:r>
          </a:p>
          <a:p>
            <a:pPr eaLnBrk="1" hangingPunct="1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clients with queues, requests, and operations.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8864D-F53B-4BE2-FC20-556EF13A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492120"/>
            <a:ext cx="6458282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71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BADB137-B568-3635-3024-459C3BEBF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Visitor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3651C99-6631-88BC-C96D-D77A85E99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504" y="1609775"/>
            <a:ext cx="7290055" cy="4023360"/>
          </a:xfrm>
        </p:spPr>
        <p:txBody>
          <a:bodyPr/>
          <a:lstStyle/>
          <a:p>
            <a:r>
              <a:rPr lang="en-US" altLang="en-US" sz="2000" b="1" dirty="0"/>
              <a:t>Intent</a:t>
            </a:r>
            <a:r>
              <a:rPr lang="en-US" altLang="en-US" sz="2000" dirty="0"/>
              <a:t> – A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llows adding new behaviors to existing class hierarchy without altering any existing code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94F62-C0D8-49C9-5EEF-8EEF061A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43</a:t>
            </a:fld>
            <a:endParaRPr lang="en-US" altLang="en-US"/>
          </a:p>
        </p:txBody>
      </p:sp>
      <p:pic>
        <p:nvPicPr>
          <p:cNvPr id="4098" name="Picture 2" descr="Visitor Design Pattern Java">
            <a:extLst>
              <a:ext uri="{FF2B5EF4-FFF2-40B4-BE49-F238E27FC236}">
                <a16:creationId xmlns:a16="http://schemas.microsoft.com/office/drawing/2014/main" id="{138A05A0-E866-7214-6AFE-CF8162CBD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67551"/>
            <a:ext cx="61912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BADB137-B568-3635-3024-459C3BEBF3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CHAIN OF </a:t>
            </a:r>
            <a:r>
              <a:rPr lang="en-US" altLang="en-US" dirty="0" err="1"/>
              <a:t>ReSPONSIBILITY</a:t>
            </a:r>
            <a:endParaRPr lang="en-US" altLang="en-US" dirty="0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3651C99-6631-88BC-C96D-D77A85E995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215" y="1700808"/>
            <a:ext cx="7290055" cy="4023360"/>
          </a:xfrm>
        </p:spPr>
        <p:txBody>
          <a:bodyPr/>
          <a:lstStyle/>
          <a:p>
            <a:r>
              <a:rPr lang="en-US" altLang="en-US" sz="2000" b="1" dirty="0"/>
              <a:t>Intent</a:t>
            </a:r>
            <a:r>
              <a:rPr lang="en-US" altLang="en-US" sz="2000" dirty="0"/>
              <a:t> – D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ecouples the sender of a request from its receivers by giving more than one object a chance to handle the request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694F62-C0D8-49C9-5EEF-8EEF061A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1D9F10-904F-BCD1-5A79-D2C19CDC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631362"/>
            <a:ext cx="5718398" cy="346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05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512AE1C-641E-5B12-48BC-7CE338A7B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2223219D-B137-5D1B-5372-BA733EDE45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i="1" dirty="0"/>
              <a:t>Design Patterns: Elements of Reusable Object-Oriented Software</a:t>
            </a:r>
            <a:r>
              <a:rPr lang="en-US" altLang="en-US" sz="2000" dirty="0"/>
              <a:t>, Gamma, Helm, Johnson, </a:t>
            </a:r>
            <a:r>
              <a:rPr lang="en-US" altLang="en-US" sz="2000" dirty="0" err="1"/>
              <a:t>Vlissides</a:t>
            </a:r>
            <a:r>
              <a:rPr lang="en-US" altLang="en-US" sz="2000" dirty="0"/>
              <a:t>, Addison Wesley, 1995, pp 207-217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1C1E9C-6A0A-FF24-5571-30655DBC3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 err="1"/>
              <a:t>Liskov</a:t>
            </a:r>
            <a:r>
              <a:rPr lang="en-US" altLang="en-US" dirty="0"/>
              <a:t> Substitution Principle (LSP)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24" y="1600200"/>
            <a:ext cx="85932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6C757D"/>
                </a:solidFill>
                <a:latin typeface="Rubik"/>
              </a:rPr>
              <a:t>O</a:t>
            </a:r>
            <a:r>
              <a:rPr lang="en-US" sz="2000" b="0" i="0" dirty="0">
                <a:solidFill>
                  <a:srgbClr val="6C757D"/>
                </a:solidFill>
                <a:effectLst/>
                <a:latin typeface="Rubik"/>
              </a:rPr>
              <a:t>bjects of a superclass shall be replaceable with objects of its subclasses without</a:t>
            </a:r>
          </a:p>
          <a:p>
            <a:pPr eaLnBrk="1" hangingPunct="1"/>
            <a:r>
              <a:rPr lang="en-US" sz="2000" b="0" i="0" dirty="0">
                <a:solidFill>
                  <a:srgbClr val="6C757D"/>
                </a:solidFill>
                <a:effectLst/>
                <a:latin typeface="Rubik"/>
              </a:rPr>
              <a:t>breaking the application.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24C02-F24B-AB22-CCB4-42DAA776B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4" y="2384286"/>
            <a:ext cx="8218048" cy="353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Interface Segregation Principle (ISP)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24" y="1600200"/>
            <a:ext cx="8530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dirty="0">
                <a:solidFill>
                  <a:srgbClr val="001D35"/>
                </a:solidFill>
                <a:latin typeface="Google Sans"/>
              </a:rPr>
              <a:t>Cl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ients should not be forced to depend on interfaces (methods) they do not use.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1813-3E15-DF14-1986-9999D989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11710-9C99-C012-0432-B297B6335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34" y="2310650"/>
            <a:ext cx="7340977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487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1F43E87D-78E1-8514-E71C-1685D0DD8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Dependency Inversion Principle (DIP)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69E358B3-B997-ABC6-3641-7106687C6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24" y="1600200"/>
            <a:ext cx="853951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Dependency Inversion is the strategy of depending upon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 interfaces or abstract functions and classes rather than upon concrete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  <a:effectLst/>
                <a:latin typeface="Raleway" panose="020F0502020204030204" pitchFamily="2" charset="0"/>
              </a:rPr>
              <a:t> functions and classes.</a:t>
            </a:r>
            <a:endParaRPr lang="en-US" alt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0DCD3E-5B94-E179-6053-E70B3832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4CDBF-5440-2915-4EC9-329A0625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90" y="2692970"/>
            <a:ext cx="8264190" cy="33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9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17EA1C6-AB09-BE7B-60A3-DFF659DEC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C7FF797-D3C6-92C0-F07B-0DB3F959A5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Idea: extract these common patterns and create a catalog of design patterns</a:t>
            </a:r>
          </a:p>
          <a:p>
            <a:pPr lvl="1"/>
            <a:r>
              <a:rPr lang="en-US" altLang="en-US"/>
              <a:t>allows other designers to reuse successful designs and avoid unsuccessful ones</a:t>
            </a:r>
          </a:p>
          <a:p>
            <a:pPr lvl="1"/>
            <a:r>
              <a:rPr lang="en-US" altLang="en-US"/>
              <a:t>creates a common vocabulary for discussing designs</a:t>
            </a:r>
          </a:p>
          <a:p>
            <a:pPr lvl="1"/>
            <a:r>
              <a:rPr lang="en-US" altLang="en-US"/>
              <a:t>1995: Design Patterns book by the Gang of Four (Gamma, Helm, Johnson, Vlissides)</a:t>
            </a:r>
          </a:p>
          <a:p>
            <a:pPr lvl="2"/>
            <a:r>
              <a:rPr lang="en-US" altLang="en-US"/>
              <a:t>describes 21 common patterns</a:t>
            </a:r>
          </a:p>
          <a:p>
            <a:pPr lvl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84D890-DFF3-C9E9-A898-A9EF170C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414C8DF-0932-B2D0-A17B-148546924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Motivation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EDD4D62-E3CF-0D15-9288-3327A0C149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Designing reusable software is hard</a:t>
            </a:r>
          </a:p>
          <a:p>
            <a:pPr lvl="1"/>
            <a:r>
              <a:rPr lang="en-US" altLang="en-US"/>
              <a:t>usually impossible to get right the first time</a:t>
            </a:r>
          </a:p>
          <a:p>
            <a:pPr lvl="1"/>
            <a:r>
              <a:rPr lang="en-US" altLang="en-US"/>
              <a:t>takes several uses of a design to get it right</a:t>
            </a:r>
          </a:p>
          <a:p>
            <a:r>
              <a:rPr lang="en-US" altLang="en-US"/>
              <a:t>Experts base new designs on prior experience</a:t>
            </a:r>
          </a:p>
          <a:p>
            <a:r>
              <a:rPr lang="en-US" altLang="en-US"/>
              <a:t>In many systems, you find recurring </a:t>
            </a:r>
            <a:r>
              <a:rPr lang="en-US" altLang="en-US" i="1"/>
              <a:t>patterns</a:t>
            </a:r>
            <a:r>
              <a:rPr lang="en-US" altLang="en-US"/>
              <a:t> of software components</a:t>
            </a:r>
          </a:p>
          <a:p>
            <a:pPr lvl="1"/>
            <a:r>
              <a:rPr lang="en-US" altLang="en-US"/>
              <a:t>classes, protocols,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BB3BA-82BC-12C2-D0A9-706D286D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A1BD-687E-448D-9B05-479C4304E22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661</TotalTime>
  <Words>1378</Words>
  <Application>Microsoft Office PowerPoint</Application>
  <PresentationFormat>On-screen Show (4:3)</PresentationFormat>
  <Paragraphs>237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-apple-system</vt:lpstr>
      <vt:lpstr>Aptos</vt:lpstr>
      <vt:lpstr>Arial</vt:lpstr>
      <vt:lpstr>Google Sans</vt:lpstr>
      <vt:lpstr>Helvetica Neue</vt:lpstr>
      <vt:lpstr>Raleway</vt:lpstr>
      <vt:lpstr>Rubik</vt:lpstr>
      <vt:lpstr>Times New Roman</vt:lpstr>
      <vt:lpstr>Tw Cen MT</vt:lpstr>
      <vt:lpstr>Tw Cen MT Condensed</vt:lpstr>
      <vt:lpstr>Wingdings 3</vt:lpstr>
      <vt:lpstr>Integral</vt:lpstr>
      <vt:lpstr>Introduction to Design Patterns &amp; Principles </vt:lpstr>
      <vt:lpstr>PowerPoint Presentation</vt:lpstr>
      <vt:lpstr>Single RESPONSIBILITY PRINCIPLE</vt:lpstr>
      <vt:lpstr>Open/Closed Principle (OCP)</vt:lpstr>
      <vt:lpstr>Liskov Substitution Principle (LSP)</vt:lpstr>
      <vt:lpstr>Interface Segregation Principle (ISP)</vt:lpstr>
      <vt:lpstr>Dependency Inversion Principle (DIP)</vt:lpstr>
      <vt:lpstr>Design patterns</vt:lpstr>
      <vt:lpstr>Motivation</vt:lpstr>
      <vt:lpstr>What is a design pattern?</vt:lpstr>
      <vt:lpstr>Name</vt:lpstr>
      <vt:lpstr>Problem</vt:lpstr>
      <vt:lpstr>Solution</vt:lpstr>
      <vt:lpstr>Consequences</vt:lpstr>
      <vt:lpstr>What is not a design pattern?</vt:lpstr>
      <vt:lpstr>Classifying design patterns</vt:lpstr>
      <vt:lpstr>Purpose</vt:lpstr>
      <vt:lpstr>Scope</vt:lpstr>
      <vt:lpstr>Before Patterns: Motorola</vt:lpstr>
      <vt:lpstr>Review of OO concepts</vt:lpstr>
      <vt:lpstr>Encapsulation</vt:lpstr>
      <vt:lpstr>Polymorphism</vt:lpstr>
      <vt:lpstr>Inheritance</vt:lpstr>
      <vt:lpstr>Reuse through subclassing</vt:lpstr>
      <vt:lpstr>Reuse through composition (1)</vt:lpstr>
      <vt:lpstr>Reuse through composition (2)</vt:lpstr>
      <vt:lpstr>GoF’s Principles of OO design</vt:lpstr>
      <vt:lpstr>Summary</vt:lpstr>
      <vt:lpstr>Creational and Structural Patterns</vt:lpstr>
      <vt:lpstr>Singleton</vt:lpstr>
      <vt:lpstr>Singleton (2)</vt:lpstr>
      <vt:lpstr>Factory</vt:lpstr>
      <vt:lpstr>Builder</vt:lpstr>
      <vt:lpstr>Builder</vt:lpstr>
      <vt:lpstr>Structural Patterns</vt:lpstr>
      <vt:lpstr>FacADE</vt:lpstr>
      <vt:lpstr>Decorator</vt:lpstr>
      <vt:lpstr>ADAPTER</vt:lpstr>
      <vt:lpstr>PROXY</vt:lpstr>
      <vt:lpstr>BEHAVIOURAL Patterns</vt:lpstr>
      <vt:lpstr>Strategy</vt:lpstr>
      <vt:lpstr>COMMAND</vt:lpstr>
      <vt:lpstr>Visitor</vt:lpstr>
      <vt:lpstr>CHAIN OF ReSPONSIBILITY</vt:lpstr>
      <vt:lpstr>References</vt:lpstr>
    </vt:vector>
  </TitlesOfParts>
  <Company>CUCS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501 Introduction to Design Patterns</dc:title>
  <dc:creator>nystrom</dc:creator>
  <cp:lastModifiedBy>Steve Steve</cp:lastModifiedBy>
  <cp:revision>13</cp:revision>
  <cp:lastPrinted>1999-11-08T23:32:59Z</cp:lastPrinted>
  <dcterms:created xsi:type="dcterms:W3CDTF">1999-11-08T17:51:12Z</dcterms:created>
  <dcterms:modified xsi:type="dcterms:W3CDTF">2024-12-08T10:48:03Z</dcterms:modified>
</cp:coreProperties>
</file>