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60" r:id="rId5"/>
    <p:sldId id="261" r:id="rId6"/>
    <p:sldId id="274" r:id="rId7"/>
    <p:sldId id="275" r:id="rId8"/>
    <p:sldId id="263" r:id="rId9"/>
    <p:sldId id="276" r:id="rId10"/>
    <p:sldId id="277" r:id="rId11"/>
    <p:sldId id="278" r:id="rId12"/>
  </p:sldIdLst>
  <p:sldSz cx="16256000" cy="9144000"/>
  <p:notesSz cx="16256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1" d="100"/>
          <a:sy n="41" d="100"/>
        </p:scale>
        <p:origin x="1080" y="2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044267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9207972" y="0"/>
            <a:ext cx="7044267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7044267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9207972" y="8685213"/>
            <a:ext cx="7044267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044267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9207972" y="0"/>
            <a:ext cx="7044267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384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625600" y="4400550"/>
            <a:ext cx="130048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7044267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9207972" y="8685213"/>
            <a:ext cx="7044267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909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112933" y="1716216"/>
            <a:ext cx="0" cy="6840220"/>
          </a:xfrm>
          <a:custGeom>
            <a:avLst/>
            <a:gdLst/>
            <a:ahLst/>
            <a:cxnLst/>
            <a:rect l="l" t="t" r="r" b="b"/>
            <a:pathLst>
              <a:path h="6840220">
                <a:moveTo>
                  <a:pt x="0" y="0"/>
                </a:moveTo>
                <a:lnTo>
                  <a:pt x="0" y="6839954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609080" y="2298700"/>
            <a:ext cx="3037840" cy="28752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4385945" y="5448300"/>
            <a:ext cx="7484109" cy="13004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6256000" cy="9144000"/>
          </a:xfrm>
          <a:custGeom>
            <a:avLst/>
            <a:gdLst/>
            <a:ahLst/>
            <a:cxnLst/>
            <a:rect l="l" t="t" r="r" b="b"/>
            <a:pathLst>
              <a:path w="16256000" h="9144000">
                <a:moveTo>
                  <a:pt x="16256000" y="0"/>
                </a:moveTo>
                <a:lnTo>
                  <a:pt x="0" y="0"/>
                </a:lnTo>
                <a:lnTo>
                  <a:pt x="0" y="9144000"/>
                </a:lnTo>
                <a:lnTo>
                  <a:pt x="16256000" y="91440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1280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4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112933" y="1716216"/>
            <a:ext cx="0" cy="6840220"/>
          </a:xfrm>
          <a:custGeom>
            <a:avLst/>
            <a:gdLst/>
            <a:ahLst/>
            <a:cxnLst/>
            <a:rect l="l" t="t" r="r" b="b"/>
            <a:pathLst>
              <a:path h="6840220">
                <a:moveTo>
                  <a:pt x="0" y="0"/>
                </a:moveTo>
                <a:lnTo>
                  <a:pt x="0" y="6839954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69200" y="647700"/>
            <a:ext cx="1124584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80844" y="2692400"/>
            <a:ext cx="12894310" cy="4450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2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70432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1493" y="3975458"/>
            <a:ext cx="14373017" cy="507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36600" y="2692400"/>
            <a:ext cx="1310640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6000" spc="-5" dirty="0">
                <a:solidFill>
                  <a:srgbClr val="171717"/>
                </a:solidFill>
              </a:rPr>
              <a:t>Logging</a:t>
            </a:r>
            <a:r>
              <a:rPr sz="6000" spc="-620" dirty="0">
                <a:solidFill>
                  <a:srgbClr val="171717"/>
                </a:solidFill>
              </a:rPr>
              <a:t> </a:t>
            </a:r>
            <a:r>
              <a:rPr sz="6000" spc="-170" dirty="0">
                <a:solidFill>
                  <a:srgbClr val="171717"/>
                </a:solidFill>
              </a:rPr>
              <a:t>Fundamentals</a:t>
            </a:r>
            <a:endParaRPr sz="6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33" y="1716216"/>
            <a:ext cx="0" cy="6840220"/>
          </a:xfrm>
          <a:custGeom>
            <a:avLst/>
            <a:gdLst/>
            <a:ahLst/>
            <a:cxnLst/>
            <a:rect l="l" t="t" r="r" b="b"/>
            <a:pathLst>
              <a:path h="6840220">
                <a:moveTo>
                  <a:pt x="0" y="0"/>
                </a:moveTo>
                <a:lnTo>
                  <a:pt x="0" y="6839954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317169" y="2692847"/>
            <a:ext cx="320865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Why</a:t>
            </a:r>
            <a:r>
              <a:rPr sz="4800" spc="-2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4800" spc="-2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it</a:t>
            </a:r>
            <a:endParaRPr sz="4800" dirty="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8654" y="3644687"/>
            <a:ext cx="6014271" cy="32333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ts val="6200"/>
              </a:lnSpc>
              <a:spcBef>
                <a:spcPts val="400"/>
              </a:spcBef>
            </a:pPr>
            <a:r>
              <a:rPr lang="en-US" sz="3200" spc="-60" dirty="0">
                <a:latin typeface="Verdana" panose="020B0604030504040204"/>
                <a:cs typeface="Verdana" panose="020B0604030504040204"/>
              </a:rPr>
              <a:t>Decoupling of Concerns</a:t>
            </a:r>
          </a:p>
          <a:p>
            <a:pPr marL="12700" marR="5080">
              <a:lnSpc>
                <a:spcPts val="6200"/>
              </a:lnSpc>
              <a:spcBef>
                <a:spcPts val="400"/>
              </a:spcBef>
            </a:pPr>
            <a:r>
              <a:rPr lang="en-US" sz="3200" spc="-60" dirty="0">
                <a:latin typeface="Verdana" panose="020B0604030504040204"/>
                <a:cs typeface="Verdana" panose="020B0604030504040204"/>
              </a:rPr>
              <a:t>Maintainability and Flexibility</a:t>
            </a:r>
          </a:p>
          <a:p>
            <a:pPr marL="12700" marR="5080">
              <a:lnSpc>
                <a:spcPts val="6200"/>
              </a:lnSpc>
              <a:spcBef>
                <a:spcPts val="400"/>
              </a:spcBef>
            </a:pPr>
            <a:r>
              <a:rPr lang="en-US" sz="3200" spc="-60" dirty="0">
                <a:latin typeface="Verdana" panose="020B0604030504040204"/>
                <a:cs typeface="Verdana" panose="020B0604030504040204"/>
              </a:rPr>
              <a:t>Consistency </a:t>
            </a:r>
          </a:p>
          <a:p>
            <a:pPr marL="12700" marR="5080">
              <a:lnSpc>
                <a:spcPts val="6200"/>
              </a:lnSpc>
              <a:spcBef>
                <a:spcPts val="400"/>
              </a:spcBef>
            </a:pPr>
            <a:r>
              <a:rPr lang="en-US" sz="3200" spc="-60" dirty="0">
                <a:latin typeface="Verdana" panose="020B0604030504040204"/>
                <a:cs typeface="Verdana" panose="020B0604030504040204"/>
              </a:rPr>
              <a:t>Scalability</a:t>
            </a:r>
            <a:endParaRPr sz="3200" dirty="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10</a:t>
            </a:fld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5E297E-40D0-E1B7-A9BB-ED7C1A88D459}"/>
              </a:ext>
            </a:extLst>
          </p:cNvPr>
          <p:cNvSpPr txBox="1"/>
          <p:nvPr/>
        </p:nvSpPr>
        <p:spPr>
          <a:xfrm>
            <a:off x="2143760" y="0"/>
            <a:ext cx="1143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/>
              <a:t>Logging Separation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050663C-C36B-1477-5788-7944109F5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2929" y="1643062"/>
            <a:ext cx="9899505" cy="6986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3200" b="1" spc="-5" dirty="0">
                <a:solidFill>
                  <a:srgbClr val="000000"/>
                </a:solidFill>
                <a:latin typeface="Verdana" panose="020B0604030504040204"/>
                <a:ea typeface="+mj-ea"/>
              </a:rPr>
              <a:t>Logging Separation </a:t>
            </a:r>
            <a:r>
              <a:rPr lang="en-US" altLang="en-US" sz="3200" spc="-5" dirty="0">
                <a:solidFill>
                  <a:srgbClr val="000000"/>
                </a:solidFill>
                <a:latin typeface="Verdana" panose="020B0604030504040204"/>
                <a:ea typeface="+mj-ea"/>
              </a:rPr>
              <a:t>refers to the practice of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3200" spc="-5" dirty="0">
                <a:solidFill>
                  <a:srgbClr val="000000"/>
                </a:solidFill>
                <a:latin typeface="Verdana" panose="020B0604030504040204"/>
                <a:ea typeface="+mj-ea"/>
              </a:rPr>
              <a:t>ensuring that the logging responsibilities are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3200" spc="-5" dirty="0">
                <a:solidFill>
                  <a:srgbClr val="000000"/>
                </a:solidFill>
                <a:latin typeface="Verdana" panose="020B0604030504040204"/>
                <a:ea typeface="+mj-ea"/>
              </a:rPr>
              <a:t>distinct and isolated from the business logic of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3200" spc="-5" dirty="0">
                <a:solidFill>
                  <a:srgbClr val="000000"/>
                </a:solidFill>
                <a:latin typeface="Verdana" panose="020B0604030504040204"/>
                <a:ea typeface="+mj-ea"/>
              </a:rPr>
              <a:t>an application.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3200" spc="-5" dirty="0">
              <a:solidFill>
                <a:srgbClr val="000000"/>
              </a:solidFill>
              <a:latin typeface="Verdana" panose="020B0604030504040204"/>
              <a:ea typeface="+mj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3200" spc="-5" dirty="0">
                <a:solidFill>
                  <a:srgbClr val="000000"/>
                </a:solidFill>
                <a:latin typeface="Verdana" panose="020B0604030504040204"/>
                <a:ea typeface="+mj-ea"/>
              </a:rPr>
              <a:t>This separation allows for better code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3200" spc="-5" dirty="0">
                <a:solidFill>
                  <a:srgbClr val="000000"/>
                </a:solidFill>
                <a:latin typeface="Verdana" panose="020B0604030504040204"/>
                <a:ea typeface="+mj-ea"/>
              </a:rPr>
              <a:t>organization, easier maintenance,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3200" spc="-5" dirty="0">
                <a:solidFill>
                  <a:srgbClr val="000000"/>
                </a:solidFill>
                <a:latin typeface="Verdana" panose="020B0604030504040204"/>
                <a:ea typeface="+mj-ea"/>
              </a:rPr>
              <a:t>and clearer debugging processes.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3200" spc="-5" dirty="0">
              <a:solidFill>
                <a:srgbClr val="000000"/>
              </a:solidFill>
              <a:latin typeface="Verdana" panose="020B0604030504040204"/>
              <a:ea typeface="+mj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3200" spc="-5" dirty="0">
                <a:solidFill>
                  <a:srgbClr val="000000"/>
                </a:solidFill>
                <a:latin typeface="Verdana" panose="020B0604030504040204"/>
                <a:ea typeface="+mj-ea"/>
              </a:rPr>
              <a:t>By isolating logging concerns,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3200" spc="-5" dirty="0">
                <a:solidFill>
                  <a:srgbClr val="000000"/>
                </a:solidFill>
                <a:latin typeface="Verdana" panose="020B0604030504040204"/>
                <a:ea typeface="+mj-ea"/>
              </a:rPr>
              <a:t>we reduce the risk of inadvertently affecting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3200" spc="-5" dirty="0">
                <a:solidFill>
                  <a:srgbClr val="000000"/>
                </a:solidFill>
                <a:latin typeface="Verdana" panose="020B0604030504040204"/>
                <a:ea typeface="+mj-ea"/>
              </a:rPr>
              <a:t>the core functionality with logging code and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3200" spc="-5" dirty="0">
                <a:solidFill>
                  <a:srgbClr val="000000"/>
                </a:solidFill>
                <a:latin typeface="Verdana" panose="020B0604030504040204"/>
                <a:ea typeface="+mj-ea"/>
              </a:rPr>
              <a:t>can change logging configurations or behavior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3200" spc="-5" dirty="0">
                <a:solidFill>
                  <a:srgbClr val="000000"/>
                </a:solidFill>
                <a:latin typeface="Verdana" panose="020B0604030504040204"/>
                <a:ea typeface="+mj-ea"/>
              </a:rPr>
              <a:t>without impacting the application logic. </a:t>
            </a:r>
          </a:p>
        </p:txBody>
      </p:sp>
    </p:spTree>
    <p:extLst>
      <p:ext uri="{BB962C8B-B14F-4D97-AF65-F5344CB8AC3E}">
        <p14:creationId xmlns:p14="http://schemas.microsoft.com/office/powerpoint/2010/main" val="3583262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33" y="1716216"/>
            <a:ext cx="0" cy="6840220"/>
          </a:xfrm>
          <a:custGeom>
            <a:avLst/>
            <a:gdLst/>
            <a:ahLst/>
            <a:cxnLst/>
            <a:rect l="l" t="t" r="r" b="b"/>
            <a:pathLst>
              <a:path h="6840220">
                <a:moveTo>
                  <a:pt x="0" y="0"/>
                </a:moveTo>
                <a:lnTo>
                  <a:pt x="0" y="6839954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317169" y="2692847"/>
            <a:ext cx="320865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Why</a:t>
            </a:r>
            <a:r>
              <a:rPr sz="4800" spc="-2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4800" spc="-2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it</a:t>
            </a:r>
            <a:endParaRPr sz="4800" dirty="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8654" y="3644687"/>
            <a:ext cx="6014271" cy="32333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ts val="6200"/>
              </a:lnSpc>
              <a:spcBef>
                <a:spcPts val="400"/>
              </a:spcBef>
            </a:pPr>
            <a:r>
              <a:rPr lang="en-US" sz="3200" spc="-60" dirty="0">
                <a:latin typeface="Verdana" panose="020B0604030504040204"/>
                <a:cs typeface="Verdana" panose="020B0604030504040204"/>
              </a:rPr>
              <a:t>Decoupling of Concerns</a:t>
            </a:r>
          </a:p>
          <a:p>
            <a:pPr marL="12700" marR="5080">
              <a:lnSpc>
                <a:spcPts val="6200"/>
              </a:lnSpc>
              <a:spcBef>
                <a:spcPts val="400"/>
              </a:spcBef>
            </a:pPr>
            <a:r>
              <a:rPr lang="en-US" sz="3200" spc="-60" dirty="0">
                <a:latin typeface="Verdana" panose="020B0604030504040204"/>
                <a:cs typeface="Verdana" panose="020B0604030504040204"/>
              </a:rPr>
              <a:t>Maintainability and Flexibility</a:t>
            </a:r>
          </a:p>
          <a:p>
            <a:pPr marL="12700" marR="5080">
              <a:lnSpc>
                <a:spcPts val="6200"/>
              </a:lnSpc>
              <a:spcBef>
                <a:spcPts val="400"/>
              </a:spcBef>
            </a:pPr>
            <a:r>
              <a:rPr lang="en-US" sz="3200" spc="-60" dirty="0">
                <a:latin typeface="Verdana" panose="020B0604030504040204"/>
                <a:cs typeface="Verdana" panose="020B0604030504040204"/>
              </a:rPr>
              <a:t>Consistency </a:t>
            </a:r>
          </a:p>
          <a:p>
            <a:pPr marL="12700" marR="5080">
              <a:lnSpc>
                <a:spcPts val="6200"/>
              </a:lnSpc>
              <a:spcBef>
                <a:spcPts val="400"/>
              </a:spcBef>
            </a:pPr>
            <a:r>
              <a:rPr lang="en-US" sz="3200" spc="-60" dirty="0">
                <a:latin typeface="Verdana" panose="020B0604030504040204"/>
                <a:cs typeface="Verdana" panose="020B0604030504040204"/>
              </a:rPr>
              <a:t>Scalability</a:t>
            </a:r>
            <a:endParaRPr sz="3200" dirty="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11</a:t>
            </a:fld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5E297E-40D0-E1B7-A9BB-ED7C1A88D459}"/>
              </a:ext>
            </a:extLst>
          </p:cNvPr>
          <p:cNvSpPr txBox="1"/>
          <p:nvPr/>
        </p:nvSpPr>
        <p:spPr>
          <a:xfrm>
            <a:off x="2143760" y="279329"/>
            <a:ext cx="114300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/>
              <a:t>Techniques for Separating Logging Concerns</a:t>
            </a:r>
          </a:p>
          <a:p>
            <a:pPr algn="ctr"/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050663C-C36B-1477-5788-7944109F5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2925" y="3071307"/>
            <a:ext cx="9873344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spc="-5" dirty="0">
                <a:solidFill>
                  <a:srgbClr val="000000"/>
                </a:solidFill>
                <a:latin typeface="Verdana" panose="020B0604030504040204"/>
                <a:ea typeface="+mj-ea"/>
              </a:rPr>
              <a:t>Use of Logging Frameworks (e.g., SLF4J, </a:t>
            </a:r>
            <a:r>
              <a:rPr lang="en-US" altLang="en-US" sz="2000" spc="-5" dirty="0" err="1">
                <a:solidFill>
                  <a:srgbClr val="000000"/>
                </a:solidFill>
                <a:latin typeface="Verdana" panose="020B0604030504040204"/>
                <a:ea typeface="+mj-ea"/>
              </a:rPr>
              <a:t>Logback</a:t>
            </a:r>
            <a:r>
              <a:rPr lang="en-US" altLang="en-US" sz="2000" spc="-5" dirty="0">
                <a:solidFill>
                  <a:srgbClr val="000000"/>
                </a:solidFill>
                <a:latin typeface="Verdana" panose="020B0604030504040204"/>
                <a:ea typeface="+mj-ea"/>
              </a:rPr>
              <a:t>, Log4j)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000" spc="-5" dirty="0">
              <a:solidFill>
                <a:srgbClr val="000000"/>
              </a:solidFill>
              <a:latin typeface="Verdana" panose="020B0604030504040204"/>
              <a:ea typeface="+mj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spc="-5" dirty="0">
                <a:solidFill>
                  <a:srgbClr val="000000"/>
                </a:solidFill>
                <a:latin typeface="Verdana" panose="020B0604030504040204"/>
                <a:ea typeface="+mj-ea"/>
              </a:rPr>
              <a:t>External Configuration Files (logback.xml, log4j.properties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000" spc="-5" dirty="0">
              <a:solidFill>
                <a:srgbClr val="000000"/>
              </a:solidFill>
              <a:latin typeface="Verdana" panose="020B0604030504040204"/>
              <a:ea typeface="+mj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spc="-5" dirty="0">
                <a:solidFill>
                  <a:srgbClr val="000000"/>
                </a:solidFill>
                <a:latin typeface="Verdana" panose="020B0604030504040204"/>
                <a:ea typeface="+mj-ea"/>
              </a:rPr>
              <a:t>Use of Custom Loggers or Logging Aspects (Aspect-Oriented Programming)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000" spc="-5" dirty="0">
              <a:solidFill>
                <a:srgbClr val="000000"/>
              </a:solidFill>
              <a:latin typeface="Verdana" panose="020B0604030504040204"/>
              <a:ea typeface="+mj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spc="-5" dirty="0">
                <a:solidFill>
                  <a:srgbClr val="000000"/>
                </a:solidFill>
                <a:latin typeface="Verdana" panose="020B0604030504040204"/>
                <a:ea typeface="+mj-ea"/>
              </a:rPr>
              <a:t>Centralized Logging Systems (e.g., ELK Stack, Splunk)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000" spc="-5" dirty="0">
              <a:solidFill>
                <a:srgbClr val="000000"/>
              </a:solidFill>
              <a:latin typeface="Verdana" panose="020B0604030504040204"/>
              <a:ea typeface="+mj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spc="-5" dirty="0">
                <a:solidFill>
                  <a:srgbClr val="000000"/>
                </a:solidFill>
                <a:latin typeface="Verdana" panose="020B0604030504040204"/>
                <a:ea typeface="+mj-ea"/>
              </a:rPr>
              <a:t>Use of Logging Libraries and Logging Levels</a:t>
            </a:r>
          </a:p>
        </p:txBody>
      </p:sp>
    </p:spTree>
    <p:extLst>
      <p:ext uri="{BB962C8B-B14F-4D97-AF65-F5344CB8AC3E}">
        <p14:creationId xmlns:p14="http://schemas.microsoft.com/office/powerpoint/2010/main" val="2557216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67269" y="4125674"/>
            <a:ext cx="28524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3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800" spc="-1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48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ervi</a:t>
            </a:r>
            <a:r>
              <a:rPr sz="4800" spc="-1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800" spc="2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226300" y="2692400"/>
            <a:ext cx="8826500" cy="34445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spc="60" dirty="0">
                <a:solidFill>
                  <a:srgbClr val="000000"/>
                </a:solidFill>
              </a:rPr>
              <a:t>Logs help developers and administrators track the application's behavior and troubleshoot issues.</a:t>
            </a:r>
            <a:endParaRPr sz="3200" spc="60" dirty="0">
              <a:solidFill>
                <a:srgbClr val="000000"/>
              </a:solidFill>
            </a:endParaRPr>
          </a:p>
          <a:p>
            <a:pPr marL="12700">
              <a:lnSpc>
                <a:spcPct val="100000"/>
              </a:lnSpc>
              <a:spcBef>
                <a:spcPts val="2360"/>
              </a:spcBef>
            </a:pPr>
            <a:r>
              <a:rPr lang="en-US" sz="3200" spc="-20" dirty="0">
                <a:solidFill>
                  <a:srgbClr val="000000"/>
                </a:solidFill>
              </a:rPr>
              <a:t>Common log levels include DEBUG, INFO, WARN, ERROR, and FATAL.</a:t>
            </a:r>
            <a:br>
              <a:rPr lang="en-US" sz="1100" dirty="0"/>
            </a:br>
            <a:br>
              <a:rPr lang="en-US" sz="1100" dirty="0"/>
            </a:br>
            <a:endParaRPr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</a:t>
            </a:fld>
            <a:endParaRPr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E3DAA78-ED42-8C9E-52AD-85D89B7C3D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0900" y="5514394"/>
            <a:ext cx="7912100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Benefits: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Helps in diagnosing issues.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Provides insights into application performance.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Useful for auditing and security monitoring.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Real-world Use Cases: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Error tracking and resolution.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Monitoring system health and performance.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Ensuring compliance and security audits.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33" y="1716216"/>
            <a:ext cx="0" cy="6840220"/>
          </a:xfrm>
          <a:custGeom>
            <a:avLst/>
            <a:gdLst/>
            <a:ahLst/>
            <a:cxnLst/>
            <a:rect l="l" t="t" r="r" b="b"/>
            <a:pathLst>
              <a:path h="6840220">
                <a:moveTo>
                  <a:pt x="0" y="0"/>
                </a:moveTo>
                <a:lnTo>
                  <a:pt x="0" y="6839954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93800" y="2667000"/>
            <a:ext cx="4800599" cy="450892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4800" dirty="0"/>
              <a:t>Core Components: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4800" dirty="0"/>
              <a:t>Logger Interface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IN" sz="4800" dirty="0"/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4800" dirty="0" err="1"/>
              <a:t>LoggerFactory</a:t>
            </a:r>
            <a:endParaRPr lang="en-IN" sz="4800" dirty="0"/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IN" sz="4800" dirty="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4800" dirty="0"/>
              <a:t>Binding</a:t>
            </a:r>
            <a:endParaRPr sz="4800" dirty="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112932" y="2370481"/>
            <a:ext cx="10143064" cy="6104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Ø"/>
            </a:pPr>
            <a:r>
              <a:rPr lang="en-US" sz="3200" spc="15" dirty="0">
                <a:solidFill>
                  <a:srgbClr val="000000"/>
                </a:solidFill>
              </a:rPr>
              <a:t>SLF4J (Simple Logging Facade for Java) provides a simple interface for logging in Java applications.</a:t>
            </a:r>
            <a:br>
              <a:rPr lang="en-US" sz="1100" dirty="0"/>
            </a:br>
            <a:br>
              <a:rPr lang="en-US" sz="1100" dirty="0"/>
            </a:br>
            <a:br>
              <a:rPr lang="en-IN" sz="3200" spc="-15" dirty="0">
                <a:solidFill>
                  <a:srgbClr val="000000"/>
                </a:solidFill>
              </a:rPr>
            </a:br>
            <a:r>
              <a:rPr lang="en-IN" sz="3200" spc="15" dirty="0">
                <a:solidFill>
                  <a:srgbClr val="000000"/>
                </a:solidFill>
              </a:rPr>
              <a:t>Acts as a facade or abstraction layer over various logging frameworks (e.g., Log4j, </a:t>
            </a:r>
            <a:r>
              <a:rPr lang="en-IN" sz="3200" spc="15" dirty="0" err="1">
                <a:solidFill>
                  <a:srgbClr val="000000"/>
                </a:solidFill>
              </a:rPr>
              <a:t>java.util.logging</a:t>
            </a:r>
            <a:r>
              <a:rPr lang="en-IN" sz="3200" spc="15" dirty="0">
                <a:solidFill>
                  <a:srgbClr val="000000"/>
                </a:solidFill>
              </a:rPr>
              <a:t>, </a:t>
            </a:r>
            <a:r>
              <a:rPr lang="en-IN" sz="3200" spc="15" dirty="0" err="1">
                <a:solidFill>
                  <a:srgbClr val="000000"/>
                </a:solidFill>
              </a:rPr>
              <a:t>Logback</a:t>
            </a:r>
            <a:r>
              <a:rPr lang="en-IN" sz="3200" spc="15" dirty="0">
                <a:solidFill>
                  <a:srgbClr val="000000"/>
                </a:solidFill>
              </a:rPr>
              <a:t>).</a:t>
            </a:r>
            <a:br>
              <a:rPr lang="en-IN" sz="3200" spc="15" dirty="0">
                <a:solidFill>
                  <a:srgbClr val="000000"/>
                </a:solidFill>
              </a:rPr>
            </a:br>
            <a:endParaRPr sz="3200" spc="-15" dirty="0">
              <a:solidFill>
                <a:srgbClr val="000000"/>
              </a:solidFill>
            </a:endParaRPr>
          </a:p>
          <a:p>
            <a:pPr marL="469900" marR="1619885" indent="-457200">
              <a:spcBef>
                <a:spcPts val="100"/>
              </a:spcBef>
              <a:buFont typeface="Wingdings" panose="05000000000000000000" pitchFamily="2" charset="2"/>
              <a:buChar char="ü"/>
            </a:pPr>
            <a:r>
              <a:rPr lang="en-US" sz="3200" spc="-15" dirty="0">
                <a:solidFill>
                  <a:srgbClr val="000000"/>
                </a:solidFill>
              </a:rPr>
              <a:t>Decouples the application code from the underlying logging framework, allowing flexibility in changing the logging backend.</a:t>
            </a:r>
            <a:endParaRPr sz="3200" spc="-15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</a:t>
            </a:fld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CE3A58-942F-1660-268A-05D572D90434}"/>
              </a:ext>
            </a:extLst>
          </p:cNvPr>
          <p:cNvSpPr txBox="1"/>
          <p:nvPr/>
        </p:nvSpPr>
        <p:spPr>
          <a:xfrm>
            <a:off x="4676884" y="233621"/>
            <a:ext cx="4800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/>
              <a:t>Introduction to SLF4J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2057400"/>
            <a:ext cx="10820400" cy="31059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Verdana" panose="020B0604030504040204"/>
                <a:cs typeface="Verdana" panose="020B0604030504040204"/>
              </a:rPr>
              <a:t>Key Features: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Verdana" panose="020B0604030504040204"/>
                <a:cs typeface="Verdana" panose="020B0604030504040204"/>
              </a:rPr>
              <a:t>	High Performance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Verdana" panose="020B0604030504040204"/>
                <a:cs typeface="Verdana" panose="020B0604030504040204"/>
              </a:rPr>
              <a:t>	Automatic Log File Rolling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Verdana" panose="020B0604030504040204"/>
                <a:cs typeface="Verdana" panose="020B0604030504040204"/>
              </a:rPr>
              <a:t>	Flexible Configuration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Verdana" panose="020B0604030504040204"/>
                <a:cs typeface="Verdana" panose="020B0604030504040204"/>
              </a:rPr>
              <a:t>	Structured Logging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Verdana" panose="020B0604030504040204"/>
                <a:cs typeface="Verdana" panose="020B0604030504040204"/>
              </a:rPr>
              <a:t>	Logging Levels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Verdana" panose="020B0604030504040204"/>
                <a:cs typeface="Verdana" panose="020B0604030504040204"/>
              </a:rPr>
              <a:t>	</a:t>
            </a:r>
            <a:r>
              <a:rPr lang="en-US" sz="2800" dirty="0" err="1">
                <a:latin typeface="Verdana" panose="020B0604030504040204"/>
                <a:cs typeface="Verdana" panose="020B0604030504040204"/>
              </a:rPr>
              <a:t>Appenders</a:t>
            </a:r>
            <a:r>
              <a:rPr lang="en-US" sz="2800" dirty="0">
                <a:latin typeface="Verdana" panose="020B0604030504040204"/>
                <a:cs typeface="Verdana" panose="020B0604030504040204"/>
              </a:rPr>
              <a:t> and Layouts</a:t>
            </a:r>
            <a:endParaRPr sz="2800" dirty="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08800" y="1364711"/>
            <a:ext cx="8304740" cy="64145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200" spc="114" dirty="0" err="1">
                <a:solidFill>
                  <a:srgbClr val="000000"/>
                </a:solidFill>
              </a:rPr>
              <a:t>Logback</a:t>
            </a:r>
            <a:r>
              <a:rPr lang="en-IN" sz="3200" spc="114" dirty="0">
                <a:solidFill>
                  <a:srgbClr val="000000"/>
                </a:solidFill>
              </a:rPr>
              <a:t> is a popular, open-source logging framework for Java applications, created by the same author as Log4j.</a:t>
            </a:r>
            <a:br>
              <a:rPr lang="en-IN" sz="3200" spc="114" dirty="0">
                <a:solidFill>
                  <a:srgbClr val="000000"/>
                </a:solidFill>
              </a:rPr>
            </a:br>
            <a:br>
              <a:rPr lang="en-IN" sz="3200" spc="114" dirty="0">
                <a:solidFill>
                  <a:srgbClr val="000000"/>
                </a:solidFill>
              </a:rPr>
            </a:br>
            <a:r>
              <a:rPr lang="en-IN" sz="3200" spc="114" dirty="0">
                <a:solidFill>
                  <a:srgbClr val="000000"/>
                </a:solidFill>
              </a:rPr>
              <a:t>It is designed to be a more modern and efficient alternative to Log4j and </a:t>
            </a:r>
            <a:r>
              <a:rPr lang="en-IN" sz="3200" spc="114" dirty="0" err="1">
                <a:solidFill>
                  <a:srgbClr val="000000"/>
                </a:solidFill>
              </a:rPr>
              <a:t>java.util.logging</a:t>
            </a:r>
            <a:r>
              <a:rPr lang="en-IN" sz="3200" spc="114" dirty="0">
                <a:solidFill>
                  <a:srgbClr val="000000"/>
                </a:solidFill>
              </a:rPr>
              <a:t>.</a:t>
            </a:r>
            <a:br>
              <a:rPr lang="en-IN" sz="3200" spc="114" dirty="0">
                <a:solidFill>
                  <a:srgbClr val="000000"/>
                </a:solidFill>
              </a:rPr>
            </a:br>
            <a:br>
              <a:rPr lang="en-IN" sz="3200" spc="114" dirty="0">
                <a:solidFill>
                  <a:srgbClr val="000000"/>
                </a:solidFill>
              </a:rPr>
            </a:br>
            <a:r>
              <a:rPr lang="en-IN" sz="3200" spc="114" dirty="0" err="1">
                <a:solidFill>
                  <a:srgbClr val="000000"/>
                </a:solidFill>
              </a:rPr>
              <a:t>Logback</a:t>
            </a:r>
            <a:r>
              <a:rPr lang="en-IN" sz="3200" spc="114" dirty="0">
                <a:solidFill>
                  <a:srgbClr val="000000"/>
                </a:solidFill>
              </a:rPr>
              <a:t> is the default logging framework used by SLF4J, providing native support for the SLF4J API.</a:t>
            </a:r>
            <a:br>
              <a:rPr lang="en-IN" sz="3200" spc="114" dirty="0">
                <a:solidFill>
                  <a:srgbClr val="000000"/>
                </a:solidFill>
              </a:rPr>
            </a:br>
            <a:endParaRPr lang="en-US" sz="3200" spc="114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4</a:t>
            </a:fld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7F781F-FB14-7B77-864D-E354E3E16155}"/>
              </a:ext>
            </a:extLst>
          </p:cNvPr>
          <p:cNvSpPr txBox="1"/>
          <p:nvPr/>
        </p:nvSpPr>
        <p:spPr>
          <a:xfrm>
            <a:off x="4676884" y="233621"/>
            <a:ext cx="4800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/>
              <a:t>What is </a:t>
            </a:r>
            <a:r>
              <a:rPr lang="en-IN" sz="4000" dirty="0" err="1"/>
              <a:t>Logback</a:t>
            </a:r>
            <a:r>
              <a:rPr lang="en-IN" sz="4000" dirty="0"/>
              <a:t>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33" y="1716216"/>
            <a:ext cx="0" cy="6840220"/>
          </a:xfrm>
          <a:custGeom>
            <a:avLst/>
            <a:gdLst/>
            <a:ahLst/>
            <a:cxnLst/>
            <a:rect l="l" t="t" r="r" b="b"/>
            <a:pathLst>
              <a:path h="6840220">
                <a:moveTo>
                  <a:pt x="0" y="0"/>
                </a:moveTo>
                <a:lnTo>
                  <a:pt x="0" y="6839954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1680844" y="2692400"/>
            <a:ext cx="12894310" cy="31418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74055" indent="-304800">
              <a:lnSpc>
                <a:spcPct val="100000"/>
              </a:lnSpc>
              <a:spcBef>
                <a:spcPts val="100"/>
              </a:spcBef>
              <a:buChar char="-"/>
              <a:tabLst>
                <a:tab pos="5774055" algn="l"/>
              </a:tabLst>
            </a:pPr>
            <a:r>
              <a:rPr lang="en-IN" sz="4000" spc="45" dirty="0" err="1"/>
              <a:t>Logback</a:t>
            </a:r>
            <a:r>
              <a:rPr lang="en-IN" sz="4000" spc="45" dirty="0"/>
              <a:t>-core</a:t>
            </a:r>
          </a:p>
          <a:p>
            <a:pPr marL="5774055" indent="-304800">
              <a:lnSpc>
                <a:spcPct val="100000"/>
              </a:lnSpc>
              <a:spcBef>
                <a:spcPts val="100"/>
              </a:spcBef>
              <a:buChar char="-"/>
              <a:tabLst>
                <a:tab pos="5774055" algn="l"/>
              </a:tabLst>
            </a:pPr>
            <a:endParaRPr lang="en-IN" sz="4000" spc="45" dirty="0"/>
          </a:p>
          <a:p>
            <a:pPr marL="5774055" indent="-304800">
              <a:lnSpc>
                <a:spcPct val="100000"/>
              </a:lnSpc>
              <a:spcBef>
                <a:spcPts val="100"/>
              </a:spcBef>
              <a:buChar char="-"/>
              <a:tabLst>
                <a:tab pos="5774055" algn="l"/>
              </a:tabLst>
            </a:pPr>
            <a:r>
              <a:rPr lang="en-IN" sz="4000" spc="45" dirty="0" err="1"/>
              <a:t>Logback</a:t>
            </a:r>
            <a:r>
              <a:rPr lang="en-IN" sz="4000" spc="45" dirty="0"/>
              <a:t>-classic</a:t>
            </a:r>
          </a:p>
          <a:p>
            <a:pPr marL="5774055" indent="-304800">
              <a:lnSpc>
                <a:spcPct val="100000"/>
              </a:lnSpc>
              <a:spcBef>
                <a:spcPts val="100"/>
              </a:spcBef>
              <a:buChar char="-"/>
              <a:tabLst>
                <a:tab pos="5774055" algn="l"/>
              </a:tabLst>
            </a:pPr>
            <a:endParaRPr lang="en-IN" sz="4000" spc="45" dirty="0"/>
          </a:p>
          <a:p>
            <a:pPr marL="5774055" indent="-304800">
              <a:lnSpc>
                <a:spcPct val="100000"/>
              </a:lnSpc>
              <a:spcBef>
                <a:spcPts val="100"/>
              </a:spcBef>
              <a:buChar char="-"/>
              <a:tabLst>
                <a:tab pos="5774055" algn="l"/>
              </a:tabLst>
            </a:pPr>
            <a:r>
              <a:rPr lang="en-IN" sz="4000" spc="45" dirty="0" err="1"/>
              <a:t>Logback</a:t>
            </a:r>
            <a:r>
              <a:rPr lang="en-IN" sz="4000" spc="45" dirty="0"/>
              <a:t>-access</a:t>
            </a:r>
            <a:endParaRPr sz="4000" spc="4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5</a:t>
            </a:fld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757E4C-E40D-6AE3-41DE-2EB0E15BE629}"/>
              </a:ext>
            </a:extLst>
          </p:cNvPr>
          <p:cNvSpPr txBox="1"/>
          <p:nvPr/>
        </p:nvSpPr>
        <p:spPr>
          <a:xfrm>
            <a:off x="4013200" y="277598"/>
            <a:ext cx="69342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 err="1"/>
              <a:t>Logback</a:t>
            </a:r>
            <a:r>
              <a:rPr lang="en-IN" sz="18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4000" dirty="0"/>
              <a:t>Architecture</a:t>
            </a:r>
          </a:p>
          <a:p>
            <a:pPr algn="ctr"/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33" y="1716216"/>
            <a:ext cx="0" cy="6840220"/>
          </a:xfrm>
          <a:custGeom>
            <a:avLst/>
            <a:gdLst/>
            <a:ahLst/>
            <a:cxnLst/>
            <a:rect l="l" t="t" r="r" b="b"/>
            <a:pathLst>
              <a:path h="6840220">
                <a:moveTo>
                  <a:pt x="0" y="0"/>
                </a:moveTo>
                <a:lnTo>
                  <a:pt x="0" y="6839954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1680844" y="2692400"/>
            <a:ext cx="12894310" cy="4398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69255">
              <a:lnSpc>
                <a:spcPct val="100000"/>
              </a:lnSpc>
              <a:spcBef>
                <a:spcPts val="100"/>
              </a:spcBef>
              <a:tabLst>
                <a:tab pos="5774055" algn="l"/>
              </a:tabLst>
            </a:pPr>
            <a:r>
              <a:rPr lang="pt-BR" sz="4000" spc="45" dirty="0"/>
              <a:t>o	Logger</a:t>
            </a:r>
          </a:p>
          <a:p>
            <a:pPr marL="5469255">
              <a:lnSpc>
                <a:spcPct val="100000"/>
              </a:lnSpc>
              <a:spcBef>
                <a:spcPts val="100"/>
              </a:spcBef>
              <a:tabLst>
                <a:tab pos="5774055" algn="l"/>
              </a:tabLst>
            </a:pPr>
            <a:endParaRPr lang="pt-BR" sz="4000" spc="45" dirty="0"/>
          </a:p>
          <a:p>
            <a:pPr marL="5469255">
              <a:lnSpc>
                <a:spcPct val="100000"/>
              </a:lnSpc>
              <a:spcBef>
                <a:spcPts val="100"/>
              </a:spcBef>
              <a:tabLst>
                <a:tab pos="5774055" algn="l"/>
              </a:tabLst>
            </a:pPr>
            <a:r>
              <a:rPr lang="pt-BR" sz="4000" spc="45" dirty="0"/>
              <a:t>o	Appender</a:t>
            </a:r>
          </a:p>
          <a:p>
            <a:pPr marL="5469255">
              <a:lnSpc>
                <a:spcPct val="100000"/>
              </a:lnSpc>
              <a:spcBef>
                <a:spcPts val="100"/>
              </a:spcBef>
              <a:tabLst>
                <a:tab pos="5774055" algn="l"/>
              </a:tabLst>
            </a:pPr>
            <a:endParaRPr lang="pt-BR" sz="4000" spc="45" dirty="0"/>
          </a:p>
          <a:p>
            <a:pPr marL="5469255">
              <a:lnSpc>
                <a:spcPct val="100000"/>
              </a:lnSpc>
              <a:spcBef>
                <a:spcPts val="100"/>
              </a:spcBef>
              <a:tabLst>
                <a:tab pos="5774055" algn="l"/>
              </a:tabLst>
            </a:pPr>
            <a:r>
              <a:rPr lang="pt-BR" sz="4000" spc="45" dirty="0"/>
              <a:t>o	Layout</a:t>
            </a:r>
          </a:p>
          <a:p>
            <a:pPr marL="5469255">
              <a:lnSpc>
                <a:spcPct val="100000"/>
              </a:lnSpc>
              <a:spcBef>
                <a:spcPts val="100"/>
              </a:spcBef>
              <a:tabLst>
                <a:tab pos="5774055" algn="l"/>
              </a:tabLst>
            </a:pPr>
            <a:endParaRPr lang="pt-BR" sz="4000" spc="45" dirty="0"/>
          </a:p>
          <a:p>
            <a:pPr marL="5469255">
              <a:lnSpc>
                <a:spcPct val="100000"/>
              </a:lnSpc>
              <a:spcBef>
                <a:spcPts val="100"/>
              </a:spcBef>
              <a:tabLst>
                <a:tab pos="5774055" algn="l"/>
              </a:tabLst>
            </a:pPr>
            <a:r>
              <a:rPr lang="pt-BR" sz="4000" spc="45" dirty="0"/>
              <a:t>o	Encoder</a:t>
            </a:r>
            <a:endParaRPr sz="4000" spc="4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6</a:t>
            </a:fld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757E4C-E40D-6AE3-41DE-2EB0E15BE629}"/>
              </a:ext>
            </a:extLst>
          </p:cNvPr>
          <p:cNvSpPr txBox="1"/>
          <p:nvPr/>
        </p:nvSpPr>
        <p:spPr>
          <a:xfrm>
            <a:off x="4013200" y="277598"/>
            <a:ext cx="69342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/>
              <a:t>Components of </a:t>
            </a:r>
            <a:r>
              <a:rPr lang="en-IN" sz="4000" dirty="0" err="1"/>
              <a:t>Logback</a:t>
            </a:r>
            <a:endParaRPr lang="en-IN" sz="4000" dirty="0"/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3432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28FB868-D325-AA13-2271-4AF378B9C44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7</a:t>
            </a:fld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F7C518-2453-D719-4D90-B5DF0572D9CF}"/>
              </a:ext>
            </a:extLst>
          </p:cNvPr>
          <p:cNvSpPr txBox="1"/>
          <p:nvPr/>
        </p:nvSpPr>
        <p:spPr>
          <a:xfrm>
            <a:off x="2143760" y="0"/>
            <a:ext cx="114300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/>
              <a:t>Example of </a:t>
            </a:r>
            <a:r>
              <a:rPr lang="en-IN" sz="4000" dirty="0" err="1"/>
              <a:t>Logback</a:t>
            </a:r>
            <a:r>
              <a:rPr lang="en-IN" sz="4000" dirty="0"/>
              <a:t> Configuration (logback.xml)</a:t>
            </a:r>
          </a:p>
          <a:p>
            <a:pPr algn="ctr"/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F70F08-D554-5ECA-4971-53945ED86E7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986"/>
          <a:stretch/>
        </p:blipFill>
        <p:spPr>
          <a:xfrm>
            <a:off x="3708401" y="998970"/>
            <a:ext cx="8763000" cy="7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626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33" y="1716216"/>
            <a:ext cx="0" cy="6840220"/>
          </a:xfrm>
          <a:custGeom>
            <a:avLst/>
            <a:gdLst/>
            <a:ahLst/>
            <a:cxnLst/>
            <a:rect l="l" t="t" r="r" b="b"/>
            <a:pathLst>
              <a:path h="6840220">
                <a:moveTo>
                  <a:pt x="0" y="0"/>
                </a:moveTo>
                <a:lnTo>
                  <a:pt x="0" y="6839954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317169" y="2692847"/>
            <a:ext cx="320865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Why</a:t>
            </a:r>
            <a:r>
              <a:rPr sz="4800" spc="-2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4800" spc="-2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it</a:t>
            </a:r>
            <a:endParaRPr sz="4800" dirty="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2207" y="3657600"/>
            <a:ext cx="5220722" cy="32333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ts val="6200"/>
              </a:lnSpc>
              <a:spcBef>
                <a:spcPts val="400"/>
              </a:spcBef>
            </a:pPr>
            <a:r>
              <a:rPr lang="en-US" sz="3200" spc="-60" dirty="0">
                <a:latin typeface="Verdana" panose="020B0604030504040204"/>
                <a:cs typeface="Verdana" panose="020B0604030504040204"/>
              </a:rPr>
              <a:t>Performance Optimization</a:t>
            </a:r>
          </a:p>
          <a:p>
            <a:pPr marL="12700" marR="5080">
              <a:lnSpc>
                <a:spcPts val="6200"/>
              </a:lnSpc>
              <a:spcBef>
                <a:spcPts val="400"/>
              </a:spcBef>
            </a:pPr>
            <a:r>
              <a:rPr lang="en-US" sz="3200" spc="-60" dirty="0">
                <a:latin typeface="Verdana" panose="020B0604030504040204"/>
                <a:cs typeface="Verdana" panose="020B0604030504040204"/>
              </a:rPr>
              <a:t>Simpler Code</a:t>
            </a:r>
          </a:p>
          <a:p>
            <a:pPr marL="12700" marR="5080">
              <a:lnSpc>
                <a:spcPts val="6200"/>
              </a:lnSpc>
              <a:spcBef>
                <a:spcPts val="400"/>
              </a:spcBef>
            </a:pPr>
            <a:r>
              <a:rPr lang="en-US" sz="3200" spc="-60" dirty="0">
                <a:latin typeface="Verdana" panose="020B0604030504040204"/>
                <a:cs typeface="Verdana" panose="020B0604030504040204"/>
              </a:rPr>
              <a:t>Consistency and Safety</a:t>
            </a:r>
          </a:p>
          <a:p>
            <a:pPr marL="12700" marR="5080">
              <a:lnSpc>
                <a:spcPts val="6200"/>
              </a:lnSpc>
              <a:spcBef>
                <a:spcPts val="400"/>
              </a:spcBef>
            </a:pPr>
            <a:r>
              <a:rPr lang="en-US" sz="3200" spc="-60" dirty="0">
                <a:latin typeface="Verdana" panose="020B0604030504040204"/>
                <a:cs typeface="Verdana" panose="020B0604030504040204"/>
              </a:rPr>
              <a:t>Localization Readiness</a:t>
            </a:r>
            <a:endParaRPr sz="3200" dirty="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8</a:t>
            </a:fld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5E297E-40D0-E1B7-A9BB-ED7C1A88D459}"/>
              </a:ext>
            </a:extLst>
          </p:cNvPr>
          <p:cNvSpPr txBox="1"/>
          <p:nvPr/>
        </p:nvSpPr>
        <p:spPr>
          <a:xfrm>
            <a:off x="2143760" y="0"/>
            <a:ext cx="114300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/>
              <a:t>Parametrized Logging</a:t>
            </a:r>
          </a:p>
          <a:p>
            <a:pPr algn="ctr"/>
            <a:endParaRPr lang="en-IN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0989BE27-D753-BE76-4E07-BF2F892EBB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2933" y="1571178"/>
            <a:ext cx="10223311" cy="600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3200" spc="-5" dirty="0">
                <a:solidFill>
                  <a:srgbClr val="000000"/>
                </a:solidFill>
                <a:latin typeface="Verdana" panose="020B0604030504040204"/>
                <a:ea typeface="+mj-ea"/>
              </a:rPr>
              <a:t>Parameterized Logging refers to the technique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3200" spc="-5" dirty="0">
                <a:solidFill>
                  <a:srgbClr val="000000"/>
                </a:solidFill>
                <a:latin typeface="Verdana" panose="020B0604030504040204"/>
                <a:ea typeface="+mj-ea"/>
              </a:rPr>
              <a:t>where log messages are constructed using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3200" spc="-5" dirty="0">
                <a:solidFill>
                  <a:srgbClr val="000000"/>
                </a:solidFill>
                <a:latin typeface="Verdana" panose="020B0604030504040204"/>
                <a:ea typeface="+mj-ea"/>
              </a:rPr>
              <a:t>placeholders,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3200" spc="-5" dirty="0">
                <a:solidFill>
                  <a:srgbClr val="000000"/>
                </a:solidFill>
                <a:latin typeface="Verdana" panose="020B0604030504040204"/>
                <a:ea typeface="+mj-ea"/>
              </a:rPr>
              <a:t>which are filled with dynamic values at runtime.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3200" spc="-5" dirty="0">
                <a:solidFill>
                  <a:srgbClr val="000000"/>
                </a:solidFill>
                <a:latin typeface="Verdana" panose="020B0604030504040204"/>
                <a:ea typeface="+mj-ea"/>
              </a:rPr>
              <a:t>Instead of concatenating strings manually to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3200" spc="-5" dirty="0">
                <a:solidFill>
                  <a:srgbClr val="000000"/>
                </a:solidFill>
                <a:latin typeface="Verdana" panose="020B0604030504040204"/>
                <a:ea typeface="+mj-ea"/>
              </a:rPr>
              <a:t>build a log message, placeholders are used,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3200" spc="-5" dirty="0">
                <a:solidFill>
                  <a:srgbClr val="000000"/>
                </a:solidFill>
                <a:latin typeface="Verdana" panose="020B0604030504040204"/>
                <a:ea typeface="+mj-ea"/>
              </a:rPr>
              <a:t>and the values are inserted when the message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3200" spc="-5" dirty="0">
                <a:solidFill>
                  <a:srgbClr val="000000"/>
                </a:solidFill>
                <a:latin typeface="Verdana" panose="020B0604030504040204"/>
                <a:ea typeface="+mj-ea"/>
              </a:rPr>
              <a:t>is logged.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3200" spc="-5" dirty="0">
              <a:solidFill>
                <a:srgbClr val="000000"/>
              </a:solidFill>
              <a:latin typeface="Verdana" panose="020B0604030504040204"/>
              <a:ea typeface="+mj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3200" spc="-5" dirty="0">
                <a:solidFill>
                  <a:srgbClr val="000000"/>
                </a:solidFill>
                <a:latin typeface="Verdana" panose="020B0604030504040204"/>
                <a:ea typeface="+mj-ea"/>
              </a:rPr>
              <a:t>SLF4J supports parameterized logging with {}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3200" spc="-5" dirty="0">
                <a:solidFill>
                  <a:srgbClr val="000000"/>
                </a:solidFill>
                <a:latin typeface="Verdana" panose="020B0604030504040204"/>
                <a:ea typeface="+mj-ea"/>
              </a:rPr>
              <a:t>placeholders in the log message,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3200" spc="-5" dirty="0">
                <a:solidFill>
                  <a:srgbClr val="000000"/>
                </a:solidFill>
                <a:latin typeface="Verdana" panose="020B0604030504040204"/>
                <a:ea typeface="+mj-ea"/>
              </a:rPr>
              <a:t>making it cleaner and more efficient.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28FB868-D325-AA13-2271-4AF378B9C44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9</a:t>
            </a:fld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F7C518-2453-D719-4D90-B5DF0572D9CF}"/>
              </a:ext>
            </a:extLst>
          </p:cNvPr>
          <p:cNvSpPr txBox="1"/>
          <p:nvPr/>
        </p:nvSpPr>
        <p:spPr>
          <a:xfrm>
            <a:off x="2143760" y="0"/>
            <a:ext cx="1143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Example of Parameterized Logging with SLF4J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C7C39E-EC51-F40D-0EAF-AF95905A3D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29" y="2286000"/>
            <a:ext cx="16214271" cy="3717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989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527</Words>
  <Application>Microsoft Office PowerPoint</Application>
  <PresentationFormat>Custom</PresentationFormat>
  <Paragraphs>111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Aptos Display</vt:lpstr>
      <vt:lpstr>Arial</vt:lpstr>
      <vt:lpstr>Calibri</vt:lpstr>
      <vt:lpstr>Verdana</vt:lpstr>
      <vt:lpstr>Wingdings</vt:lpstr>
      <vt:lpstr>Office Theme</vt:lpstr>
      <vt:lpstr>Logging Fundamentals</vt:lpstr>
      <vt:lpstr>Logs help developers and administrators track the application's behavior and troubleshoot issues. Common log levels include DEBUG, INFO, WARN, ERROR, and FATAL.  </vt:lpstr>
      <vt:lpstr>SLF4J (Simple Logging Facade for Java) provides a simple interface for logging in Java applications.   Acts as a facade or abstraction layer over various logging frameworks (e.g., Log4j, java.util.logging, Logback).  Decouples the application code from the underlying logging framework, allowing flexibility in changing the logging backend.</vt:lpstr>
      <vt:lpstr>Logback is a popular, open-source logging framework for Java applications, created by the same author as Log4j.  It is designed to be a more modern and efficient alternative to Log4j and java.util.logging.  Logback is the default logging framework used by SLF4J, providing native support for the SLF4J API.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Maven Fundamentals</dc:title>
  <dc:creator/>
  <cp:lastModifiedBy>Steve Steve</cp:lastModifiedBy>
  <cp:revision>6</cp:revision>
  <dcterms:created xsi:type="dcterms:W3CDTF">2021-12-13T15:33:59Z</dcterms:created>
  <dcterms:modified xsi:type="dcterms:W3CDTF">2024-12-08T16:11:24Z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36E31102D47F4E9EBAD7F9974FFB1887</vt:lpwstr>
  </property>
  <property fmtid="{D5CDD505-2E9C-101B-9397-08002B2CF9AE}" pid="3" name="KSOProductBuildVer">
    <vt:lpwstr>1033-11.2.0.10382</vt:lpwstr>
  </property>
</Properties>
</file>