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</p:sldIdLst>
  <p:sldSz cx="20104100" cy="11309350"/>
  <p:notesSz cx="20104100" cy="113093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671" y="0"/>
            <a:ext cx="8711777" cy="5674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245" y="1413669"/>
            <a:ext cx="6785610" cy="38169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10410" y="5442625"/>
            <a:ext cx="16083280" cy="445305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671" y="10741920"/>
            <a:ext cx="8711777" cy="567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2488" y="3815455"/>
            <a:ext cx="8539123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7688" y="6340484"/>
            <a:ext cx="18664555" cy="6985"/>
          </a:xfrm>
          <a:custGeom>
            <a:avLst/>
            <a:gdLst/>
            <a:ahLst/>
            <a:cxnLst/>
            <a:rect l="l" t="t" r="r" b="b"/>
            <a:pathLst>
              <a:path w="18664555" h="6985">
                <a:moveTo>
                  <a:pt x="18664217" y="0"/>
                </a:moveTo>
                <a:lnTo>
                  <a:pt x="0" y="6789"/>
                </a:lnTo>
              </a:path>
            </a:pathLst>
          </a:custGeom>
          <a:ln w="31412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68588" y="795651"/>
            <a:ext cx="4566923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2203" y="4799718"/>
            <a:ext cx="15639693" cy="456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64362" y="4916522"/>
            <a:ext cx="17775375" cy="62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2424" y="3306300"/>
            <a:ext cx="17171670" cy="1156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400" spc="545" dirty="0">
                <a:solidFill>
                  <a:srgbClr val="171717"/>
                </a:solidFill>
              </a:rPr>
              <a:t>J</a:t>
            </a:r>
            <a:r>
              <a:rPr sz="7400" spc="-220" dirty="0">
                <a:solidFill>
                  <a:srgbClr val="171717"/>
                </a:solidFill>
              </a:rPr>
              <a:t>P</a:t>
            </a:r>
            <a:r>
              <a:rPr sz="7400" spc="800" dirty="0">
                <a:solidFill>
                  <a:srgbClr val="171717"/>
                </a:solidFill>
              </a:rPr>
              <a:t>A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55" dirty="0">
                <a:solidFill>
                  <a:srgbClr val="171717"/>
                </a:solidFill>
              </a:rPr>
              <a:t>Annot</a:t>
            </a:r>
            <a:r>
              <a:rPr sz="7400" spc="-95" dirty="0">
                <a:solidFill>
                  <a:srgbClr val="171717"/>
                </a:solidFill>
              </a:rPr>
              <a:t>a</a:t>
            </a:r>
            <a:r>
              <a:rPr sz="7400" spc="-185" dirty="0">
                <a:solidFill>
                  <a:srgbClr val="171717"/>
                </a:solidFill>
              </a:rPr>
              <a:t>tion</a:t>
            </a:r>
            <a:r>
              <a:rPr sz="7400" spc="5" dirty="0">
                <a:solidFill>
                  <a:srgbClr val="171717"/>
                </a:solidFill>
              </a:rPr>
              <a:t>s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175" dirty="0">
                <a:solidFill>
                  <a:srgbClr val="171717"/>
                </a:solidFill>
              </a:rPr>
              <a:t>an</a:t>
            </a:r>
            <a:r>
              <a:rPr sz="7400" spc="15" dirty="0">
                <a:solidFill>
                  <a:srgbClr val="171717"/>
                </a:solidFill>
              </a:rPr>
              <a:t>d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305" dirty="0">
                <a:solidFill>
                  <a:srgbClr val="171717"/>
                </a:solidFill>
              </a:rPr>
              <a:t>h</a:t>
            </a:r>
            <a:r>
              <a:rPr sz="7400" spc="-75" dirty="0">
                <a:solidFill>
                  <a:srgbClr val="171717"/>
                </a:solidFill>
              </a:rPr>
              <a:t>o</a:t>
            </a:r>
            <a:r>
              <a:rPr sz="7400" spc="330" dirty="0">
                <a:solidFill>
                  <a:srgbClr val="171717"/>
                </a:solidFill>
              </a:rPr>
              <a:t>w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25" dirty="0">
                <a:solidFill>
                  <a:srgbClr val="171717"/>
                </a:solidFill>
              </a:rPr>
              <a:t>t</a:t>
            </a:r>
            <a:r>
              <a:rPr sz="7400" spc="300" dirty="0">
                <a:solidFill>
                  <a:srgbClr val="171717"/>
                </a:solidFill>
              </a:rPr>
              <a:t>o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85" dirty="0">
                <a:solidFill>
                  <a:srgbClr val="171717"/>
                </a:solidFill>
              </a:rPr>
              <a:t>us</a:t>
            </a:r>
            <a:r>
              <a:rPr sz="7400" spc="-100" dirty="0">
                <a:solidFill>
                  <a:srgbClr val="171717"/>
                </a:solidFill>
              </a:rPr>
              <a:t>e</a:t>
            </a:r>
            <a:r>
              <a:rPr sz="7400" spc="-755" dirty="0">
                <a:solidFill>
                  <a:srgbClr val="171717"/>
                </a:solidFill>
              </a:rPr>
              <a:t> </a:t>
            </a:r>
            <a:r>
              <a:rPr sz="7400" spc="-240" dirty="0">
                <a:solidFill>
                  <a:srgbClr val="171717"/>
                </a:solidFill>
              </a:rPr>
              <a:t>them</a:t>
            </a:r>
            <a:endParaRPr sz="7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4016496"/>
            <a:ext cx="14803119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9305" marR="3623310" indent="-3317240">
              <a:lnSpc>
                <a:spcPts val="4950"/>
              </a:lnSpc>
              <a:spcBef>
                <a:spcPts val="95"/>
              </a:spcBef>
            </a:pP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@OneToMany(mappedBy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3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"registration",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</a:t>
            </a:r>
            <a:r>
              <a:rPr sz="3950" spc="-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-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CascadeType.ALL)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List&lt;Course&gt;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courses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ArrayList&lt;&gt;();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158105" cy="3526154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@One</a:t>
            </a:r>
            <a:r>
              <a:rPr sz="5900" spc="-5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oMa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59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65" dirty="0">
                <a:latin typeface="Verdana" panose="020B0604030504040204"/>
                <a:cs typeface="Verdana" panose="020B0604030504040204"/>
              </a:rPr>
              <a:t>Most</a:t>
            </a:r>
            <a:r>
              <a:rPr sz="3100" spc="-19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Common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962025">
              <a:lnSpc>
                <a:spcPct val="182000"/>
              </a:lnSpc>
            </a:pPr>
            <a:r>
              <a:rPr sz="3100" spc="55" dirty="0">
                <a:latin typeface="Verdana" panose="020B0604030504040204"/>
                <a:cs typeface="Verdana" panose="020B0604030504040204"/>
              </a:rPr>
              <a:t>Paired</a:t>
            </a:r>
            <a:r>
              <a:rPr sz="310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0" dirty="0">
                <a:latin typeface="Verdana" panose="020B0604030504040204"/>
                <a:cs typeface="Verdana" panose="020B0604030504040204"/>
              </a:rPr>
              <a:t>@ManyToOne </a:t>
            </a:r>
            <a:r>
              <a:rPr sz="3100" spc="-10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mappedBy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617" y="5100070"/>
            <a:ext cx="452755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Fetch</a:t>
            </a:r>
            <a:r>
              <a:rPr sz="5900" spc="-3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2857" y="4799718"/>
            <a:ext cx="1026350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Lazy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p</a:t>
            </a:r>
            <a:r>
              <a:rPr sz="3950" spc="-20" dirty="0">
                <a:solidFill>
                  <a:srgbClr val="000000"/>
                </a:solidFill>
              </a:rPr>
              <a:t>r</a:t>
            </a:r>
            <a:r>
              <a:rPr sz="3950" spc="75" dirty="0">
                <a:solidFill>
                  <a:srgbClr val="000000"/>
                </a:solidFill>
              </a:rPr>
              <a:t>operty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called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5" dirty="0">
                <a:solidFill>
                  <a:srgbClr val="000000"/>
                </a:solidFill>
              </a:rPr>
              <a:t>Eager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0" dirty="0">
                <a:solidFill>
                  <a:srgbClr val="000000"/>
                </a:solidFill>
              </a:rPr>
              <a:t>DB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query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when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5" dirty="0">
                <a:solidFill>
                  <a:srgbClr val="000000"/>
                </a:solidFill>
              </a:rPr>
              <a:t>object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is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0" dirty="0">
                <a:solidFill>
                  <a:srgbClr val="000000"/>
                </a:solidFill>
              </a:rPr>
              <a:t>c</a:t>
            </a:r>
            <a:r>
              <a:rPr sz="3950" spc="-10" dirty="0">
                <a:solidFill>
                  <a:srgbClr val="000000"/>
                </a:solidFill>
              </a:rPr>
              <a:t>r</a:t>
            </a:r>
            <a:r>
              <a:rPr sz="3950" spc="-10" dirty="0">
                <a:solidFill>
                  <a:srgbClr val="000000"/>
                </a:solidFill>
              </a:rPr>
              <a:t>e</a:t>
            </a:r>
            <a:r>
              <a:rPr sz="3950" spc="-30" dirty="0">
                <a:solidFill>
                  <a:srgbClr val="000000"/>
                </a:solidFill>
              </a:rPr>
              <a:t>a</a:t>
            </a:r>
            <a:r>
              <a:rPr sz="3950" spc="5" dirty="0">
                <a:solidFill>
                  <a:srgbClr val="000000"/>
                </a:solidFill>
              </a:rPr>
              <a:t>t</a:t>
            </a:r>
            <a:r>
              <a:rPr sz="3950" spc="110" dirty="0">
                <a:solidFill>
                  <a:srgbClr val="000000"/>
                </a:solidFill>
              </a:rPr>
              <a:t>ed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5273002"/>
            <a:ext cx="16612869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em.createQuery(“Select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spc="1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Registration”);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5099685" cy="266763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4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JPQL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415" dirty="0">
                <a:latin typeface="Verdana" panose="020B0604030504040204"/>
                <a:cs typeface="Verdana" panose="020B0604030504040204"/>
              </a:rPr>
              <a:t>!=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SQL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40" dirty="0">
                <a:latin typeface="Verdana" panose="020B0604030504040204"/>
                <a:cs typeface="Verdana" panose="020B0604030504040204"/>
              </a:rPr>
              <a:t>Centered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30" dirty="0">
                <a:latin typeface="Verdana" panose="020B0604030504040204"/>
                <a:cs typeface="Verdana" panose="020B0604030504040204"/>
              </a:rPr>
              <a:t>around</a:t>
            </a:r>
            <a:r>
              <a:rPr sz="31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59990"/>
            <a:ext cx="15407640" cy="315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String jpql = “Select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com.</a:t>
            </a:r>
            <a:r>
              <a:rPr lang="en-US"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mycompany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.conference.model.RegistrationReport </a:t>
            </a:r>
            <a:r>
              <a:rPr sz="3950" spc="-236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(r.name,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c.name,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c.description)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Registration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r,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Course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where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r.id = c.registration.id”;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442382"/>
            <a:ext cx="8122920" cy="438467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sz="59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Projection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0"/>
              </a:spcBef>
            </a:pPr>
            <a:r>
              <a:rPr sz="3100" spc="20" dirty="0">
                <a:latin typeface="Verdana" panose="020B0604030504040204"/>
                <a:cs typeface="Verdana" panose="020B0604030504040204"/>
              </a:rPr>
              <a:t>Presents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95" dirty="0">
                <a:latin typeface="Verdana" panose="020B0604030504040204"/>
                <a:cs typeface="Verdana" panose="020B0604030504040204"/>
              </a:rPr>
              <a:t>to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105" dirty="0">
                <a:latin typeface="Verdana" panose="020B0604030504040204"/>
                <a:cs typeface="Verdana" panose="020B0604030504040204"/>
              </a:rPr>
              <a:t>UI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3040"/>
              </a:spcBef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Objects</a:t>
            </a:r>
            <a:r>
              <a:rPr sz="31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added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using</a:t>
            </a:r>
            <a:r>
              <a:rPr sz="31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0" dirty="0">
                <a:latin typeface="Verdana" panose="020B0604030504040204"/>
                <a:cs typeface="Verdana" panose="020B0604030504040204"/>
              </a:rPr>
              <a:t>JPQL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marL="48895" marR="5080">
              <a:lnSpc>
                <a:spcPct val="182000"/>
              </a:lnSpc>
            </a:pPr>
            <a:r>
              <a:rPr sz="3100" spc="60" dirty="0">
                <a:latin typeface="Verdana" panose="020B0604030504040204"/>
                <a:cs typeface="Verdana" panose="020B0604030504040204"/>
              </a:rPr>
              <a:t>Projection Objects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can </a:t>
            </a:r>
            <a:r>
              <a:rPr sz="3100" spc="105" dirty="0">
                <a:latin typeface="Verdana" panose="020B0604030504040204"/>
                <a:cs typeface="Verdana" panose="020B0604030504040204"/>
              </a:rPr>
              <a:t>be </a:t>
            </a:r>
            <a:r>
              <a:rPr sz="3100" spc="229" dirty="0">
                <a:latin typeface="Verdana" panose="020B0604030504040204"/>
                <a:cs typeface="Verdana" panose="020B0604030504040204"/>
              </a:rPr>
              <a:t>JPA </a:t>
            </a:r>
            <a:r>
              <a:rPr sz="3100" spc="40" dirty="0">
                <a:latin typeface="Verdana" panose="020B0604030504040204"/>
                <a:cs typeface="Verdana" panose="020B0604030504040204"/>
              </a:rPr>
              <a:t>Entities </a:t>
            </a:r>
            <a:r>
              <a:rPr sz="3100" spc="45" dirty="0">
                <a:latin typeface="Verdana" panose="020B0604030504040204"/>
                <a:cs typeface="Verdana" panose="020B0604030504040204"/>
              </a:rPr>
              <a:t> Constructor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65" dirty="0">
                <a:latin typeface="Verdana" panose="020B0604030504040204"/>
                <a:cs typeface="Verdana" panose="020B0604030504040204"/>
              </a:rPr>
              <a:t>for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25" dirty="0">
                <a:latin typeface="Verdana" panose="020B0604030504040204"/>
                <a:cs typeface="Verdana" panose="020B0604030504040204"/>
              </a:rPr>
              <a:t>the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55" dirty="0">
                <a:latin typeface="Verdana" panose="020B0604030504040204"/>
                <a:cs typeface="Verdana" panose="020B0604030504040204"/>
              </a:rPr>
              <a:t>projection</a:t>
            </a:r>
            <a:r>
              <a:rPr sz="31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-5" dirty="0">
                <a:latin typeface="Verdana" panose="020B0604030504040204"/>
                <a:cs typeface="Verdana" panose="020B0604030504040204"/>
              </a:rPr>
              <a:t>is</a:t>
            </a:r>
            <a:r>
              <a:rPr sz="31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3100" spc="75" dirty="0">
                <a:latin typeface="Verdana" panose="020B0604030504040204"/>
                <a:cs typeface="Verdana" panose="020B0604030504040204"/>
              </a:rPr>
              <a:t>needed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4016496"/>
            <a:ext cx="16388080" cy="1885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" marR="3022600" indent="-377190">
              <a:lnSpc>
                <a:spcPts val="4950"/>
              </a:lnSpc>
              <a:spcBef>
                <a:spcPts val="9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@NamedQueries({@NamedQuery( </a:t>
            </a:r>
            <a:r>
              <a:rPr sz="3950" spc="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spc="-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name=Regstration.FIND_REGISTRATION_REPORTS,</a:t>
            </a:r>
            <a:endParaRPr sz="395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5"/>
              </a:spcBef>
            </a:pP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query</a:t>
            </a:r>
            <a:r>
              <a:rPr sz="3950" spc="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3950" spc="55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95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Regstration.FIND_REGISTRATION_REPORTS_JPQL)})</a:t>
            </a:r>
            <a:endParaRPr sz="39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6528512"/>
            <a:ext cx="10488295" cy="3796029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59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NamedQueries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237490">
              <a:lnSpc>
                <a:spcPct val="100000"/>
              </a:lnSpc>
              <a:spcBef>
                <a:spcPts val="940"/>
              </a:spcBef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Cleaner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dirty="0">
                <a:latin typeface="Verdana" panose="020B0604030504040204"/>
                <a:cs typeface="Verdana" panose="020B0604030504040204"/>
              </a:rPr>
              <a:t>then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95" dirty="0">
                <a:latin typeface="Verdana" panose="020B0604030504040204"/>
                <a:cs typeface="Verdana" panose="020B0604030504040204"/>
              </a:rPr>
              <a:t>adhoc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95" dirty="0">
                <a:latin typeface="Verdana" panose="020B0604030504040204"/>
                <a:cs typeface="Verdana" panose="020B0604030504040204"/>
              </a:rPr>
              <a:t>JPQL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37490" marR="5080">
              <a:lnSpc>
                <a:spcPct val="164000"/>
              </a:lnSpc>
            </a:pPr>
            <a:r>
              <a:rPr sz="3950" spc="145" dirty="0">
                <a:latin typeface="Verdana" panose="020B0604030504040204"/>
                <a:cs typeface="Verdana" panose="020B0604030504040204"/>
              </a:rPr>
              <a:t>Not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required,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but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focuses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on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the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domain </a:t>
            </a:r>
            <a:r>
              <a:rPr sz="3950" spc="-137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Named</a:t>
            </a:r>
            <a:r>
              <a:rPr sz="395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parameters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643746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25854" y="3295699"/>
            <a:ext cx="358203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7841" y="2339060"/>
            <a:ext cx="4965065" cy="1612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65" dirty="0">
                <a:solidFill>
                  <a:srgbClr val="000000"/>
                </a:solidFill>
              </a:rPr>
              <a:t>Annotations</a:t>
            </a:r>
            <a:endParaRPr sz="3950"/>
          </a:p>
          <a:p>
            <a:pPr marL="12700">
              <a:lnSpc>
                <a:spcPct val="100000"/>
              </a:lnSpc>
              <a:spcBef>
                <a:spcPts val="3010"/>
              </a:spcBef>
            </a:pPr>
            <a:r>
              <a:rPr sz="3950" spc="50" dirty="0">
                <a:solidFill>
                  <a:srgbClr val="000000"/>
                </a:solidFill>
              </a:rPr>
              <a:t>Overriding</a:t>
            </a:r>
            <a:r>
              <a:rPr sz="3950" spc="-26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447841" y="4307587"/>
            <a:ext cx="904367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and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Repository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from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Spring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264785">
              <a:lnSpc>
                <a:spcPct val="164000"/>
              </a:lnSpc>
            </a:pPr>
            <a:r>
              <a:rPr sz="3950" spc="105" dirty="0">
                <a:latin typeface="Verdana" panose="020B0604030504040204"/>
                <a:cs typeface="Verdana" panose="020B0604030504040204"/>
              </a:rPr>
              <a:t>Joins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FetchTypes 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Projection </a:t>
            </a:r>
            <a:r>
              <a:rPr sz="3950" spc="6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NamedQueries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Annotations</a:t>
            </a:r>
            <a:endParaRPr spc="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154140" y="2433633"/>
            <a:ext cx="7795818" cy="7427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8660" y="4649821"/>
            <a:ext cx="4566920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2339975">
              <a:lnSpc>
                <a:spcPct val="100000"/>
              </a:lnSpc>
              <a:spcBef>
                <a:spcPts val="130"/>
              </a:spcBef>
            </a:pPr>
            <a:r>
              <a:rPr sz="59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Entity  </a:t>
            </a:r>
            <a:r>
              <a:rPr sz="59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Annot</a:t>
            </a:r>
            <a:r>
              <a:rPr sz="59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59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tions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1" y="1846929"/>
            <a:ext cx="655955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solidFill>
                  <a:srgbClr val="000000"/>
                </a:solidFill>
              </a:rPr>
              <a:t>@Entity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40" dirty="0">
                <a:solidFill>
                  <a:srgbClr val="000000"/>
                </a:solidFill>
              </a:rPr>
              <a:t>Decla</a:t>
            </a:r>
            <a:r>
              <a:rPr sz="3950" spc="-45" dirty="0">
                <a:solidFill>
                  <a:srgbClr val="000000"/>
                </a:solidFill>
              </a:rPr>
              <a:t>r</a:t>
            </a:r>
            <a:r>
              <a:rPr sz="3950" spc="-25" dirty="0">
                <a:solidFill>
                  <a:srgbClr val="000000"/>
                </a:solidFill>
              </a:rPr>
              <a:t>es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85" dirty="0">
                <a:solidFill>
                  <a:srgbClr val="000000"/>
                </a:solidFill>
              </a:rPr>
              <a:t>Object</a:t>
            </a:r>
            <a:endParaRPr sz="3950"/>
          </a:p>
          <a:p>
            <a:pPr marL="12700" marR="500380">
              <a:lnSpc>
                <a:spcPct val="164000"/>
              </a:lnSpc>
            </a:pP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5" dirty="0">
                <a:solidFill>
                  <a:srgbClr val="000000"/>
                </a:solidFill>
              </a:rPr>
              <a:t>able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70" dirty="0">
                <a:solidFill>
                  <a:srgbClr val="000000"/>
                </a:solidFill>
              </a:rPr>
              <a:t>specifics  </a:t>
            </a:r>
            <a:r>
              <a:rPr sz="3950" spc="-100" dirty="0">
                <a:solidFill>
                  <a:srgbClr val="000000"/>
                </a:solidFill>
              </a:rPr>
              <a:t>@Id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Primary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0" dirty="0">
                <a:solidFill>
                  <a:srgbClr val="000000"/>
                </a:solidFill>
              </a:rPr>
              <a:t>K</a:t>
            </a:r>
            <a:r>
              <a:rPr sz="3950" spc="-65" dirty="0">
                <a:solidFill>
                  <a:srgbClr val="000000"/>
                </a:solidFill>
              </a:rPr>
              <a:t>e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246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@Gene</a:t>
            </a:r>
            <a:r>
              <a:rPr spc="-110" dirty="0"/>
              <a:t>r</a:t>
            </a:r>
            <a:r>
              <a:rPr spc="-70" dirty="0"/>
              <a:t>a</a:t>
            </a:r>
            <a:r>
              <a:rPr spc="5" dirty="0"/>
              <a:t>t</a:t>
            </a:r>
            <a:r>
              <a:rPr spc="110" dirty="0"/>
              <a:t>ed</a:t>
            </a:r>
            <a:r>
              <a:rPr spc="-15" dirty="0"/>
              <a:t>V</a:t>
            </a:r>
            <a:r>
              <a:rPr spc="-5" dirty="0"/>
              <a:t>alue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60" dirty="0"/>
              <a:t>Used</a:t>
            </a:r>
            <a:r>
              <a:rPr spc="-204" dirty="0"/>
              <a:t> </a:t>
            </a:r>
            <a:r>
              <a:rPr spc="60" dirty="0"/>
              <a:t>with</a:t>
            </a:r>
            <a:r>
              <a:rPr spc="-204" dirty="0"/>
              <a:t> </a:t>
            </a:r>
            <a:r>
              <a:rPr spc="-100" dirty="0"/>
              <a:t>@Id</a:t>
            </a:r>
            <a:endParaRPr spc="-100" dirty="0"/>
          </a:p>
          <a:p>
            <a:pPr marL="6512560">
              <a:lnSpc>
                <a:spcPct val="100000"/>
              </a:lnSpc>
              <a:spcBef>
                <a:spcPts val="3010"/>
              </a:spcBef>
            </a:pPr>
            <a:r>
              <a:rPr spc="25" dirty="0"/>
              <a:t>IDENTITY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120" dirty="0"/>
              <a:t>C</a:t>
            </a:r>
            <a:r>
              <a:rPr spc="15" dirty="0"/>
              <a:t>olumn</a:t>
            </a:r>
            <a:endParaRPr spc="15" dirty="0"/>
          </a:p>
          <a:p>
            <a:pPr marL="6512560" marR="5080">
              <a:lnSpc>
                <a:spcPct val="164000"/>
              </a:lnSpc>
            </a:pPr>
            <a:r>
              <a:rPr spc="325" dirty="0"/>
              <a:t>A</a:t>
            </a:r>
            <a:r>
              <a:rPr spc="100" dirty="0"/>
              <a:t>U</a:t>
            </a:r>
            <a:r>
              <a:rPr spc="-25" dirty="0"/>
              <a:t>T</a:t>
            </a:r>
            <a:r>
              <a:rPr spc="250" dirty="0"/>
              <a:t>O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55" dirty="0"/>
              <a:t>Chooses</a:t>
            </a:r>
            <a:r>
              <a:rPr spc="-204" dirty="0"/>
              <a:t> </a:t>
            </a:r>
            <a:r>
              <a:rPr spc="20" dirty="0"/>
              <a:t>f</a:t>
            </a:r>
            <a:r>
              <a:rPr spc="-50" dirty="0"/>
              <a:t>r</a:t>
            </a:r>
            <a:r>
              <a:rPr spc="60" dirty="0"/>
              <a:t>om</a:t>
            </a:r>
            <a:r>
              <a:rPr spc="-204" dirty="0"/>
              <a:t> </a:t>
            </a:r>
            <a:r>
              <a:rPr spc="70" dirty="0"/>
              <a:t>dialect  </a:t>
            </a:r>
            <a:r>
              <a:rPr spc="120" dirty="0"/>
              <a:t>SEQUENCE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155" dirty="0"/>
              <a:t>If</a:t>
            </a:r>
            <a:r>
              <a:rPr spc="-204" dirty="0"/>
              <a:t> </a:t>
            </a:r>
            <a:r>
              <a:rPr spc="25" dirty="0"/>
              <a:t>database</a:t>
            </a:r>
            <a:r>
              <a:rPr spc="-204" dirty="0"/>
              <a:t> </a:t>
            </a:r>
            <a:r>
              <a:rPr spc="45" dirty="0"/>
              <a:t>supports</a:t>
            </a:r>
            <a:r>
              <a:rPr spc="-200" dirty="0"/>
              <a:t> </a:t>
            </a:r>
            <a:r>
              <a:rPr spc="55" dirty="0"/>
              <a:t>it </a:t>
            </a:r>
            <a:r>
              <a:rPr spc="-1375" dirty="0"/>
              <a:t> </a:t>
            </a:r>
            <a:r>
              <a:rPr spc="-229" dirty="0"/>
              <a:t>T</a:t>
            </a:r>
            <a:r>
              <a:rPr spc="245" dirty="0"/>
              <a:t>ABLE</a:t>
            </a:r>
            <a:r>
              <a:rPr spc="-204" dirty="0"/>
              <a:t> </a:t>
            </a:r>
            <a:r>
              <a:rPr spc="-180" dirty="0"/>
              <a:t>-</a:t>
            </a:r>
            <a:r>
              <a:rPr spc="-204" dirty="0"/>
              <a:t> </a:t>
            </a:r>
            <a:r>
              <a:rPr spc="-5" dirty="0"/>
              <a:t>Uses</a:t>
            </a:r>
            <a:r>
              <a:rPr spc="-204" dirty="0"/>
              <a:t> </a:t>
            </a:r>
            <a:r>
              <a:rPr spc="50" dirty="0"/>
              <a:t>identity</a:t>
            </a:r>
            <a:r>
              <a:rPr spc="-204" dirty="0"/>
              <a:t> </a:t>
            </a:r>
            <a:r>
              <a:rPr spc="55" dirty="0"/>
              <a:t>table</a:t>
            </a:r>
            <a:endParaRPr spc="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710" y="2739320"/>
            <a:ext cx="9526270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spring.jpa.generate-ddl=true </a:t>
            </a:r>
            <a:r>
              <a:rPr sz="3450" spc="10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solidFill>
                  <a:srgbClr val="A7A7A7"/>
                </a:solidFill>
                <a:latin typeface="Courier New" panose="02070309020205020404"/>
                <a:cs typeface="Courier New" panose="02070309020205020404"/>
              </a:rPr>
              <a:t>spring.jpa.hibernate.ddl-auto=create</a:t>
            </a:r>
            <a:endParaRPr sz="34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565" y="4624080"/>
            <a:ext cx="17515205" cy="362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marR="5080">
              <a:lnSpc>
                <a:spcPct val="120000"/>
              </a:lnSpc>
              <a:spcBef>
                <a:spcPts val="95"/>
              </a:spcBef>
            </a:pPr>
            <a:r>
              <a:rPr sz="3450" spc="5" dirty="0">
                <a:latin typeface="Courier New" panose="02070309020205020404"/>
                <a:cs typeface="Courier New" panose="02070309020205020404"/>
              </a:rPr>
              <a:t>spring.jpa.hibernate.naming.physical-strategy= </a:t>
            </a:r>
            <a:r>
              <a:rPr sz="345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3450" spc="5" dirty="0">
                <a:latin typeface="Courier New" panose="02070309020205020404"/>
                <a:cs typeface="Courier New" panose="02070309020205020404"/>
              </a:rPr>
              <a:t>org.hibernate.boot.model.naming.PhysicalNamingStrategyStandardImpl</a:t>
            </a:r>
            <a:endParaRPr sz="345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7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59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Uppercase</a:t>
            </a:r>
            <a:r>
              <a:rPr sz="5900" spc="-3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L="48895">
              <a:lnSpc>
                <a:spcPct val="100000"/>
              </a:lnSpc>
              <a:spcBef>
                <a:spcPts val="1135"/>
              </a:spcBef>
            </a:pPr>
            <a:r>
              <a:rPr sz="3100" spc="15" dirty="0">
                <a:latin typeface="Verdana" panose="020B0604030504040204"/>
                <a:cs typeface="Verdana" panose="020B0604030504040204"/>
              </a:rPr>
              <a:t>PhysicalNamingStrategyStandardImpl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978" y="2122477"/>
            <a:ext cx="0" cy="8459470"/>
          </a:xfrm>
          <a:custGeom>
            <a:avLst/>
            <a:gdLst/>
            <a:ahLst/>
            <a:cxnLst/>
            <a:rect l="l" t="t" r="r" b="b"/>
            <a:pathLst>
              <a:path h="8459470">
                <a:moveTo>
                  <a:pt x="0" y="0"/>
                </a:moveTo>
                <a:lnTo>
                  <a:pt x="0" y="8459099"/>
                </a:lnTo>
              </a:path>
            </a:pathLst>
          </a:custGeom>
          <a:ln w="31412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15175" y="4649821"/>
            <a:ext cx="3260725" cy="1830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558800">
              <a:lnSpc>
                <a:spcPct val="100000"/>
              </a:lnSpc>
              <a:spcBef>
                <a:spcPts val="130"/>
              </a:spcBef>
            </a:pPr>
            <a:r>
              <a:rPr sz="59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59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ault  </a:t>
            </a:r>
            <a:r>
              <a:rPr sz="5900" spc="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59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olumns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44380" y="1343116"/>
            <a:ext cx="44761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5" dirty="0">
                <a:solidFill>
                  <a:srgbClr val="000000"/>
                </a:solidFill>
              </a:rPr>
              <a:t>Override</a:t>
            </a:r>
            <a:r>
              <a:rPr sz="3950" spc="-270" dirty="0">
                <a:solidFill>
                  <a:srgbClr val="000000"/>
                </a:solidFill>
              </a:rPr>
              <a:t> </a:t>
            </a:r>
            <a:r>
              <a:rPr sz="3950" spc="5" dirty="0">
                <a:solidFill>
                  <a:srgbClr val="000000"/>
                </a:solidFill>
              </a:rPr>
              <a:t>Defaults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8544380" y="2327379"/>
            <a:ext cx="989711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@</a:t>
            </a:r>
            <a:r>
              <a:rPr sz="3950" spc="-5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15" dirty="0">
                <a:latin typeface="Verdana" panose="020B0604030504040204"/>
                <a:cs typeface="Verdana" panose="020B0604030504040204"/>
              </a:rPr>
              <a:t>olumn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180" dirty="0">
                <a:latin typeface="Verdana" panose="020B0604030504040204"/>
                <a:cs typeface="Verdana" panose="020B0604030504040204"/>
              </a:rPr>
              <a:t>-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0" dirty="0">
                <a:latin typeface="Verdana" panose="020B0604030504040204"/>
                <a:cs typeface="Verdana" panose="020B0604030504040204"/>
              </a:rPr>
              <a:t>O</a:t>
            </a:r>
            <a:r>
              <a:rPr sz="3950" spc="-105" dirty="0">
                <a:latin typeface="Verdana" panose="020B0604030504040204"/>
                <a:cs typeface="Verdana" panose="020B0604030504040204"/>
              </a:rPr>
              <a:t>v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erride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5" dirty="0">
                <a:latin typeface="Verdana" panose="020B0604030504040204"/>
                <a:cs typeface="Verdana" panose="020B0604030504040204"/>
              </a:rPr>
              <a:t>names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5" dirty="0">
                <a:latin typeface="Verdana" panose="020B0604030504040204"/>
                <a:cs typeface="Verdana" panose="020B0604030504040204"/>
              </a:rPr>
              <a:t>or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110" dirty="0">
                <a:latin typeface="Verdana" panose="020B0604030504040204"/>
                <a:cs typeface="Verdana" panose="020B0604030504040204"/>
              </a:rPr>
              <a:t>add</a:t>
            </a:r>
            <a:r>
              <a:rPr sz="395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in</a:t>
            </a:r>
            <a:r>
              <a:rPr sz="3950" spc="-15" dirty="0">
                <a:latin typeface="Verdana" panose="020B0604030504040204"/>
                <a:cs typeface="Verdana" panose="020B0604030504040204"/>
              </a:rPr>
              <a:t>f</a:t>
            </a:r>
            <a:r>
              <a:rPr sz="3950" spc="200" dirty="0">
                <a:latin typeface="Verdana" panose="020B0604030504040204"/>
                <a:cs typeface="Verdana" panose="020B0604030504040204"/>
              </a:rPr>
              <a:t>o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40840" y="3528941"/>
            <a:ext cx="4356100" cy="5549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140" dirty="0">
                <a:latin typeface="Verdana" panose="020B0604030504040204"/>
                <a:cs typeface="Verdana" panose="020B0604030504040204"/>
              </a:rPr>
              <a:t>c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olumnDefinition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1831975">
              <a:lnSpc>
                <a:spcPct val="164000"/>
              </a:lnSpc>
            </a:pPr>
            <a:r>
              <a:rPr sz="3950" spc="15" dirty="0">
                <a:latin typeface="Verdana" panose="020B0604030504040204"/>
                <a:cs typeface="Verdana" panose="020B0604030504040204"/>
              </a:rPr>
              <a:t>insertable  </a:t>
            </a:r>
            <a:r>
              <a:rPr sz="3950" spc="40" dirty="0">
                <a:latin typeface="Verdana" panose="020B0604030504040204"/>
                <a:cs typeface="Verdana" panose="020B0604030504040204"/>
              </a:rPr>
              <a:t>length 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40" dirty="0">
                <a:latin typeface="Verdana" panose="020B0604030504040204"/>
                <a:cs typeface="Verdana" panose="020B0604030504040204"/>
              </a:rPr>
              <a:t>name 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nullable </a:t>
            </a:r>
            <a:r>
              <a:rPr sz="3950" spc="3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50" dirty="0">
                <a:latin typeface="Verdana" panose="020B0604030504040204"/>
                <a:cs typeface="Verdana" panose="020B0604030504040204"/>
              </a:rPr>
              <a:t>precision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8835" y="3547049"/>
            <a:ext cx="2588260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30" dirty="0">
                <a:latin typeface="Verdana" panose="020B0604030504040204"/>
                <a:cs typeface="Verdana" panose="020B0604030504040204"/>
              </a:rPr>
              <a:t>scale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4000"/>
              </a:lnSpc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table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unique </a:t>
            </a:r>
            <a:r>
              <a:rPr sz="3950" spc="2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70" dirty="0">
                <a:latin typeface="Verdana" panose="020B0604030504040204"/>
                <a:cs typeface="Verdana" panose="020B0604030504040204"/>
              </a:rPr>
              <a:t>upd</a:t>
            </a:r>
            <a:r>
              <a:rPr sz="3950" spc="4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55" dirty="0">
                <a:latin typeface="Verdana" panose="020B0604030504040204"/>
                <a:cs typeface="Verdana" panose="020B0604030504040204"/>
              </a:rPr>
              <a:t>table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8994" y="5100070"/>
            <a:ext cx="522668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5900" spc="-3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it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58423" y="3815455"/>
            <a:ext cx="11402695" cy="358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20" dirty="0">
                <a:solidFill>
                  <a:srgbClr val="000000"/>
                </a:solidFill>
              </a:rPr>
              <a:t>@PersistenceContext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0" dirty="0">
                <a:solidFill>
                  <a:srgbClr val="000000"/>
                </a:solidFill>
              </a:rPr>
              <a:t> </a:t>
            </a:r>
            <a:r>
              <a:rPr sz="3950" spc="-70" dirty="0">
                <a:solidFill>
                  <a:srgbClr val="000000"/>
                </a:solidFill>
              </a:rPr>
              <a:t>Injects</a:t>
            </a:r>
            <a:r>
              <a:rPr sz="3950" spc="-195" dirty="0">
                <a:solidFill>
                  <a:srgbClr val="000000"/>
                </a:solidFill>
              </a:rPr>
              <a:t> </a:t>
            </a:r>
            <a:r>
              <a:rPr sz="3950" spc="30" dirty="0">
                <a:solidFill>
                  <a:srgbClr val="000000"/>
                </a:solidFill>
              </a:rPr>
              <a:t>EntityManager</a:t>
            </a:r>
            <a:endParaRPr sz="3950"/>
          </a:p>
          <a:p>
            <a:pPr marL="12700" marR="728345">
              <a:lnSpc>
                <a:spcPct val="164000"/>
              </a:lnSpc>
            </a:pPr>
            <a:r>
              <a:rPr sz="3950" dirty="0">
                <a:solidFill>
                  <a:srgbClr val="000000"/>
                </a:solidFill>
              </a:rPr>
              <a:t>@Servi</a:t>
            </a:r>
            <a:r>
              <a:rPr sz="3950" spc="-60" dirty="0">
                <a:solidFill>
                  <a:srgbClr val="000000"/>
                </a:solidFill>
              </a:rPr>
              <a:t>c</a:t>
            </a:r>
            <a:r>
              <a:rPr sz="3950" spc="35" dirty="0">
                <a:solidFill>
                  <a:srgbClr val="000000"/>
                </a:solidFill>
              </a:rPr>
              <a:t>e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210" dirty="0">
                <a:solidFill>
                  <a:srgbClr val="000000"/>
                </a:solidFill>
              </a:rPr>
              <a:t>L</a:t>
            </a:r>
            <a:r>
              <a:rPr sz="3950" spc="114" dirty="0">
                <a:solidFill>
                  <a:srgbClr val="000000"/>
                </a:solidFill>
              </a:rPr>
              <a:t>oc</a:t>
            </a:r>
            <a:r>
              <a:rPr sz="3950" spc="100" dirty="0">
                <a:solidFill>
                  <a:srgbClr val="000000"/>
                </a:solidFill>
              </a:rPr>
              <a:t>a</a:t>
            </a:r>
            <a:r>
              <a:rPr sz="3950" spc="65" dirty="0">
                <a:solidFill>
                  <a:srgbClr val="000000"/>
                </a:solidFill>
              </a:rPr>
              <a:t>tion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busine</a:t>
            </a:r>
            <a:r>
              <a:rPr sz="3950" spc="-40" dirty="0">
                <a:solidFill>
                  <a:srgbClr val="000000"/>
                </a:solidFill>
              </a:rPr>
              <a:t>s</a:t>
            </a:r>
            <a:r>
              <a:rPr sz="3950" spc="-80" dirty="0">
                <a:solidFill>
                  <a:srgbClr val="000000"/>
                </a:solidFill>
              </a:rPr>
              <a:t>s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25" dirty="0">
                <a:solidFill>
                  <a:srgbClr val="000000"/>
                </a:solidFill>
              </a:rPr>
              <a:t>logic  </a:t>
            </a:r>
            <a:r>
              <a:rPr sz="3950" spc="50" dirty="0">
                <a:solidFill>
                  <a:srgbClr val="000000"/>
                </a:solidFill>
              </a:rPr>
              <a:t>@Repository </a:t>
            </a:r>
            <a:r>
              <a:rPr sz="3950" spc="-180" dirty="0">
                <a:solidFill>
                  <a:srgbClr val="000000"/>
                </a:solidFill>
              </a:rPr>
              <a:t>- </a:t>
            </a:r>
            <a:r>
              <a:rPr sz="3950" spc="10" dirty="0">
                <a:solidFill>
                  <a:srgbClr val="000000"/>
                </a:solidFill>
              </a:rPr>
              <a:t>Database </a:t>
            </a:r>
            <a:r>
              <a:rPr sz="3950" spc="-20" dirty="0">
                <a:solidFill>
                  <a:srgbClr val="000000"/>
                </a:solidFill>
              </a:rPr>
              <a:t>Integration </a:t>
            </a:r>
            <a:r>
              <a:rPr sz="3950" spc="-15" dirty="0">
                <a:solidFill>
                  <a:srgbClr val="000000"/>
                </a:solidFill>
              </a:rPr>
              <a:t> </a:t>
            </a:r>
            <a:r>
              <a:rPr sz="3950" spc="-75" dirty="0">
                <a:solidFill>
                  <a:srgbClr val="000000"/>
                </a:solidFill>
              </a:rPr>
              <a:t>@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0" dirty="0">
                <a:solidFill>
                  <a:srgbClr val="000000"/>
                </a:solidFill>
              </a:rPr>
              <a:t>ansactional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80" dirty="0">
                <a:solidFill>
                  <a:srgbClr val="000000"/>
                </a:solidFill>
              </a:rPr>
              <a:t>-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55" dirty="0">
                <a:solidFill>
                  <a:srgbClr val="000000"/>
                </a:solidFill>
              </a:rPr>
              <a:t>Beginning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150" dirty="0">
                <a:solidFill>
                  <a:srgbClr val="000000"/>
                </a:solidFill>
              </a:rPr>
              <a:t>of</a:t>
            </a:r>
            <a:r>
              <a:rPr sz="3950" spc="-204" dirty="0">
                <a:solidFill>
                  <a:srgbClr val="000000"/>
                </a:solidFill>
              </a:rPr>
              <a:t> </a:t>
            </a:r>
            <a:r>
              <a:rPr sz="3950" spc="-155" dirty="0">
                <a:solidFill>
                  <a:srgbClr val="000000"/>
                </a:solidFill>
              </a:rPr>
              <a:t>T</a:t>
            </a:r>
            <a:r>
              <a:rPr sz="3950" spc="-155" dirty="0">
                <a:solidFill>
                  <a:srgbClr val="000000"/>
                </a:solidFill>
              </a:rPr>
              <a:t>r</a:t>
            </a:r>
            <a:r>
              <a:rPr sz="3950" spc="25" dirty="0">
                <a:solidFill>
                  <a:srgbClr val="000000"/>
                </a:solidFill>
              </a:rPr>
              <a:t>ansaction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5100070"/>
            <a:ext cx="396684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4381" y="2831192"/>
            <a:ext cx="3975100" cy="456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90" dirty="0">
                <a:solidFill>
                  <a:srgbClr val="000000"/>
                </a:solidFill>
              </a:rPr>
              <a:t>Four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join</a:t>
            </a:r>
            <a:r>
              <a:rPr sz="3950" spc="-225" dirty="0">
                <a:solidFill>
                  <a:srgbClr val="000000"/>
                </a:solidFill>
              </a:rPr>
              <a:t> </a:t>
            </a:r>
            <a:r>
              <a:rPr sz="3950" spc="45" dirty="0">
                <a:solidFill>
                  <a:srgbClr val="000000"/>
                </a:solidFill>
              </a:rPr>
              <a:t>types</a:t>
            </a:r>
            <a:endParaRPr sz="3950"/>
          </a:p>
          <a:p>
            <a:pPr marL="200660" marR="5080">
              <a:lnSpc>
                <a:spcPct val="164000"/>
              </a:lnSpc>
            </a:pPr>
            <a:r>
              <a:rPr sz="3950" spc="30" dirty="0">
                <a:solidFill>
                  <a:srgbClr val="000000"/>
                </a:solidFill>
              </a:rPr>
              <a:t>@OneToOne </a:t>
            </a:r>
            <a:r>
              <a:rPr sz="3950" spc="3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@OneToMany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dirty="0">
                <a:solidFill>
                  <a:srgbClr val="000000"/>
                </a:solidFill>
              </a:rPr>
              <a:t>@ManyToOne </a:t>
            </a:r>
            <a:r>
              <a:rPr sz="3950" spc="5" dirty="0">
                <a:solidFill>
                  <a:srgbClr val="000000"/>
                </a:solidFill>
              </a:rPr>
              <a:t> </a:t>
            </a:r>
            <a:r>
              <a:rPr sz="3950" spc="-20" dirty="0">
                <a:solidFill>
                  <a:srgbClr val="000000"/>
                </a:solidFill>
              </a:rPr>
              <a:t>@Ma</a:t>
            </a:r>
            <a:r>
              <a:rPr sz="3950" spc="-75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r>
              <a:rPr sz="3950" spc="-325" dirty="0">
                <a:solidFill>
                  <a:srgbClr val="000000"/>
                </a:solidFill>
              </a:rPr>
              <a:t>T</a:t>
            </a:r>
            <a:r>
              <a:rPr sz="3950" spc="50" dirty="0">
                <a:solidFill>
                  <a:srgbClr val="000000"/>
                </a:solidFill>
              </a:rPr>
              <a:t>oMa</a:t>
            </a:r>
            <a:r>
              <a:rPr sz="3950" spc="-10" dirty="0">
                <a:solidFill>
                  <a:srgbClr val="000000"/>
                </a:solidFill>
              </a:rPr>
              <a:t>n</a:t>
            </a:r>
            <a:r>
              <a:rPr sz="3950" spc="20" dirty="0">
                <a:solidFill>
                  <a:srgbClr val="000000"/>
                </a:solidFill>
              </a:rPr>
              <a:t>y</a:t>
            </a:r>
            <a:endParaRPr sz="39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767" y="4649821"/>
            <a:ext cx="3966845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59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Join</a:t>
            </a:r>
            <a:r>
              <a:rPr sz="5900" spc="-3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59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59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10"/>
              </a:spcBef>
            </a:pPr>
            <a:r>
              <a:rPr sz="59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cont…</a:t>
            </a:r>
            <a:endParaRPr sz="5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4381" y="3815455"/>
            <a:ext cx="5777230" cy="259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dirty="0">
                <a:latin typeface="Verdana" panose="020B0604030504040204"/>
                <a:cs typeface="Verdana" panose="020B0604030504040204"/>
              </a:rPr>
              <a:t>Various</a:t>
            </a:r>
            <a:r>
              <a:rPr sz="3950" spc="-240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35" dirty="0">
                <a:latin typeface="Verdana" panose="020B0604030504040204"/>
                <a:cs typeface="Verdana" panose="020B0604030504040204"/>
              </a:rPr>
              <a:t>Configurations</a:t>
            </a:r>
            <a:endParaRPr sz="3950">
              <a:latin typeface="Verdana" panose="020B0604030504040204"/>
              <a:cs typeface="Verdana" panose="020B0604030504040204"/>
            </a:endParaRPr>
          </a:p>
          <a:p>
            <a:pPr marL="200660" marR="2032000">
              <a:lnSpc>
                <a:spcPct val="164000"/>
              </a:lnSpc>
            </a:pPr>
            <a:r>
              <a:rPr sz="3950" spc="50" dirty="0">
                <a:latin typeface="Verdana" panose="020B0604030504040204"/>
                <a:cs typeface="Verdana" panose="020B0604030504040204"/>
              </a:rPr>
              <a:t>Unidi</a:t>
            </a:r>
            <a:r>
              <a:rPr sz="395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ectional  </a:t>
            </a:r>
            <a:r>
              <a:rPr sz="3950" spc="60" dirty="0">
                <a:latin typeface="Verdana" panose="020B0604030504040204"/>
                <a:cs typeface="Verdana" panose="020B0604030504040204"/>
              </a:rPr>
              <a:t>Bidirectional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2857" y="6768245"/>
            <a:ext cx="21653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55" dirty="0">
                <a:latin typeface="Verdana" panose="020B0604030504040204"/>
                <a:cs typeface="Verdana" panose="020B0604030504040204"/>
              </a:rPr>
              <a:t>Cascade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599" y="5100070"/>
            <a:ext cx="515810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@One</a:t>
            </a:r>
            <a:r>
              <a:rPr spc="-595" dirty="0"/>
              <a:t>T</a:t>
            </a:r>
            <a:r>
              <a:rPr spc="40" dirty="0"/>
              <a:t>oMa</a:t>
            </a:r>
            <a:r>
              <a:rPr spc="-55" dirty="0"/>
              <a:t>n</a:t>
            </a:r>
            <a:r>
              <a:rPr spc="-5" dirty="0"/>
              <a:t>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44381" y="5291850"/>
            <a:ext cx="69583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425" dirty="0">
                <a:latin typeface="Verdana" panose="020B0604030504040204"/>
                <a:cs typeface="Verdana" panose="020B0604030504040204"/>
              </a:rPr>
              <a:t>A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-20" dirty="0">
                <a:latin typeface="Verdana" panose="020B0604030504040204"/>
                <a:cs typeface="Verdana" panose="020B0604030504040204"/>
              </a:rPr>
              <a:t>one-to-many</a:t>
            </a:r>
            <a:r>
              <a:rPr sz="395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3950" spc="20" dirty="0">
                <a:latin typeface="Verdana" panose="020B0604030504040204"/>
                <a:cs typeface="Verdana" panose="020B0604030504040204"/>
              </a:rPr>
              <a:t>relationship</a:t>
            </a:r>
            <a:endParaRPr sz="39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WPS Presentation</Application>
  <PresentationFormat>On-screen Show (4:3)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JPA Annotations and how to use them</vt:lpstr>
      <vt:lpstr>Annotations</vt:lpstr>
      <vt:lpstr>@Table - Table specifics  @Id - Primary Key</vt:lpstr>
      <vt:lpstr>spring.jpa.generate-ddl=true  spring.jpa.hibernate.ddl-auto=create</vt:lpstr>
      <vt:lpstr>Override Defaults</vt:lpstr>
      <vt:lpstr>@Service - Location of business logic  @Repository - Database Integration  @Transactional - Beginning of Transaction</vt:lpstr>
      <vt:lpstr>@OneToOne  @OneToMany  @ManyToOne  @ManyToMany</vt:lpstr>
      <vt:lpstr>PowerPoint 演示文稿</vt:lpstr>
      <vt:lpstr>@OneToMany</vt:lpstr>
      <vt:lpstr>private List&lt;Course&gt; courses = new ArrayList&lt;&gt;();</vt:lpstr>
      <vt:lpstr>Eager - DB query when object is created</vt:lpstr>
      <vt:lpstr>Query q = em.createQuery(“Select r from Registration”);</vt:lpstr>
      <vt:lpstr>where r.id = c.registration.id”;</vt:lpstr>
      <vt:lpstr>query = Regstration.FIND_REGISTRATION_REPORTS_JPQL)})</vt:lpstr>
      <vt:lpstr>Overriding Defaults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JPA Annotations and how to use them</dc:title>
  <dc:creator/>
  <cp:lastModifiedBy>steve</cp:lastModifiedBy>
  <cp:revision>4</cp:revision>
  <dcterms:created xsi:type="dcterms:W3CDTF">2021-08-11T10:27:00Z</dcterms:created>
  <dcterms:modified xsi:type="dcterms:W3CDTF">2021-08-13T15:34:01Z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2021-03-19T22:00:00Z</vt:filetime>
  </property>
  <property fmtid="{D5CDD505-2E9C-101B-9397-08002B2CF9AE}" pid="3" name="Creator">
    <vt:lpwstr>Keynote</vt:lpwstr>
  </property>
  <property fmtid="{D5CDD505-2E9C-101B-9397-08002B2CF9AE}" pid="4" name="LastSaved">
    <vt:filetime>2021-08-11T22:00:00Z</vt:filetime>
  </property>
  <property fmtid="{D5CDD505-2E9C-101B-9397-08002B2CF9AE}" pid="5" name="ICV">
    <vt:lpwstr>9CB4CDC9CB9E404298D5D3D2E3CD98A3</vt:lpwstr>
  </property>
  <property fmtid="{D5CDD505-2E9C-101B-9397-08002B2CF9AE}" pid="6" name="KSOProductBuildVer">
    <vt:lpwstr>1033-11.2.0.10258</vt:lpwstr>
  </property>
</Properties>
</file>