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67406" y="1925828"/>
            <a:ext cx="5457187" cy="217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1006" y="1925828"/>
            <a:ext cx="6269987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9694545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-70" dirty="0">
                <a:solidFill>
                  <a:srgbClr val="171717"/>
                </a:solidFill>
              </a:rPr>
              <a:t>B</a:t>
            </a:r>
            <a:r>
              <a:rPr sz="4500" spc="-70" dirty="0">
                <a:solidFill>
                  <a:srgbClr val="171717"/>
                </a:solidFill>
              </a:rPr>
              <a:t>u</a:t>
            </a:r>
            <a:r>
              <a:rPr sz="4500" spc="-165" dirty="0">
                <a:solidFill>
                  <a:srgbClr val="171717"/>
                </a:solidFill>
              </a:rPr>
              <a:t>il</a:t>
            </a:r>
            <a:r>
              <a:rPr sz="4500" spc="-25" dirty="0">
                <a:solidFill>
                  <a:srgbClr val="171717"/>
                </a:solidFill>
              </a:rPr>
              <a:t>d</a:t>
            </a:r>
            <a:r>
              <a:rPr sz="4500" spc="-70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dirty="0">
                <a:solidFill>
                  <a:srgbClr val="171717"/>
                </a:solidFill>
              </a:rPr>
              <a:t>R</a:t>
            </a:r>
            <a:r>
              <a:rPr sz="4500" spc="45" dirty="0">
                <a:solidFill>
                  <a:srgbClr val="171717"/>
                </a:solidFill>
              </a:rPr>
              <a:t>E</a:t>
            </a:r>
            <a:r>
              <a:rPr sz="4500" spc="-385" dirty="0">
                <a:solidFill>
                  <a:srgbClr val="171717"/>
                </a:solidFill>
              </a:rPr>
              <a:t>S</a:t>
            </a:r>
            <a:r>
              <a:rPr sz="4500" spc="-180" dirty="0">
                <a:solidFill>
                  <a:srgbClr val="171717"/>
                </a:solidFill>
              </a:rPr>
              <a:t>T</a:t>
            </a:r>
            <a:r>
              <a:rPr sz="4500" spc="-55" dirty="0">
                <a:solidFill>
                  <a:srgbClr val="171717"/>
                </a:solidFill>
              </a:rPr>
              <a:t>f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55" dirty="0">
                <a:solidFill>
                  <a:srgbClr val="171717"/>
                </a:solidFill>
              </a:rPr>
              <a:t>l</a:t>
            </a:r>
            <a:r>
              <a:rPr sz="4500" spc="-450" dirty="0">
                <a:solidFill>
                  <a:srgbClr val="171717"/>
                </a:solidFill>
              </a:rPr>
              <a:t> </a:t>
            </a:r>
            <a:r>
              <a:rPr sz="4500" spc="114" dirty="0">
                <a:solidFill>
                  <a:srgbClr val="171717"/>
                </a:solidFill>
              </a:rPr>
              <a:t>W</a:t>
            </a:r>
            <a:r>
              <a:rPr sz="4500" spc="-140" dirty="0">
                <a:solidFill>
                  <a:srgbClr val="171717"/>
                </a:solidFill>
              </a:rPr>
              <a:t>e</a:t>
            </a:r>
            <a:r>
              <a:rPr sz="4500" spc="180" dirty="0">
                <a:solidFill>
                  <a:srgbClr val="171717"/>
                </a:solidFill>
              </a:rPr>
              <a:t>b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15" dirty="0">
                <a:solidFill>
                  <a:srgbClr val="171717"/>
                </a:solidFill>
              </a:rPr>
              <a:t>pp</a:t>
            </a:r>
            <a:r>
              <a:rPr sz="4500" spc="-55" dirty="0">
                <a:solidFill>
                  <a:srgbClr val="171717"/>
                </a:solidFill>
              </a:rPr>
              <a:t>l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55" dirty="0">
                <a:solidFill>
                  <a:srgbClr val="171717"/>
                </a:solidFill>
              </a:rPr>
              <a:t>n  </a:t>
            </a:r>
            <a:r>
              <a:rPr sz="4500" spc="-10" dirty="0">
                <a:solidFill>
                  <a:srgbClr val="171717"/>
                </a:solidFill>
              </a:rPr>
              <a:t>w</a:t>
            </a:r>
            <a:r>
              <a:rPr sz="4500" spc="-7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-65" dirty="0">
                <a:solidFill>
                  <a:srgbClr val="171717"/>
                </a:solidFill>
              </a:rPr>
              <a:t>p</a:t>
            </a:r>
            <a:r>
              <a:rPr sz="4500" spc="-75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45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6827" y="4658867"/>
            <a:ext cx="26727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0610" marR="5080" indent="-1058545">
              <a:lnSpc>
                <a:spcPct val="125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Success </a:t>
            </a:r>
            <a:r>
              <a:rPr sz="2000" b="1" spc="-20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Status </a:t>
            </a:r>
            <a:r>
              <a:rPr sz="2000" b="1" spc="80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Code </a:t>
            </a:r>
            <a:r>
              <a:rPr sz="2000" b="1" spc="-580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114" dirty="0">
                <a:solidFill>
                  <a:srgbClr val="2A9FBC"/>
                </a:solidFill>
                <a:latin typeface="Tahoma" panose="020B0604030504040204"/>
                <a:cs typeface="Tahoma" panose="020B0604030504040204"/>
              </a:rPr>
              <a:t>200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9687" y="4658867"/>
            <a:ext cx="25444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3935" marR="5080" indent="-991870">
              <a:lnSpc>
                <a:spcPct val="125000"/>
              </a:lnSpc>
              <a:spcBef>
                <a:spcPts val="100"/>
              </a:spcBef>
            </a:pPr>
            <a:r>
              <a:rPr sz="2000" b="1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Failure</a:t>
            </a:r>
            <a:r>
              <a:rPr sz="2000" b="1" spc="-10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Status</a:t>
            </a:r>
            <a:r>
              <a:rPr sz="2000" b="1" spc="-10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80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Code </a:t>
            </a:r>
            <a:r>
              <a:rPr sz="2000" b="1" spc="-575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000" b="1" spc="130" dirty="0">
                <a:solidFill>
                  <a:srgbClr val="9BC850"/>
                </a:solidFill>
                <a:latin typeface="Tahoma" panose="020B0604030504040204"/>
                <a:cs typeface="Tahoma" panose="020B0604030504040204"/>
              </a:rPr>
              <a:t>404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66697" y="517651"/>
            <a:ext cx="3770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</a:rPr>
              <a:t>Response</a:t>
            </a:r>
            <a:r>
              <a:rPr sz="3600" spc="-26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Codes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65558" y="1696609"/>
            <a:ext cx="2694840" cy="26948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8123" y="1804512"/>
            <a:ext cx="2586940" cy="258693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59797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Programmatic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alternative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@ResponseStatus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58673" y="517651"/>
            <a:ext cx="6186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404040"/>
                </a:solidFill>
              </a:rPr>
              <a:t>ResponseStatusExcpeption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57480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HttpStatus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reason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cause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5732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Exceptions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created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programmatically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42443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default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mapping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5175" y="2009402"/>
            <a:ext cx="785812" cy="553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297" y="2867581"/>
            <a:ext cx="1022476" cy="10224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0628" y="4104862"/>
            <a:ext cx="734905" cy="7326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655" y="5172075"/>
            <a:ext cx="716849" cy="78581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8900" y="2565908"/>
            <a:ext cx="5328285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Exception </a:t>
            </a:r>
            <a:r>
              <a:rPr sz="2400" spc="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Handling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ResponseStatusException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ResponseStatusExceptionResolver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711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Build</a:t>
            </a:r>
            <a:r>
              <a:rPr spc="-145" dirty="0"/>
              <a:t> </a:t>
            </a:r>
            <a:r>
              <a:rPr spc="5" dirty="0"/>
              <a:t>RESTful</a:t>
            </a:r>
            <a:r>
              <a:rPr spc="-145" dirty="0"/>
              <a:t> </a:t>
            </a:r>
            <a:r>
              <a:rPr spc="25" dirty="0"/>
              <a:t>APIs</a:t>
            </a:r>
            <a:endParaRPr spc="25" dirty="0"/>
          </a:p>
          <a:p>
            <a:pPr marL="2277110" marR="5080">
              <a:lnSpc>
                <a:spcPct val="162000"/>
              </a:lnSpc>
              <a:spcBef>
                <a:spcPts val="40"/>
              </a:spcBef>
            </a:pPr>
            <a:r>
              <a:rPr spc="20" dirty="0"/>
              <a:t>REST </a:t>
            </a:r>
            <a:r>
              <a:rPr spc="5" dirty="0"/>
              <a:t>architecture </a:t>
            </a:r>
            <a:r>
              <a:rPr dirty="0"/>
              <a:t>style </a:t>
            </a:r>
            <a:r>
              <a:rPr spc="5" dirty="0"/>
              <a:t> </a:t>
            </a:r>
            <a:r>
              <a:rPr spc="15" dirty="0"/>
              <a:t>@RestController </a:t>
            </a:r>
            <a:r>
              <a:rPr spc="20" dirty="0"/>
              <a:t> </a:t>
            </a:r>
            <a:r>
              <a:rPr spc="40" dirty="0"/>
              <a:t>Automatic </a:t>
            </a:r>
            <a:r>
              <a:rPr spc="20" dirty="0"/>
              <a:t>Configuration </a:t>
            </a:r>
            <a:r>
              <a:rPr spc="25" dirty="0"/>
              <a:t> </a:t>
            </a:r>
            <a:r>
              <a:rPr spc="10" dirty="0"/>
              <a:t>ResponseStatusException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071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Build</a:t>
            </a:r>
            <a:r>
              <a:rPr spc="-125" dirty="0"/>
              <a:t> </a:t>
            </a:r>
            <a:r>
              <a:rPr spc="-35" dirty="0"/>
              <a:t>a</a:t>
            </a:r>
            <a:r>
              <a:rPr spc="-130" dirty="0"/>
              <a:t> </a:t>
            </a:r>
            <a:r>
              <a:rPr spc="5" dirty="0"/>
              <a:t>RESTful</a:t>
            </a:r>
            <a:r>
              <a:rPr spc="-130" dirty="0"/>
              <a:t> </a:t>
            </a:r>
            <a:r>
              <a:rPr spc="5" dirty="0"/>
              <a:t>service</a:t>
            </a:r>
            <a:endParaRPr spc="5" dirty="0"/>
          </a:p>
          <a:p>
            <a:pPr marL="1870710" marR="5080">
              <a:lnSpc>
                <a:spcPct val="162000"/>
              </a:lnSpc>
              <a:spcBef>
                <a:spcPts val="45"/>
              </a:spcBef>
            </a:pPr>
            <a:r>
              <a:rPr spc="20" dirty="0"/>
              <a:t>REST</a:t>
            </a:r>
            <a:r>
              <a:rPr spc="-145" dirty="0"/>
              <a:t> </a:t>
            </a:r>
            <a:r>
              <a:rPr spc="5" dirty="0"/>
              <a:t>architecture</a:t>
            </a:r>
            <a:r>
              <a:rPr spc="-145" dirty="0"/>
              <a:t> </a:t>
            </a:r>
            <a:r>
              <a:rPr dirty="0"/>
              <a:t>style </a:t>
            </a:r>
            <a:r>
              <a:rPr spc="-825" dirty="0"/>
              <a:t> </a:t>
            </a:r>
            <a:r>
              <a:rPr spc="75" dirty="0"/>
              <a:t>HTTP </a:t>
            </a:r>
            <a:r>
              <a:rPr spc="5" dirty="0"/>
              <a:t>response </a:t>
            </a:r>
            <a:r>
              <a:rPr spc="55" dirty="0"/>
              <a:t>codes </a:t>
            </a:r>
            <a:r>
              <a:rPr spc="60" dirty="0"/>
              <a:t> </a:t>
            </a:r>
            <a:r>
              <a:rPr spc="35" dirty="0"/>
              <a:t>Annotations</a:t>
            </a:r>
            <a:endParaRPr spc="35" dirty="0"/>
          </a:p>
        </p:txBody>
      </p:sp>
      <p:sp>
        <p:nvSpPr>
          <p:cNvPr id="4" name="object 4"/>
          <p:cNvSpPr txBox="1"/>
          <p:nvPr/>
        </p:nvSpPr>
        <p:spPr>
          <a:xfrm>
            <a:off x="5226048" y="4300220"/>
            <a:ext cx="3021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Exception</a:t>
            </a:r>
            <a:r>
              <a:rPr sz="2400" spc="-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Handling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35591" y="2718308"/>
            <a:ext cx="5471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202020"/>
                </a:solidFill>
              </a:rPr>
              <a:t>REST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15" dirty="0">
                <a:solidFill>
                  <a:srgbClr val="202020"/>
                </a:solidFill>
              </a:rPr>
              <a:t>Architecture</a:t>
            </a:r>
            <a:r>
              <a:rPr sz="3600" spc="-204" dirty="0">
                <a:solidFill>
                  <a:srgbClr val="202020"/>
                </a:solidFill>
              </a:rPr>
              <a:t> </a:t>
            </a:r>
            <a:r>
              <a:rPr sz="3600" spc="-45" dirty="0">
                <a:solidFill>
                  <a:srgbClr val="202020"/>
                </a:solidFill>
              </a:rPr>
              <a:t>Style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61328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functionality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considered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36212" y="517651"/>
            <a:ext cx="5431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404040"/>
                </a:solidFill>
              </a:rPr>
              <a:t>REST</a:t>
            </a:r>
            <a:r>
              <a:rPr sz="3600" spc="-229" dirty="0">
                <a:solidFill>
                  <a:srgbClr val="404040"/>
                </a:solidFill>
              </a:rPr>
              <a:t> </a:t>
            </a:r>
            <a:r>
              <a:rPr sz="3600" dirty="0">
                <a:solidFill>
                  <a:srgbClr val="404040"/>
                </a:solidFill>
              </a:rPr>
              <a:t>Architecture</a:t>
            </a:r>
            <a:r>
              <a:rPr sz="3600" spc="-235" dirty="0">
                <a:solidFill>
                  <a:srgbClr val="404040"/>
                </a:solidFill>
              </a:rPr>
              <a:t> </a:t>
            </a:r>
            <a:r>
              <a:rPr sz="3600" spc="-65" dirty="0">
                <a:solidFill>
                  <a:srgbClr val="404040"/>
                </a:solidFill>
              </a:rPr>
              <a:t>Style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7418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manipulated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fixed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operations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63690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Resources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represented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formats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7743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Communication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between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client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endpoint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stateless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5175" y="2009402"/>
            <a:ext cx="785812" cy="553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297" y="2867581"/>
            <a:ext cx="1022476" cy="10224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0628" y="4104862"/>
            <a:ext cx="734905" cy="7326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655" y="5172075"/>
            <a:ext cx="716849" cy="78581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De</a:t>
            </a:r>
            <a:r>
              <a:rPr sz="3600" spc="-35" dirty="0">
                <a:solidFill>
                  <a:srgbClr val="FFFFFF"/>
                </a:solidFill>
              </a:rPr>
              <a:t>m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168900" y="2565908"/>
            <a:ext cx="5254625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963295">
              <a:lnSpc>
                <a:spcPct val="101000"/>
              </a:lnSpc>
              <a:spcBef>
                <a:spcPts val="75"/>
              </a:spcBef>
            </a:pP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RESTful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APIs </a:t>
            </a:r>
            <a:r>
              <a:rPr sz="2400" spc="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@RestController</a:t>
            </a:r>
            <a:r>
              <a:rPr sz="2400" spc="-2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annotation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@RequestMapping/@GetMapping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61013" y="2718308"/>
            <a:ext cx="4244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202020"/>
                </a:solidFill>
              </a:rPr>
              <a:t>Response</a:t>
            </a:r>
            <a:r>
              <a:rPr sz="3600" spc="-275" dirty="0">
                <a:solidFill>
                  <a:srgbClr val="202020"/>
                </a:solidFill>
              </a:rPr>
              <a:t> </a:t>
            </a:r>
            <a:r>
              <a:rPr sz="3600" spc="10" dirty="0">
                <a:solidFill>
                  <a:srgbClr val="202020"/>
                </a:solidFill>
              </a:rPr>
              <a:t>Formats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6000" y="0"/>
                </a:moveTo>
                <a:lnTo>
                  <a:pt x="0" y="0"/>
                </a:lnTo>
                <a:lnTo>
                  <a:pt x="0" y="6857999"/>
                </a:lnTo>
                <a:lnTo>
                  <a:pt x="6096000" y="6857999"/>
                </a:lnTo>
                <a:lnTo>
                  <a:pt x="6096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868" y="491235"/>
            <a:ext cx="49193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800" spc="-8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ResponseEntity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800" spc="-10" dirty="0">
                <a:latin typeface="Courier New" panose="02070309020205020404"/>
                <a:cs typeface="Courier New" panose="02070309020205020404"/>
              </a:rPr>
              <a:t>T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868" y="1798827"/>
            <a:ext cx="5770245" cy="346075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290"/>
              </a:lnSpc>
              <a:spcBef>
                <a:spcPts val="265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 new 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ResponseEntity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&lt;List&lt;</a:t>
            </a: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Ticket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ts val="3310"/>
              </a:lnSpc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&gt;(list,</a:t>
            </a:r>
            <a:r>
              <a:rPr sz="28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HttpStatus.OK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12700" marR="5715">
              <a:lnSpc>
                <a:spcPct val="100000"/>
              </a:lnSpc>
              <a:spcBef>
                <a:spcPts val="2760"/>
              </a:spcBef>
            </a:pP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 new </a:t>
            </a:r>
            <a:r>
              <a:rPr sz="28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8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ResponseEntit</a:t>
            </a:r>
            <a:r>
              <a:rPr sz="28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&lt;List&lt;</a:t>
            </a:r>
            <a:r>
              <a:rPr sz="28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Applica  tion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&gt;&gt;(list,</a:t>
            </a:r>
            <a:r>
              <a:rPr sz="2800" spc="-10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HttpStatus.O</a:t>
            </a:r>
            <a:r>
              <a:rPr sz="28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6425" y="750315"/>
            <a:ext cx="39433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42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ResponseEntity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generic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6425" y="2286508"/>
            <a:ext cx="27698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9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Returning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Tickets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6425" y="4508500"/>
            <a:ext cx="354457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◀</a:t>
            </a:r>
            <a:r>
              <a:rPr sz="1500" spc="9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Returning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Applications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329" y="4088335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1445895" marR="628650" indent="-809625">
              <a:lnSpc>
                <a:spcPct val="101000"/>
              </a:lnSpc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HttpStatus.NOT_FOUND</a:t>
            </a:r>
            <a:r>
              <a:rPr sz="2400" spc="-1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404</a:t>
            </a:r>
            <a:r>
              <a:rPr sz="2400" spc="-1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Found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1335" y="4088335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479425">
              <a:lnSpc>
                <a:spcPct val="100000"/>
              </a:lnSpc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HttpStatus.CONFLICT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409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7329" y="2193544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 panose="02020603050405020304"/>
              <a:cs typeface="Times New Roman" panose="02020603050405020304"/>
            </a:endParaRPr>
          </a:p>
          <a:p>
            <a:pPr marL="2303780" marR="450850" indent="-1845310">
              <a:lnSpc>
                <a:spcPct val="101000"/>
              </a:lnSpc>
              <a:spcBef>
                <a:spcPts val="5"/>
              </a:spcBef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HttpStatus.BAD_REQUEST</a:t>
            </a:r>
            <a:r>
              <a:rPr sz="2400" spc="-18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 </a:t>
            </a:r>
            <a:r>
              <a:rPr sz="2400" spc="-8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400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335" y="2193544"/>
            <a:ext cx="5257800" cy="161925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algn="ctr">
              <a:lnSpc>
                <a:spcPct val="100000"/>
              </a:lnSpc>
            </a:pPr>
            <a:r>
              <a:rPr sz="24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tt</a:t>
            </a:r>
            <a:r>
              <a:rPr sz="2400" spc="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4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s.</a:t>
            </a:r>
            <a:r>
              <a:rPr sz="240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2</a:t>
            </a:r>
            <a:r>
              <a:rPr sz="2400" spc="2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00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66697" y="517651"/>
            <a:ext cx="37706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</a:rPr>
              <a:t>Response</a:t>
            </a:r>
            <a:r>
              <a:rPr sz="3600" spc="-265" dirty="0">
                <a:solidFill>
                  <a:srgbClr val="404040"/>
                </a:solidFill>
              </a:rPr>
              <a:t> </a:t>
            </a:r>
            <a:r>
              <a:rPr sz="3600" spc="40" dirty="0">
                <a:solidFill>
                  <a:srgbClr val="404040"/>
                </a:solidFill>
              </a:rPr>
              <a:t>Codes</a:t>
            </a:r>
            <a:endParaRPr sz="36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60606" y="2718308"/>
            <a:ext cx="4444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" dirty="0">
                <a:solidFill>
                  <a:srgbClr val="202020"/>
                </a:solidFill>
              </a:rPr>
              <a:t>Exception</a:t>
            </a:r>
            <a:r>
              <a:rPr sz="3600" spc="-254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Handling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1324</Words>
  <Application>WPS Presentation</Application>
  <PresentationFormat>On-screen Show (4:3)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Verdana</vt:lpstr>
      <vt:lpstr>Courier New</vt:lpstr>
      <vt:lpstr>Lucida Sans Unicode</vt:lpstr>
      <vt:lpstr>Times New Roman</vt:lpstr>
      <vt:lpstr>Tahoma</vt:lpstr>
      <vt:lpstr>Microsoft YaHei</vt:lpstr>
      <vt:lpstr>Arial Unicode MS</vt:lpstr>
      <vt:lpstr>Calibri</vt:lpstr>
      <vt:lpstr>Office Theme</vt:lpstr>
      <vt:lpstr>Building a RESTful Web Application  with Spring Boot</vt:lpstr>
      <vt:lpstr>REST architecture style  HTTP response codes  Annotations</vt:lpstr>
      <vt:lpstr>REST Architecture Style</vt:lpstr>
      <vt:lpstr>REST Architecture Style</vt:lpstr>
      <vt:lpstr>Demo</vt:lpstr>
      <vt:lpstr>Response Formats</vt:lpstr>
      <vt:lpstr>Class ResponseEntity&lt;T&gt;</vt:lpstr>
      <vt:lpstr>Response Codes</vt:lpstr>
      <vt:lpstr>Exception Handling</vt:lpstr>
      <vt:lpstr>Response Codes</vt:lpstr>
      <vt:lpstr>ResponseStatusExcpeption</vt:lpstr>
      <vt:lpstr>PowerPoint 演示文稿</vt:lpstr>
      <vt:lpstr>REST architecture style  @RestController  Automatic Configuration  ResponseStatusException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RESTful Web Application  with Spring Boot</dc:title>
  <dc:creator/>
  <cp:lastModifiedBy>steve</cp:lastModifiedBy>
  <cp:revision>1</cp:revision>
  <dcterms:created xsi:type="dcterms:W3CDTF">2021-10-21T17:56:28Z</dcterms:created>
  <dcterms:modified xsi:type="dcterms:W3CDTF">2021-10-21T17:56:28Z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E02FAC7435434A19A6C8F4B3EAE5B40A</vt:lpwstr>
  </property>
  <property fmtid="{D5CDD505-2E9C-101B-9397-08002B2CF9AE}" pid="3" name="KSOProductBuildVer">
    <vt:lpwstr>1033-11.2.0.10323</vt:lpwstr>
  </property>
</Properties>
</file>