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520" y="2718308"/>
            <a:ext cx="1061895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356" y="2954935"/>
            <a:ext cx="10779286" cy="1525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968121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65" dirty="0">
                <a:solidFill>
                  <a:srgbClr val="171717"/>
                </a:solidFill>
              </a:rPr>
              <a:t>B</a:t>
            </a:r>
            <a:r>
              <a:rPr sz="4500" spc="45" dirty="0">
                <a:solidFill>
                  <a:srgbClr val="171717"/>
                </a:solidFill>
              </a:rPr>
              <a:t>o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7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325" dirty="0">
                <a:solidFill>
                  <a:srgbClr val="171717"/>
                </a:solidFill>
              </a:rPr>
              <a:t>r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15" dirty="0">
                <a:solidFill>
                  <a:srgbClr val="171717"/>
                </a:solidFill>
              </a:rPr>
              <a:t>pp</a:t>
            </a:r>
            <a:r>
              <a:rPr sz="4500" spc="-5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100" dirty="0">
                <a:solidFill>
                  <a:srgbClr val="171717"/>
                </a:solidFill>
              </a:rPr>
              <a:t>a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320" dirty="0">
                <a:solidFill>
                  <a:srgbClr val="171717"/>
                </a:solidFill>
              </a:rPr>
              <a:t>S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220" dirty="0">
                <a:solidFill>
                  <a:srgbClr val="171717"/>
                </a:solidFill>
              </a:rPr>
              <a:t>m</a:t>
            </a:r>
            <a:r>
              <a:rPr sz="4500" spc="-25" dirty="0">
                <a:solidFill>
                  <a:srgbClr val="171717"/>
                </a:solidFill>
              </a:rPr>
              <a:t>p</a:t>
            </a:r>
            <a:r>
              <a:rPr sz="4500" spc="-70" dirty="0">
                <a:solidFill>
                  <a:srgbClr val="171717"/>
                </a:solidFill>
              </a:rPr>
              <a:t>l</a:t>
            </a:r>
            <a:r>
              <a:rPr sz="4500" spc="-20" dirty="0">
                <a:solidFill>
                  <a:srgbClr val="171717"/>
                </a:solidFill>
              </a:rPr>
              <a:t>e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355" dirty="0">
                <a:solidFill>
                  <a:srgbClr val="171717"/>
                </a:solidFill>
              </a:rPr>
              <a:t>A</a:t>
            </a:r>
            <a:r>
              <a:rPr sz="4500" spc="15" dirty="0">
                <a:solidFill>
                  <a:srgbClr val="171717"/>
                </a:solidFill>
              </a:rPr>
              <a:t>pp</a:t>
            </a:r>
            <a:r>
              <a:rPr sz="4500" spc="-55" dirty="0">
                <a:solidFill>
                  <a:srgbClr val="171717"/>
                </a:solidFill>
              </a:rPr>
              <a:t>l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240" dirty="0">
                <a:solidFill>
                  <a:srgbClr val="171717"/>
                </a:solidFill>
              </a:rPr>
              <a:t>a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80" dirty="0">
                <a:solidFill>
                  <a:srgbClr val="171717"/>
                </a:solidFill>
              </a:rPr>
              <a:t>n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7329" y="2182985"/>
            <a:ext cx="5257800" cy="348869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56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Auto-configures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42595" marR="434340" algn="ctr">
              <a:lnSpc>
                <a:spcPct val="101000"/>
              </a:lnSpc>
              <a:spcBef>
                <a:spcPts val="1735"/>
              </a:spcBef>
            </a:pP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source</a:t>
            </a:r>
            <a:r>
              <a:rPr sz="24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Hibernate</a:t>
            </a:r>
            <a:r>
              <a:rPr sz="24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DispatcherServlet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MVC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514" y="2182985"/>
            <a:ext cx="5257800" cy="348869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3215"/>
              </a:spcBef>
            </a:pPr>
            <a:r>
              <a:rPr sz="32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75615" marR="467995" algn="ctr">
              <a:lnSpc>
                <a:spcPct val="101000"/>
              </a:lnSpc>
              <a:spcBef>
                <a:spcPts val="1735"/>
              </a:spcBef>
            </a:pP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Finds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JARs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classpath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auto-configures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bean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27980" y="517651"/>
            <a:ext cx="3048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>
                <a:solidFill>
                  <a:srgbClr val="404040"/>
                </a:solidFill>
              </a:rPr>
              <a:t>How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it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Works</a:t>
            </a:r>
            <a:endParaRPr spc="-10" dirty="0">
              <a:solidFill>
                <a:srgbClr val="40404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0905" y="4658867"/>
            <a:ext cx="346456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b="1" spc="5" dirty="0">
                <a:solidFill>
                  <a:srgbClr val="2A9FBC"/>
                </a:solidFill>
                <a:latin typeface="Tahoma" panose="020B0604030504040204"/>
                <a:cs typeface="Tahoma" panose="020B0604030504040204"/>
              </a:rPr>
              <a:t>Beans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065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own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beans,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like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datasource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bean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11363" y="4658867"/>
            <a:ext cx="366014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700"/>
              </a:spcBef>
            </a:pPr>
            <a:r>
              <a:rPr sz="2000" b="1" spc="10" dirty="0">
                <a:solidFill>
                  <a:srgbClr val="9BC850"/>
                </a:solidFill>
                <a:latin typeface="Tahoma" panose="020B0604030504040204"/>
                <a:cs typeface="Tahoma" panose="020B0604030504040204"/>
              </a:rPr>
              <a:t>Database</a:t>
            </a:r>
            <a:r>
              <a:rPr sz="2000" b="1" spc="-35" dirty="0">
                <a:solidFill>
                  <a:srgbClr val="9BC8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30" dirty="0">
                <a:solidFill>
                  <a:srgbClr val="9BC850"/>
                </a:solidFill>
                <a:latin typeface="Tahoma" panose="020B0604030504040204"/>
                <a:cs typeface="Tahoma" panose="020B0604030504040204"/>
              </a:rPr>
              <a:t>Support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700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embedded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database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support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backs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away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57377" y="517651"/>
            <a:ext cx="5589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solidFill>
                  <a:srgbClr val="404040"/>
                </a:solidFill>
              </a:rPr>
              <a:t>Automatic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Configuration</a:t>
            </a:r>
            <a:endParaRPr spc="-15" dirty="0">
              <a:solidFill>
                <a:srgbClr val="404040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32404" y="2297723"/>
            <a:ext cx="2174449" cy="21744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68064" y="2146899"/>
            <a:ext cx="2243443" cy="232527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798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4" y="3258097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3" y="1252042"/>
                </a:lnTo>
                <a:lnTo>
                  <a:pt x="79173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4" y="4687394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19684" y="517651"/>
            <a:ext cx="6264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Auto-Configuration</a:t>
            </a:r>
            <a:r>
              <a:rPr spc="-254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Insights</a:t>
            </a:r>
            <a:endParaRPr spc="-100" dirty="0">
              <a:solidFill>
                <a:srgbClr val="40404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1578" y="2278379"/>
            <a:ext cx="47834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--debug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switch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578" y="3704844"/>
            <a:ext cx="6137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simple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property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application.properties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5134355"/>
            <a:ext cx="379920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Actuator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7550" y="2099934"/>
            <a:ext cx="882650" cy="6213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550" y="3510838"/>
            <a:ext cx="882650" cy="65705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9620" y="4899991"/>
            <a:ext cx="738507" cy="73625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2818891"/>
            <a:ext cx="3894454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Enable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debug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logging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Demo</a:t>
            </a:r>
            <a:r>
              <a:rPr sz="2400" spc="-20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auto-configuration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05320" y="2718308"/>
            <a:ext cx="2800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Annotations</a:t>
            </a:r>
            <a:endParaRPr spc="2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332" y="4591245"/>
            <a:ext cx="10774045" cy="152590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003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65"/>
              </a:spcBef>
            </a:pP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@ComponentScan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820"/>
              </a:spcBef>
            </a:pPr>
            <a:r>
              <a:rPr sz="20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Tells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Boot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scan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package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subpackages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518" y="2954935"/>
            <a:ext cx="10779125" cy="152590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30035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365"/>
              </a:spcBef>
            </a:pPr>
            <a:r>
              <a:rPr sz="24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@EnableAutoConfiguration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815"/>
              </a:spcBef>
            </a:pPr>
            <a:r>
              <a:rPr sz="20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Tells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Boot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configure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beans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2" y="1318625"/>
            <a:ext cx="10779125" cy="152590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2997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60"/>
              </a:spcBef>
            </a:pPr>
            <a:r>
              <a:rPr sz="2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@SpringBootConfiguration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81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Replaces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@Configuration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annotates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06192" y="517651"/>
            <a:ext cx="8291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solidFill>
                  <a:srgbClr val="404040"/>
                </a:solidFill>
              </a:rPr>
              <a:t>@SpringBootApplication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Annotation</a:t>
            </a:r>
            <a:endParaRPr spc="20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0512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Spring</a:t>
            </a:r>
            <a:r>
              <a:rPr spc="-220" dirty="0"/>
              <a:t> </a:t>
            </a:r>
            <a:r>
              <a:rPr spc="105" dirty="0"/>
              <a:t>Boot</a:t>
            </a:r>
            <a:r>
              <a:rPr spc="-220" dirty="0"/>
              <a:t> </a:t>
            </a:r>
            <a:r>
              <a:rPr spc="10" dirty="0"/>
              <a:t>Properties</a:t>
            </a:r>
            <a:endParaRPr spc="1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591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Spring</a:t>
            </a:r>
            <a:r>
              <a:rPr spc="-220" dirty="0"/>
              <a:t> </a:t>
            </a:r>
            <a:r>
              <a:rPr spc="105" dirty="0"/>
              <a:t>Boot</a:t>
            </a:r>
            <a:r>
              <a:rPr spc="-220" dirty="0"/>
              <a:t> </a:t>
            </a:r>
            <a:r>
              <a:rPr spc="5" dirty="0"/>
              <a:t>Profiles</a:t>
            </a:r>
            <a:endParaRPr spc="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0638" y="517651"/>
            <a:ext cx="5222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solidFill>
                  <a:srgbClr val="404040"/>
                </a:solidFill>
              </a:rPr>
              <a:t>Different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-50" dirty="0">
                <a:solidFill>
                  <a:srgbClr val="404040"/>
                </a:solidFill>
              </a:rPr>
              <a:t>Environments</a:t>
            </a:r>
            <a:endParaRPr spc="-5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910" y="4710684"/>
            <a:ext cx="12585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ill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67557" y="3089174"/>
            <a:ext cx="1460074" cy="160882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5727" y="1288878"/>
            <a:ext cx="862669" cy="16393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65727" y="5071585"/>
            <a:ext cx="862670" cy="163939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65727" y="3180232"/>
            <a:ext cx="862669" cy="163939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007137" y="1851659"/>
            <a:ext cx="17354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Development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07137" y="3829811"/>
            <a:ext cx="544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07137" y="5722620"/>
            <a:ext cx="1435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Production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76945" y="2400016"/>
            <a:ext cx="3641090" cy="1160145"/>
          </a:xfrm>
          <a:custGeom>
            <a:avLst/>
            <a:gdLst/>
            <a:ahLst/>
            <a:cxnLst/>
            <a:rect l="l" t="t" r="r" b="b"/>
            <a:pathLst>
              <a:path w="3641090" h="1160145">
                <a:moveTo>
                  <a:pt x="3506659" y="42498"/>
                </a:moveTo>
                <a:lnTo>
                  <a:pt x="0" y="1117342"/>
                </a:lnTo>
                <a:lnTo>
                  <a:pt x="13026" y="1159840"/>
                </a:lnTo>
                <a:lnTo>
                  <a:pt x="3519685" y="84996"/>
                </a:lnTo>
                <a:lnTo>
                  <a:pt x="3506659" y="42498"/>
                </a:lnTo>
                <a:close/>
              </a:path>
              <a:path w="3641090" h="1160145">
                <a:moveTo>
                  <a:pt x="3628785" y="35985"/>
                </a:moveTo>
                <a:lnTo>
                  <a:pt x="3527906" y="35985"/>
                </a:lnTo>
                <a:lnTo>
                  <a:pt x="3540932" y="78483"/>
                </a:lnTo>
                <a:lnTo>
                  <a:pt x="3519685" y="84996"/>
                </a:lnTo>
                <a:lnTo>
                  <a:pt x="3532712" y="127495"/>
                </a:lnTo>
                <a:lnTo>
                  <a:pt x="3628785" y="35985"/>
                </a:lnTo>
                <a:close/>
              </a:path>
              <a:path w="3641090" h="1160145">
                <a:moveTo>
                  <a:pt x="3527906" y="35985"/>
                </a:moveTo>
                <a:lnTo>
                  <a:pt x="3506659" y="42498"/>
                </a:lnTo>
                <a:lnTo>
                  <a:pt x="3519685" y="84996"/>
                </a:lnTo>
                <a:lnTo>
                  <a:pt x="3540932" y="78483"/>
                </a:lnTo>
                <a:lnTo>
                  <a:pt x="3527906" y="35985"/>
                </a:lnTo>
                <a:close/>
              </a:path>
              <a:path w="3641090" h="1160145">
                <a:moveTo>
                  <a:pt x="3493632" y="0"/>
                </a:moveTo>
                <a:lnTo>
                  <a:pt x="3506659" y="42498"/>
                </a:lnTo>
                <a:lnTo>
                  <a:pt x="3527906" y="35985"/>
                </a:lnTo>
                <a:lnTo>
                  <a:pt x="3628785" y="35985"/>
                </a:lnTo>
                <a:lnTo>
                  <a:pt x="3640667" y="24668"/>
                </a:lnTo>
                <a:lnTo>
                  <a:pt x="3493632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77244" y="3788599"/>
            <a:ext cx="3634740" cy="133350"/>
          </a:xfrm>
          <a:custGeom>
            <a:avLst/>
            <a:gdLst/>
            <a:ahLst/>
            <a:cxnLst/>
            <a:rect l="l" t="t" r="r" b="b"/>
            <a:pathLst>
              <a:path w="3634740" h="133350">
                <a:moveTo>
                  <a:pt x="3500803" y="88899"/>
                </a:moveTo>
                <a:lnTo>
                  <a:pt x="3500803" y="133350"/>
                </a:lnTo>
                <a:lnTo>
                  <a:pt x="3589703" y="88900"/>
                </a:lnTo>
                <a:lnTo>
                  <a:pt x="3500803" y="88899"/>
                </a:lnTo>
                <a:close/>
              </a:path>
              <a:path w="3634740" h="133350">
                <a:moveTo>
                  <a:pt x="3500803" y="44449"/>
                </a:moveTo>
                <a:lnTo>
                  <a:pt x="3500803" y="88899"/>
                </a:lnTo>
                <a:lnTo>
                  <a:pt x="3523037" y="88900"/>
                </a:lnTo>
                <a:lnTo>
                  <a:pt x="3523037" y="44450"/>
                </a:lnTo>
                <a:lnTo>
                  <a:pt x="3500803" y="44449"/>
                </a:lnTo>
                <a:close/>
              </a:path>
              <a:path w="3634740" h="133350">
                <a:moveTo>
                  <a:pt x="3500803" y="0"/>
                </a:moveTo>
                <a:lnTo>
                  <a:pt x="3500803" y="44449"/>
                </a:lnTo>
                <a:lnTo>
                  <a:pt x="3523037" y="44450"/>
                </a:lnTo>
                <a:lnTo>
                  <a:pt x="3523037" y="88900"/>
                </a:lnTo>
                <a:lnTo>
                  <a:pt x="3589705" y="88898"/>
                </a:lnTo>
                <a:lnTo>
                  <a:pt x="3634153" y="66675"/>
                </a:lnTo>
                <a:lnTo>
                  <a:pt x="3500803" y="0"/>
                </a:lnTo>
                <a:close/>
              </a:path>
              <a:path w="3634740" h="133350">
                <a:moveTo>
                  <a:pt x="0" y="44448"/>
                </a:moveTo>
                <a:lnTo>
                  <a:pt x="0" y="88898"/>
                </a:lnTo>
                <a:lnTo>
                  <a:pt x="3500803" y="88899"/>
                </a:lnTo>
                <a:lnTo>
                  <a:pt x="3500803" y="44449"/>
                </a:lnTo>
                <a:lnTo>
                  <a:pt x="0" y="44448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76094" y="4234413"/>
            <a:ext cx="3641725" cy="1316355"/>
          </a:xfrm>
          <a:custGeom>
            <a:avLst/>
            <a:gdLst/>
            <a:ahLst/>
            <a:cxnLst/>
            <a:rect l="l" t="t" r="r" b="b"/>
            <a:pathLst>
              <a:path w="3641725" h="1316354">
                <a:moveTo>
                  <a:pt x="3508336" y="1273904"/>
                </a:moveTo>
                <a:lnTo>
                  <a:pt x="3493608" y="1315844"/>
                </a:lnTo>
                <a:lnTo>
                  <a:pt x="3641517" y="1297115"/>
                </a:lnTo>
                <a:lnTo>
                  <a:pt x="3626167" y="1281267"/>
                </a:lnTo>
                <a:lnTo>
                  <a:pt x="3529304" y="1281267"/>
                </a:lnTo>
                <a:lnTo>
                  <a:pt x="3508336" y="1273904"/>
                </a:lnTo>
                <a:close/>
              </a:path>
              <a:path w="3641725" h="1316354">
                <a:moveTo>
                  <a:pt x="3523063" y="1231965"/>
                </a:moveTo>
                <a:lnTo>
                  <a:pt x="3508336" y="1273904"/>
                </a:lnTo>
                <a:lnTo>
                  <a:pt x="3529304" y="1281267"/>
                </a:lnTo>
                <a:lnTo>
                  <a:pt x="3544031" y="1239328"/>
                </a:lnTo>
                <a:lnTo>
                  <a:pt x="3523063" y="1231965"/>
                </a:lnTo>
                <a:close/>
              </a:path>
              <a:path w="3641725" h="1316354">
                <a:moveTo>
                  <a:pt x="3537790" y="1190025"/>
                </a:moveTo>
                <a:lnTo>
                  <a:pt x="3523063" y="1231965"/>
                </a:lnTo>
                <a:lnTo>
                  <a:pt x="3544031" y="1239328"/>
                </a:lnTo>
                <a:lnTo>
                  <a:pt x="3529304" y="1281267"/>
                </a:lnTo>
                <a:lnTo>
                  <a:pt x="3626167" y="1281267"/>
                </a:lnTo>
                <a:lnTo>
                  <a:pt x="3537790" y="1190025"/>
                </a:lnTo>
                <a:close/>
              </a:path>
              <a:path w="3641725" h="1316354">
                <a:moveTo>
                  <a:pt x="14728" y="0"/>
                </a:moveTo>
                <a:lnTo>
                  <a:pt x="0" y="41939"/>
                </a:lnTo>
                <a:lnTo>
                  <a:pt x="3508336" y="1273904"/>
                </a:lnTo>
                <a:lnTo>
                  <a:pt x="3523063" y="1231965"/>
                </a:lnTo>
                <a:lnTo>
                  <a:pt x="1472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40140" y="1261352"/>
            <a:ext cx="1415897" cy="146754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40140" y="3284924"/>
            <a:ext cx="1399499" cy="145054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40140" y="5198307"/>
            <a:ext cx="1415897" cy="1467540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7385537" y="2363156"/>
            <a:ext cx="1922780" cy="114300"/>
          </a:xfrm>
          <a:custGeom>
            <a:avLst/>
            <a:gdLst/>
            <a:ahLst/>
            <a:cxnLst/>
            <a:rect l="l" t="t" r="r" b="b"/>
            <a:pathLst>
              <a:path w="1922779" h="114300">
                <a:moveTo>
                  <a:pt x="1808284" y="76199"/>
                </a:moveTo>
                <a:lnTo>
                  <a:pt x="1808284" y="114300"/>
                </a:lnTo>
                <a:lnTo>
                  <a:pt x="1884484" y="76200"/>
                </a:lnTo>
                <a:lnTo>
                  <a:pt x="1808284" y="76199"/>
                </a:lnTo>
                <a:close/>
              </a:path>
              <a:path w="1922779" h="114300">
                <a:moveTo>
                  <a:pt x="1808284" y="38099"/>
                </a:moveTo>
                <a:lnTo>
                  <a:pt x="1808284" y="76199"/>
                </a:lnTo>
                <a:lnTo>
                  <a:pt x="1827336" y="76200"/>
                </a:lnTo>
                <a:lnTo>
                  <a:pt x="1827336" y="38100"/>
                </a:lnTo>
                <a:lnTo>
                  <a:pt x="1808284" y="38099"/>
                </a:lnTo>
                <a:close/>
              </a:path>
              <a:path w="1922779" h="114300">
                <a:moveTo>
                  <a:pt x="1808284" y="0"/>
                </a:moveTo>
                <a:lnTo>
                  <a:pt x="1808284" y="38099"/>
                </a:lnTo>
                <a:lnTo>
                  <a:pt x="1827336" y="38100"/>
                </a:lnTo>
                <a:lnTo>
                  <a:pt x="1827336" y="76200"/>
                </a:lnTo>
                <a:lnTo>
                  <a:pt x="1884486" y="76198"/>
                </a:lnTo>
                <a:lnTo>
                  <a:pt x="1922584" y="57150"/>
                </a:lnTo>
                <a:lnTo>
                  <a:pt x="1808284" y="0"/>
                </a:lnTo>
                <a:close/>
              </a:path>
              <a:path w="1922779" h="114300">
                <a:moveTo>
                  <a:pt x="0" y="38098"/>
                </a:moveTo>
                <a:lnTo>
                  <a:pt x="0" y="76198"/>
                </a:lnTo>
                <a:lnTo>
                  <a:pt x="1808284" y="76199"/>
                </a:lnTo>
                <a:lnTo>
                  <a:pt x="1808284" y="38099"/>
                </a:lnTo>
                <a:lnTo>
                  <a:pt x="0" y="38098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385536" y="4170178"/>
            <a:ext cx="1922780" cy="114300"/>
          </a:xfrm>
          <a:custGeom>
            <a:avLst/>
            <a:gdLst/>
            <a:ahLst/>
            <a:cxnLst/>
            <a:rect l="l" t="t" r="r" b="b"/>
            <a:pathLst>
              <a:path w="1922779" h="114300">
                <a:moveTo>
                  <a:pt x="1808285" y="76199"/>
                </a:moveTo>
                <a:lnTo>
                  <a:pt x="1808285" y="114300"/>
                </a:lnTo>
                <a:lnTo>
                  <a:pt x="1884485" y="76200"/>
                </a:lnTo>
                <a:lnTo>
                  <a:pt x="1808285" y="76199"/>
                </a:lnTo>
                <a:close/>
              </a:path>
              <a:path w="1922779" h="114300">
                <a:moveTo>
                  <a:pt x="1808285" y="38099"/>
                </a:moveTo>
                <a:lnTo>
                  <a:pt x="1808285" y="76199"/>
                </a:lnTo>
                <a:lnTo>
                  <a:pt x="1827336" y="76200"/>
                </a:lnTo>
                <a:lnTo>
                  <a:pt x="1827336" y="38100"/>
                </a:lnTo>
                <a:lnTo>
                  <a:pt x="1808285" y="38099"/>
                </a:lnTo>
                <a:close/>
              </a:path>
              <a:path w="1922779" h="114300">
                <a:moveTo>
                  <a:pt x="1808285" y="0"/>
                </a:moveTo>
                <a:lnTo>
                  <a:pt x="1808285" y="38099"/>
                </a:lnTo>
                <a:lnTo>
                  <a:pt x="1827336" y="38100"/>
                </a:lnTo>
                <a:lnTo>
                  <a:pt x="1827336" y="76200"/>
                </a:lnTo>
                <a:lnTo>
                  <a:pt x="1884488" y="76198"/>
                </a:lnTo>
                <a:lnTo>
                  <a:pt x="1922585" y="57150"/>
                </a:lnTo>
                <a:lnTo>
                  <a:pt x="1808285" y="0"/>
                </a:lnTo>
                <a:close/>
              </a:path>
              <a:path w="1922779" h="114300">
                <a:moveTo>
                  <a:pt x="0" y="38098"/>
                </a:moveTo>
                <a:lnTo>
                  <a:pt x="0" y="76198"/>
                </a:lnTo>
                <a:lnTo>
                  <a:pt x="1808285" y="76199"/>
                </a:lnTo>
                <a:lnTo>
                  <a:pt x="1808285" y="38099"/>
                </a:lnTo>
                <a:lnTo>
                  <a:pt x="0" y="38098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385536" y="6084976"/>
            <a:ext cx="1922780" cy="114300"/>
          </a:xfrm>
          <a:custGeom>
            <a:avLst/>
            <a:gdLst/>
            <a:ahLst/>
            <a:cxnLst/>
            <a:rect l="l" t="t" r="r" b="b"/>
            <a:pathLst>
              <a:path w="1922779" h="114300">
                <a:moveTo>
                  <a:pt x="1808285" y="76199"/>
                </a:moveTo>
                <a:lnTo>
                  <a:pt x="1808285" y="114300"/>
                </a:lnTo>
                <a:lnTo>
                  <a:pt x="1884485" y="76200"/>
                </a:lnTo>
                <a:lnTo>
                  <a:pt x="1808285" y="76199"/>
                </a:lnTo>
                <a:close/>
              </a:path>
              <a:path w="1922779" h="114300">
                <a:moveTo>
                  <a:pt x="1808285" y="38099"/>
                </a:moveTo>
                <a:lnTo>
                  <a:pt x="1808285" y="76199"/>
                </a:lnTo>
                <a:lnTo>
                  <a:pt x="1827336" y="76200"/>
                </a:lnTo>
                <a:lnTo>
                  <a:pt x="1827336" y="38100"/>
                </a:lnTo>
                <a:lnTo>
                  <a:pt x="1808285" y="38099"/>
                </a:lnTo>
                <a:close/>
              </a:path>
              <a:path w="1922779" h="114300">
                <a:moveTo>
                  <a:pt x="1808285" y="0"/>
                </a:moveTo>
                <a:lnTo>
                  <a:pt x="1808285" y="38099"/>
                </a:lnTo>
                <a:lnTo>
                  <a:pt x="1827336" y="38100"/>
                </a:lnTo>
                <a:lnTo>
                  <a:pt x="1827336" y="76200"/>
                </a:lnTo>
                <a:lnTo>
                  <a:pt x="1884487" y="76198"/>
                </a:lnTo>
                <a:lnTo>
                  <a:pt x="1922585" y="57150"/>
                </a:lnTo>
                <a:lnTo>
                  <a:pt x="1808285" y="0"/>
                </a:lnTo>
                <a:close/>
              </a:path>
              <a:path w="1922779" h="114300">
                <a:moveTo>
                  <a:pt x="0" y="38098"/>
                </a:moveTo>
                <a:lnTo>
                  <a:pt x="0" y="76198"/>
                </a:lnTo>
                <a:lnTo>
                  <a:pt x="1808285" y="76199"/>
                </a:lnTo>
                <a:lnTo>
                  <a:pt x="1808285" y="38099"/>
                </a:lnTo>
                <a:lnTo>
                  <a:pt x="0" y="38098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7999"/>
                </a:lnTo>
                <a:lnTo>
                  <a:pt x="6096000" y="6857999"/>
                </a:lnTo>
                <a:lnTo>
                  <a:pt x="6096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1761" y="750315"/>
            <a:ext cx="47377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spring.profiles.active</a:t>
            </a:r>
            <a:r>
              <a:rPr sz="22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2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dev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761" y="1878076"/>
            <a:ext cx="55791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applications-</a:t>
            </a:r>
            <a:r>
              <a:rPr sz="2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{profile}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.properties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761" y="3008884"/>
            <a:ext cx="4737735" cy="147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applications-</a:t>
            </a:r>
            <a:r>
              <a:rPr sz="2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dev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.properties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66000"/>
              </a:lnSpc>
              <a:spcBef>
                <a:spcPts val="2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applications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test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.properties  applications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prod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.properties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66425" y="750315"/>
            <a:ext cx="31483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4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15" dirty="0">
                <a:solidFill>
                  <a:srgbClr val="404040"/>
                </a:solidFill>
              </a:rPr>
              <a:t>Define</a:t>
            </a:r>
            <a:r>
              <a:rPr sz="2200" spc="-140" dirty="0">
                <a:solidFill>
                  <a:srgbClr val="404040"/>
                </a:solidFill>
              </a:rPr>
              <a:t> </a:t>
            </a:r>
            <a:r>
              <a:rPr sz="2200" spc="10" dirty="0">
                <a:solidFill>
                  <a:srgbClr val="404040"/>
                </a:solidFill>
              </a:rPr>
              <a:t>active</a:t>
            </a:r>
            <a:r>
              <a:rPr sz="2200" spc="-135" dirty="0">
                <a:solidFill>
                  <a:srgbClr val="404040"/>
                </a:solidFill>
              </a:rPr>
              <a:t> </a:t>
            </a:r>
            <a:r>
              <a:rPr sz="2200" spc="35" dirty="0">
                <a:solidFill>
                  <a:srgbClr val="404040"/>
                </a:solidFill>
              </a:rPr>
              <a:t>profile</a:t>
            </a:r>
            <a:endParaRPr sz="22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66425" y="1777491"/>
            <a:ext cx="24269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4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Naming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format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66425" y="3036315"/>
            <a:ext cx="2482850" cy="144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Dev</a:t>
            </a:r>
            <a:r>
              <a:rPr sz="22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profile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4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Test/QA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profile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Prod</a:t>
            </a:r>
            <a:r>
              <a:rPr sz="22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profile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16501" y="2395220"/>
            <a:ext cx="3771900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Initializr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Automatic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configuration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Annotations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Profiles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</a:rPr>
              <a:t>Overview</a:t>
            </a:r>
            <a:endParaRPr spc="-25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706371"/>
            <a:ext cx="294957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</a:rPr>
              <a:t>Spring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Initializr</a:t>
            </a:r>
            <a:endParaRPr sz="2400"/>
          </a:p>
          <a:p>
            <a:pPr marL="12700" marR="5080">
              <a:lnSpc>
                <a:spcPct val="161000"/>
              </a:lnSpc>
              <a:spcBef>
                <a:spcPts val="55"/>
              </a:spcBef>
            </a:pPr>
            <a:r>
              <a:rPr sz="2400" spc="10" dirty="0">
                <a:solidFill>
                  <a:srgbClr val="F05A28"/>
                </a:solidFill>
              </a:rPr>
              <a:t>Spring </a:t>
            </a:r>
            <a:r>
              <a:rPr sz="2400" spc="85" dirty="0">
                <a:solidFill>
                  <a:srgbClr val="F05A28"/>
                </a:solidFill>
              </a:rPr>
              <a:t>Boot </a:t>
            </a:r>
            <a:r>
              <a:rPr sz="2400" spc="-5" dirty="0">
                <a:solidFill>
                  <a:srgbClr val="F05A28"/>
                </a:solidFill>
              </a:rPr>
              <a:t>CLI </a:t>
            </a:r>
            <a:r>
              <a:rPr sz="240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Auto-configuration </a:t>
            </a:r>
            <a:r>
              <a:rPr sz="2400" spc="-830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Annotations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048" y="3928364"/>
            <a:ext cx="4320540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10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@SpringBootApplication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profiles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71209" y="2718308"/>
            <a:ext cx="3433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Spring</a:t>
            </a:r>
            <a:r>
              <a:rPr spc="-254" dirty="0"/>
              <a:t> </a:t>
            </a:r>
            <a:r>
              <a:rPr spc="-75" dirty="0"/>
              <a:t>Initializr</a:t>
            </a:r>
            <a:endParaRPr spc="-7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FFFFFF"/>
                </a:solidFill>
              </a:rPr>
              <a:t>De</a:t>
            </a:r>
            <a:r>
              <a:rPr spc="-35" dirty="0">
                <a:solidFill>
                  <a:srgbClr val="FFFFFF"/>
                </a:solidFill>
              </a:rPr>
              <a:t>m</a:t>
            </a:r>
            <a:r>
              <a:rPr spc="114" dirty="0">
                <a:solidFill>
                  <a:srgbClr val="FFFFFF"/>
                </a:solidFill>
              </a:rPr>
              <a:t>o</a:t>
            </a:r>
            <a:endParaRPr spc="114" dirty="0">
              <a:solidFill>
                <a:srgbClr val="FFFFFF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50" y="2520188"/>
            <a:ext cx="2945765" cy="158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Initializr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Project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lang="en-US"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STS </a:t>
            </a: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Launch</a:t>
            </a:r>
            <a:r>
              <a:rPr sz="2400" spc="-1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61659" y="2718308"/>
            <a:ext cx="3642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Spring</a:t>
            </a:r>
            <a:r>
              <a:rPr spc="-235" dirty="0"/>
              <a:t> </a:t>
            </a:r>
            <a:r>
              <a:rPr spc="105" dirty="0"/>
              <a:t>Boot</a:t>
            </a:r>
            <a:r>
              <a:rPr spc="-235" dirty="0"/>
              <a:t> </a:t>
            </a:r>
            <a:r>
              <a:rPr spc="-35" dirty="0"/>
              <a:t>CLI</a:t>
            </a:r>
            <a:endParaRPr spc="-3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798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4" y="3258097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3" y="1252042"/>
                </a:lnTo>
                <a:lnTo>
                  <a:pt x="79173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4" y="4687394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44673" y="517651"/>
            <a:ext cx="3614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404040"/>
                </a:solidFill>
              </a:rPr>
              <a:t>Spring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90" dirty="0">
                <a:solidFill>
                  <a:srgbClr val="404040"/>
                </a:solidFill>
              </a:rPr>
              <a:t>Boot</a:t>
            </a:r>
            <a:r>
              <a:rPr spc="-220" dirty="0">
                <a:solidFill>
                  <a:srgbClr val="404040"/>
                </a:solidFill>
              </a:rPr>
              <a:t> </a:t>
            </a:r>
            <a:r>
              <a:rPr spc="-60" dirty="0">
                <a:solidFill>
                  <a:srgbClr val="404040"/>
                </a:solidFill>
              </a:rPr>
              <a:t>CLI</a:t>
            </a:r>
            <a:endParaRPr spc="-60" dirty="0">
              <a:solidFill>
                <a:srgbClr val="40404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1578" y="2278379"/>
            <a:ext cx="41592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Generate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project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CLI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578" y="3704844"/>
            <a:ext cx="55238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Some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developers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prefer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over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Initilzr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5134355"/>
            <a:ext cx="35185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Install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CLI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Homebrew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7550" y="2099934"/>
            <a:ext cx="882650" cy="6213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550" y="3510838"/>
            <a:ext cx="882650" cy="65705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9620" y="4899991"/>
            <a:ext cx="738507" cy="73625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2818891"/>
            <a:ext cx="3519804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Initialize</a:t>
            </a:r>
            <a:r>
              <a:rPr sz="2400" spc="-1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1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project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Execute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4346" y="2718308"/>
            <a:ext cx="6541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Auto</a:t>
            </a:r>
            <a:r>
              <a:rPr spc="-210" dirty="0"/>
              <a:t> </a:t>
            </a:r>
            <a:r>
              <a:rPr spc="5" dirty="0"/>
              <a:t>Configuration</a:t>
            </a:r>
            <a:r>
              <a:rPr spc="-215" dirty="0"/>
              <a:t> </a:t>
            </a:r>
            <a:r>
              <a:rPr spc="-55" dirty="0"/>
              <a:t>in</a:t>
            </a:r>
            <a:r>
              <a:rPr spc="-210" dirty="0"/>
              <a:t> </a:t>
            </a:r>
            <a:r>
              <a:rPr spc="85" dirty="0"/>
              <a:t>Action</a:t>
            </a:r>
            <a:endParaRPr spc="8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2057" y="2032508"/>
            <a:ext cx="9860280" cy="262572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 marR="5080" algn="ctr">
              <a:lnSpc>
                <a:spcPct val="85000"/>
              </a:lnSpc>
              <a:spcBef>
                <a:spcPts val="955"/>
              </a:spcBef>
            </a:pPr>
            <a:r>
              <a:rPr sz="4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3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4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-3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3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  </a:t>
            </a:r>
            <a:r>
              <a:rPr sz="4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4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4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-3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3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ng  </a:t>
            </a:r>
            <a:r>
              <a:rPr sz="4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4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6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8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3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48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4700" spc="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700" spc="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7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7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7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7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7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7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700" spc="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7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7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  </a:t>
            </a:r>
            <a:r>
              <a:rPr sz="47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over-configuration</a:t>
            </a:r>
            <a:r>
              <a:rPr sz="4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”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approach.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1711</Words>
  <Application>WPS Presentation</Application>
  <PresentationFormat>On-screen Show (4:3)</PresentationFormat>
  <Paragraphs>153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SimSun</vt:lpstr>
      <vt:lpstr>Wingdings</vt:lpstr>
      <vt:lpstr>Verdana</vt:lpstr>
      <vt:lpstr>Times New Roman</vt:lpstr>
      <vt:lpstr>Calibri</vt:lpstr>
      <vt:lpstr>Microsoft YaHei</vt:lpstr>
      <vt:lpstr>Arial Unicode MS</vt:lpstr>
      <vt:lpstr>Tahoma</vt:lpstr>
      <vt:lpstr>Courier New</vt:lpstr>
      <vt:lpstr>Lucida Sans Unicode</vt:lpstr>
      <vt:lpstr>Office Theme</vt:lpstr>
      <vt:lpstr>Bootstrapping a Simple Application</vt:lpstr>
      <vt:lpstr>Overview</vt:lpstr>
      <vt:lpstr>Spring Initializr</vt:lpstr>
      <vt:lpstr>Demo</vt:lpstr>
      <vt:lpstr>Spring Boot CLI</vt:lpstr>
      <vt:lpstr>Spring Boot CLI</vt:lpstr>
      <vt:lpstr>PowerPoint 演示文稿</vt:lpstr>
      <vt:lpstr>Auto Configuration in Action</vt:lpstr>
      <vt:lpstr>PowerPoint 演示文稿</vt:lpstr>
      <vt:lpstr>How it Works</vt:lpstr>
      <vt:lpstr>Automatic Configuration</vt:lpstr>
      <vt:lpstr>Auto-Configuration Insights</vt:lpstr>
      <vt:lpstr>PowerPoint 演示文稿</vt:lpstr>
      <vt:lpstr>Annotations</vt:lpstr>
      <vt:lpstr>@SpringBootApplication Annotation</vt:lpstr>
      <vt:lpstr>Spring Boot Properties</vt:lpstr>
      <vt:lpstr>Spring Boot Profiles</vt:lpstr>
      <vt:lpstr>Different Environments</vt:lpstr>
      <vt:lpstr>◀ Define active profile</vt:lpstr>
      <vt:lpstr>Spring Boot CLI  Auto-configuration  Annotations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Bootstrapping a Simple Application</dc:title>
  <dc:creator/>
  <cp:lastModifiedBy>steve</cp:lastModifiedBy>
  <cp:revision>2</cp:revision>
  <dcterms:created xsi:type="dcterms:W3CDTF">2021-10-21T14:25:00Z</dcterms:created>
  <dcterms:modified xsi:type="dcterms:W3CDTF">2021-10-22T07:08:02Z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695F9596FFC34CA8B8C41E48450F83F8</vt:lpwstr>
  </property>
  <property fmtid="{D5CDD505-2E9C-101B-9397-08002B2CF9AE}" pid="3" name="KSOProductBuildVer">
    <vt:lpwstr>1033-11.2.0.10323</vt:lpwstr>
  </property>
</Properties>
</file>