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46574" y="3815455"/>
            <a:ext cx="9010950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56645" y="844519"/>
            <a:ext cx="4790808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3179" y="3623366"/>
            <a:ext cx="16417740" cy="250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StevenJoseph19/Spring-Data-JPA-with-Hibernat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6945" y="4924211"/>
            <a:ext cx="17590250" cy="621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9791" y="2329343"/>
            <a:ext cx="1540573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5875">
              <a:lnSpc>
                <a:spcPts val="7790"/>
              </a:lnSpc>
              <a:spcBef>
                <a:spcPts val="1285"/>
              </a:spcBef>
            </a:pPr>
            <a:r>
              <a:rPr sz="7400" spc="-90" dirty="0">
                <a:solidFill>
                  <a:srgbClr val="171717"/>
                </a:solidFill>
              </a:rPr>
              <a:t>D</a:t>
            </a:r>
            <a:r>
              <a:rPr sz="7400" spc="-75" dirty="0">
                <a:solidFill>
                  <a:srgbClr val="171717"/>
                </a:solidFill>
              </a:rPr>
              <a:t>o</a:t>
            </a:r>
            <a:r>
              <a:rPr sz="7400" spc="-90" dirty="0">
                <a:solidFill>
                  <a:srgbClr val="171717"/>
                </a:solidFill>
              </a:rPr>
              <a:t>wnloa</a:t>
            </a:r>
            <a:r>
              <a:rPr sz="7400" spc="10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75" dirty="0">
                <a:solidFill>
                  <a:srgbClr val="171717"/>
                </a:solidFill>
              </a:rPr>
              <a:t>an</a:t>
            </a:r>
            <a:r>
              <a:rPr sz="7400" spc="1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85" dirty="0">
                <a:solidFill>
                  <a:srgbClr val="171717"/>
                </a:solidFill>
              </a:rPr>
              <a:t>W</a:t>
            </a:r>
            <a:r>
              <a:rPr sz="7400" spc="-305" dirty="0">
                <a:solidFill>
                  <a:srgbClr val="171717"/>
                </a:solidFill>
              </a:rPr>
              <a:t>al</a:t>
            </a:r>
            <a:r>
              <a:rPr sz="7400" spc="-420" dirty="0">
                <a:solidFill>
                  <a:srgbClr val="171717"/>
                </a:solidFill>
              </a:rPr>
              <a:t>k</a:t>
            </a:r>
            <a:r>
              <a:rPr sz="7400" spc="-204" dirty="0">
                <a:solidFill>
                  <a:srgbClr val="171717"/>
                </a:solidFill>
              </a:rPr>
              <a:t>th</a:t>
            </a:r>
            <a:r>
              <a:rPr sz="7400" spc="-509" dirty="0">
                <a:solidFill>
                  <a:srgbClr val="171717"/>
                </a:solidFill>
              </a:rPr>
              <a:t>r</a:t>
            </a:r>
            <a:r>
              <a:rPr sz="7400" spc="-95" dirty="0">
                <a:solidFill>
                  <a:srgbClr val="171717"/>
                </a:solidFill>
              </a:rPr>
              <a:t>oug</a:t>
            </a:r>
            <a:r>
              <a:rPr sz="7400" spc="100" dirty="0">
                <a:solidFill>
                  <a:srgbClr val="171717"/>
                </a:solidFill>
              </a:rPr>
              <a:t>h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75" dirty="0">
                <a:solidFill>
                  <a:srgbClr val="171717"/>
                </a:solidFill>
              </a:rPr>
              <a:t>o</a:t>
            </a:r>
            <a:r>
              <a:rPr sz="7400" spc="155" dirty="0">
                <a:solidFill>
                  <a:srgbClr val="171717"/>
                </a:solidFill>
              </a:rPr>
              <a:t>f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04" dirty="0">
                <a:solidFill>
                  <a:srgbClr val="171717"/>
                </a:solidFill>
              </a:rPr>
              <a:t>the  </a:t>
            </a:r>
            <a:r>
              <a:rPr sz="7400" spc="-195" dirty="0">
                <a:solidFill>
                  <a:srgbClr val="171717"/>
                </a:solidFill>
              </a:rPr>
              <a:t>Sprin</a:t>
            </a:r>
            <a:r>
              <a:rPr sz="7400" spc="-5" dirty="0">
                <a:solidFill>
                  <a:srgbClr val="171717"/>
                </a:solidFill>
              </a:rPr>
              <a:t>g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0" dirty="0">
                <a:solidFill>
                  <a:srgbClr val="171717"/>
                </a:solidFill>
              </a:rPr>
              <a:t>M</a:t>
            </a:r>
            <a:r>
              <a:rPr sz="7400" spc="10" dirty="0">
                <a:solidFill>
                  <a:srgbClr val="171717"/>
                </a:solidFill>
              </a:rPr>
              <a:t>V</a:t>
            </a:r>
            <a:r>
              <a:rPr sz="7400" spc="305" dirty="0">
                <a:solidFill>
                  <a:srgbClr val="171717"/>
                </a:solidFill>
              </a:rPr>
              <a:t>C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545" dirty="0">
                <a:solidFill>
                  <a:srgbClr val="171717"/>
                </a:solidFill>
              </a:rPr>
              <a:t>J</a:t>
            </a:r>
            <a:r>
              <a:rPr sz="7400" spc="-490" dirty="0">
                <a:solidFill>
                  <a:srgbClr val="171717"/>
                </a:solidFill>
              </a:rPr>
              <a:t>a</a:t>
            </a:r>
            <a:r>
              <a:rPr sz="7400" spc="-400" dirty="0">
                <a:solidFill>
                  <a:srgbClr val="171717"/>
                </a:solidFill>
              </a:rPr>
              <a:t>v</a:t>
            </a:r>
            <a:r>
              <a:rPr sz="7400" spc="-150" dirty="0">
                <a:solidFill>
                  <a:srgbClr val="171717"/>
                </a:solidFill>
              </a:rPr>
              <a:t>a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5" dirty="0">
                <a:solidFill>
                  <a:srgbClr val="171717"/>
                </a:solidFill>
              </a:rPr>
              <a:t>Applic</a:t>
            </a:r>
            <a:r>
              <a:rPr sz="7400" spc="20" dirty="0">
                <a:solidFill>
                  <a:srgbClr val="171717"/>
                </a:solidFill>
              </a:rPr>
              <a:t>a</a:t>
            </a:r>
            <a:r>
              <a:rPr sz="7400" spc="-145" dirty="0">
                <a:solidFill>
                  <a:srgbClr val="171717"/>
                </a:solidFill>
              </a:rPr>
              <a:t>tion</a:t>
            </a:r>
            <a:endParaRPr sz="7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585" y="844519"/>
            <a:ext cx="7563484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Scaffold</a:t>
            </a:r>
            <a:r>
              <a:rPr spc="-310" dirty="0"/>
              <a:t> </a:t>
            </a:r>
            <a:r>
              <a:rPr spc="90" dirty="0"/>
              <a:t>Application</a:t>
            </a:r>
            <a:endParaRPr spc="9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01115" y="2110288"/>
            <a:ext cx="12901806" cy="86003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Prerequisites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843179" y="3623366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9468" y="3623366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3179" y="6474933"/>
            <a:ext cx="8110220" cy="243395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			</a:t>
            </a: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			STS</a:t>
            </a: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950" spc="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9468" y="6474933"/>
            <a:ext cx="8110220" cy="2508885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9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1851" y="5100191"/>
            <a:ext cx="479044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Prerequisites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9800" y="2339340"/>
            <a:ext cx="8959850" cy="261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5" dirty="0">
                <a:solidFill>
                  <a:srgbClr val="000000"/>
                </a:solidFill>
              </a:rPr>
              <a:t>Java</a:t>
            </a:r>
            <a:r>
              <a:rPr sz="3950" spc="-245" dirty="0">
                <a:solidFill>
                  <a:srgbClr val="000000"/>
                </a:solidFill>
              </a:rPr>
              <a:t> </a:t>
            </a:r>
            <a:r>
              <a:rPr sz="3950" spc="-944" dirty="0">
                <a:solidFill>
                  <a:srgbClr val="000000"/>
                </a:solidFill>
              </a:rPr>
              <a:t>11</a:t>
            </a:r>
            <a:endParaRPr sz="3950"/>
          </a:p>
          <a:p>
            <a:pPr marL="12700" marR="5080">
              <a:lnSpc>
                <a:spcPct val="164000"/>
              </a:lnSpc>
            </a:pPr>
            <a:r>
              <a:rPr lang="en-US" sz="3950" spc="-65" dirty="0">
                <a:solidFill>
                  <a:srgbClr val="000000"/>
                </a:solidFill>
              </a:rPr>
              <a:t>Spring Tool Suite</a:t>
            </a:r>
            <a:br>
              <a:rPr lang="en-US" sz="3950" spc="-65" dirty="0">
                <a:solidFill>
                  <a:srgbClr val="000000"/>
                </a:solidFill>
              </a:rPr>
            </a:br>
            <a:r>
              <a:rPr sz="3950" spc="-30" dirty="0">
                <a:solidFill>
                  <a:srgbClr val="000000"/>
                </a:solidFill>
              </a:rPr>
              <a:t>Maven</a:t>
            </a:r>
            <a:r>
              <a:rPr sz="3950" spc="-280" dirty="0">
                <a:solidFill>
                  <a:srgbClr val="000000"/>
                </a:solidFill>
              </a:rPr>
              <a:t> </a:t>
            </a:r>
            <a:r>
              <a:rPr sz="3950" spc="-90" dirty="0">
                <a:solidFill>
                  <a:srgbClr val="000000"/>
                </a:solidFill>
              </a:rPr>
              <a:t>3.X</a:t>
            </a:r>
            <a:endParaRPr sz="3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1527" y="5100191"/>
            <a:ext cx="37909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59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wnload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9950" y="4307587"/>
            <a:ext cx="330644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Verdana" panose="020B0604030504040204"/>
                <a:cs typeface="Verdana" panose="020B0604030504040204"/>
              </a:rPr>
              <a:t>Exercise</a:t>
            </a:r>
            <a:r>
              <a:rPr sz="395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files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40" dirty="0">
                <a:latin typeface="Verdana" panose="020B0604030504040204"/>
                <a:cs typeface="Verdana" panose="020B0604030504040204"/>
              </a:rPr>
              <a:t>Github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8425" y="6276113"/>
            <a:ext cx="9041130" cy="122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>
                <a:latin typeface="Verdana" panose="020B0604030504040204"/>
                <a:cs typeface="Verdana" panose="020B0604030504040204"/>
                <a:sym typeface="+mn-ea"/>
                <a:hlinkClick r:id="rId1" action="ppaction://hlinkfile"/>
              </a:rPr>
              <a:t>https://github.com/StevenJoseph19/Spring-Data-JPA-with-Hibernate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809" y="4649943"/>
            <a:ext cx="513651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59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59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App?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5775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Conference</a:t>
            </a:r>
            <a:r>
              <a:rPr spc="-245" dirty="0"/>
              <a:t> </a:t>
            </a:r>
            <a:r>
              <a:rPr spc="114" dirty="0"/>
              <a:t>Application</a:t>
            </a:r>
            <a:endParaRPr spc="114" dirty="0"/>
          </a:p>
          <a:p>
            <a:pPr marL="3025775" marR="1694180">
              <a:lnSpc>
                <a:spcPct val="164000"/>
              </a:lnSpc>
            </a:pPr>
            <a:r>
              <a:rPr spc="235" dirty="0"/>
              <a:t>Add</a:t>
            </a:r>
            <a:r>
              <a:rPr spc="-254" dirty="0"/>
              <a:t> </a:t>
            </a:r>
            <a:r>
              <a:rPr spc="25" dirty="0"/>
              <a:t>Registration </a:t>
            </a:r>
            <a:r>
              <a:rPr spc="-1375" dirty="0"/>
              <a:t> </a:t>
            </a:r>
            <a:r>
              <a:rPr spc="15" dirty="0"/>
              <a:t>Captures</a:t>
            </a:r>
            <a:r>
              <a:rPr spc="-215" dirty="0"/>
              <a:t> </a:t>
            </a:r>
            <a:r>
              <a:rPr spc="95" dirty="0"/>
              <a:t>Post</a:t>
            </a:r>
            <a:endParaRPr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8559950" y="6768245"/>
            <a:ext cx="61315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Doesn’t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dirty="0">
                <a:latin typeface="Verdana" panose="020B0604030504040204"/>
                <a:cs typeface="Verdana" panose="020B0604030504040204"/>
              </a:rPr>
              <a:t>store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85" dirty="0">
                <a:latin typeface="Verdana" panose="020B0604030504040204"/>
                <a:cs typeface="Verdana" panose="020B0604030504040204"/>
              </a:rPr>
              <a:t>them…yet.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5936" y="2159264"/>
            <a:ext cx="0" cy="8371205"/>
          </a:xfrm>
          <a:custGeom>
            <a:avLst/>
            <a:gdLst/>
            <a:ahLst/>
            <a:cxnLst/>
            <a:rect l="l" t="t" r="r" b="b"/>
            <a:pathLst>
              <a:path h="8371205">
                <a:moveTo>
                  <a:pt x="0" y="0"/>
                </a:moveTo>
                <a:lnTo>
                  <a:pt x="0" y="8370980"/>
                </a:lnTo>
              </a:path>
            </a:pathLst>
          </a:custGeom>
          <a:ln w="2094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85233" y="4649943"/>
            <a:ext cx="442722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59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2075180">
              <a:lnSpc>
                <a:spcPct val="100000"/>
              </a:lnSpc>
              <a:spcBef>
                <a:spcPts val="10"/>
              </a:spcBef>
            </a:pPr>
            <a:r>
              <a:rPr sz="59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ecap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9950" y="3815455"/>
            <a:ext cx="5606415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5" dirty="0">
                <a:solidFill>
                  <a:srgbClr val="000000"/>
                </a:solidFill>
              </a:rPr>
              <a:t>Java</a:t>
            </a:r>
            <a:r>
              <a:rPr sz="3950" spc="-229" dirty="0">
                <a:solidFill>
                  <a:srgbClr val="000000"/>
                </a:solidFill>
              </a:rPr>
              <a:t> </a:t>
            </a:r>
            <a:r>
              <a:rPr sz="3950" spc="45" dirty="0">
                <a:solidFill>
                  <a:srgbClr val="000000"/>
                </a:solidFill>
              </a:rPr>
              <a:t>Configuration</a:t>
            </a:r>
            <a:endParaRPr sz="3950"/>
          </a:p>
          <a:p>
            <a:pPr marL="12700" marR="5080">
              <a:lnSpc>
                <a:spcPct val="164000"/>
              </a:lnSpc>
            </a:pPr>
            <a:r>
              <a:rPr sz="3950" spc="40" dirty="0">
                <a:solidFill>
                  <a:srgbClr val="000000"/>
                </a:solidFill>
              </a:rPr>
              <a:t>AppConfig.java </a:t>
            </a:r>
            <a:r>
              <a:rPr sz="3950" spc="45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Annotation </a:t>
            </a:r>
            <a:r>
              <a:rPr sz="3950" spc="-15" dirty="0">
                <a:solidFill>
                  <a:srgbClr val="000000"/>
                </a:solidFill>
              </a:rPr>
              <a:t>Driven </a:t>
            </a:r>
            <a:r>
              <a:rPr sz="3950" spc="-10" dirty="0">
                <a:solidFill>
                  <a:srgbClr val="000000"/>
                </a:solidFill>
              </a:rPr>
              <a:t> </a:t>
            </a:r>
            <a:r>
              <a:rPr sz="3950" spc="40" dirty="0">
                <a:solidFill>
                  <a:srgbClr val="000000"/>
                </a:solidFill>
              </a:rPr>
              <a:t>application.properties</a:t>
            </a:r>
            <a:endParaRPr sz="39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08" y="62825"/>
            <a:ext cx="7559979" cy="111829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0806" y="3318518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700" y="4307587"/>
            <a:ext cx="566420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80" dirty="0">
                <a:latin typeface="Verdana" panose="020B0604030504040204"/>
                <a:cs typeface="Verdana" panose="020B0604030504040204"/>
              </a:rPr>
              <a:t>Download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0" dirty="0">
                <a:latin typeface="Verdana" panose="020B0604030504040204"/>
                <a:cs typeface="Verdana" panose="020B0604030504040204"/>
              </a:rPr>
              <a:t>sample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app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1100455">
              <a:lnSpc>
                <a:spcPct val="164000"/>
              </a:lnSpc>
            </a:pPr>
            <a:r>
              <a:rPr sz="3950" spc="2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95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20" dirty="0">
                <a:latin typeface="Verdana" panose="020B0604030504040204"/>
                <a:cs typeface="Verdana" panose="020B0604030504040204"/>
              </a:rPr>
              <a:t>MVC</a:t>
            </a:r>
            <a:r>
              <a:rPr sz="395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recap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Demo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80" dirty="0">
                <a:latin typeface="Verdana" panose="020B0604030504040204"/>
                <a:cs typeface="Verdana" panose="020B0604030504040204"/>
              </a:rPr>
              <a:t>Apps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Presentation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Download and Walkthrough of the  Spring MVC Java Application</vt:lpstr>
      <vt:lpstr>Scaffold Application</vt:lpstr>
      <vt:lpstr>Prerequisites</vt:lpstr>
      <vt:lpstr>Spring Tool Suite Maven 3.X</vt:lpstr>
      <vt:lpstr>PowerPoint 演示文稿</vt:lpstr>
      <vt:lpstr>Add Registration  Captures Post</vt:lpstr>
      <vt:lpstr>AppConfig.java  Annotation Driven  application.properties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and Walkthrough of the  Spring MVC Java Application</dc:title>
  <dc:creator/>
  <cp:lastModifiedBy>Steve Sam</cp:lastModifiedBy>
  <cp:revision>4</cp:revision>
  <dcterms:created xsi:type="dcterms:W3CDTF">2021-08-08T15:36:00Z</dcterms:created>
  <dcterms:modified xsi:type="dcterms:W3CDTF">2021-08-11T05:53:58Z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2021-03-19T11:00:00Z</vt:filetime>
  </property>
  <property fmtid="{D5CDD505-2E9C-101B-9397-08002B2CF9AE}" pid="3" name="Creator">
    <vt:lpwstr>Keynote</vt:lpwstr>
  </property>
  <property fmtid="{D5CDD505-2E9C-101B-9397-08002B2CF9AE}" pid="4" name="LastSaved">
    <vt:filetime>2021-08-08T11:00:00Z</vt:filetime>
  </property>
  <property fmtid="{D5CDD505-2E9C-101B-9397-08002B2CF9AE}" pid="5" name="ICV">
    <vt:lpwstr>04B062D201284BF9B487FB8DC5C61B10</vt:lpwstr>
  </property>
  <property fmtid="{D5CDD505-2E9C-101B-9397-08002B2CF9AE}" pid="6" name="KSOProductBuildVer">
    <vt:lpwstr>1033-11.2.0.10258</vt:lpwstr>
  </property>
</Properties>
</file>