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317835" y="1200190"/>
            <a:ext cx="173355" cy="1353185"/>
          </a:xfrm>
          <a:custGeom>
            <a:avLst/>
            <a:gdLst/>
            <a:ahLst/>
            <a:cxnLst/>
            <a:rect l="l" t="t" r="r" b="b"/>
            <a:pathLst>
              <a:path w="173354" h="1353185">
                <a:moveTo>
                  <a:pt x="172971" y="0"/>
                </a:moveTo>
                <a:lnTo>
                  <a:pt x="0" y="0"/>
                </a:lnTo>
                <a:lnTo>
                  <a:pt x="0" y="1353023"/>
                </a:lnTo>
                <a:lnTo>
                  <a:pt x="172971" y="1353023"/>
                </a:lnTo>
                <a:lnTo>
                  <a:pt x="17297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490811" y="1200190"/>
            <a:ext cx="9613900" cy="1353185"/>
          </a:xfrm>
          <a:custGeom>
            <a:avLst/>
            <a:gdLst/>
            <a:ahLst/>
            <a:cxnLst/>
            <a:rect l="l" t="t" r="r" b="b"/>
            <a:pathLst>
              <a:path w="9613900" h="1353185">
                <a:moveTo>
                  <a:pt x="9613292" y="0"/>
                </a:moveTo>
                <a:lnTo>
                  <a:pt x="0" y="0"/>
                </a:lnTo>
                <a:lnTo>
                  <a:pt x="0" y="1353023"/>
                </a:lnTo>
                <a:lnTo>
                  <a:pt x="9613292" y="1353023"/>
                </a:lnTo>
                <a:lnTo>
                  <a:pt x="9613292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710" y="2759990"/>
            <a:ext cx="3644900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565" y="3388243"/>
            <a:ext cx="15177135" cy="5721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xmlns.jcp.org/xml/ns/persistence/persistence_2_1.xsd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hyperlink" Target="http://xmlns.jcp.org/xml/ns/persistenc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bobthebuilder@pluralsight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2316801"/>
            <a:ext cx="15941675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5080">
              <a:lnSpc>
                <a:spcPts val="7790"/>
              </a:lnSpc>
              <a:spcBef>
                <a:spcPts val="1285"/>
              </a:spcBef>
            </a:pPr>
            <a:r>
              <a:rPr sz="74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74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7400" spc="-5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3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-3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3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5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74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74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7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79650" y="459740"/>
            <a:ext cx="16315055" cy="10389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7832" y="795651"/>
            <a:ext cx="49085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9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9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ansactional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10" y="4301440"/>
            <a:ext cx="13219430" cy="25387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@Transactional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508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createRegistration(Registration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reg)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registrationRepository.save(reg);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}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7710" y="2759990"/>
            <a:ext cx="111855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logging.level.org.hibernate.SQL=debug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6565" y="4016496"/>
            <a:ext cx="14272260" cy="509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spring.jpa.show-sql=true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spring.jpa.properties.hibernate.format_sql=true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Tips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Tricks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5"/>
              </a:spcBef>
            </a:pPr>
            <a:r>
              <a:rPr sz="3100" spc="170" dirty="0">
                <a:latin typeface="Verdana" panose="020B0604030504040204"/>
                <a:cs typeface="Verdana" panose="020B0604030504040204"/>
              </a:rPr>
              <a:t>Log</a:t>
            </a:r>
            <a:r>
              <a:rPr sz="31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latin typeface="Verdana" panose="020B0604030504040204"/>
                <a:cs typeface="Verdana" panose="020B0604030504040204"/>
              </a:rPr>
              <a:t>Level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30" dirty="0">
                <a:latin typeface="Verdana" panose="020B0604030504040204"/>
                <a:cs typeface="Verdana" panose="020B0604030504040204"/>
              </a:rPr>
              <a:t>Show</a:t>
            </a:r>
            <a:r>
              <a:rPr sz="31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5" dirty="0">
                <a:latin typeface="Verdana" panose="020B0604030504040204"/>
                <a:cs typeface="Verdana" panose="020B0604030504040204"/>
              </a:rPr>
              <a:t>Queries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6156" y="2339060"/>
            <a:ext cx="3790315" cy="6534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" dirty="0">
                <a:latin typeface="Verdana" panose="020B0604030504040204"/>
                <a:cs typeface="Verdana" panose="020B0604030504040204"/>
              </a:rPr>
              <a:t>Database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601980">
              <a:lnSpc>
                <a:spcPct val="164000"/>
              </a:lnSpc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Docker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Docker Tips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95" dirty="0">
                <a:latin typeface="Verdana" panose="020B0604030504040204"/>
                <a:cs typeface="Verdana" panose="020B0604030504040204"/>
              </a:rPr>
              <a:t>Legacy </a:t>
            </a:r>
            <a:r>
              <a:rPr sz="3950" spc="10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85" dirty="0">
                <a:latin typeface="Verdana" panose="020B0604030504040204"/>
                <a:cs typeface="Verdana" panose="020B0604030504040204"/>
              </a:rPr>
              <a:t>Added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Jars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T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r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ansactions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Tips</a:t>
            </a:r>
            <a:r>
              <a:rPr sz="39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" dirty="0">
                <a:latin typeface="Verdana" panose="020B0604030504040204"/>
                <a:cs typeface="Verdana" panose="020B0604030504040204"/>
              </a:rPr>
              <a:t>Tricks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6710" y="1599089"/>
            <a:ext cx="26269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40" dirty="0">
                <a:latin typeface="Verdana" panose="020B0604030504040204"/>
                <a:cs typeface="Verdana" panose="020B0604030504040204"/>
              </a:rPr>
              <a:t>Configuration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52063" y="5100070"/>
            <a:ext cx="352361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5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1" y="3323324"/>
            <a:ext cx="6229985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>
                <a:latin typeface="Verdana" panose="020B0604030504040204"/>
                <a:cs typeface="Verdana" panose="020B0604030504040204"/>
              </a:rPr>
              <a:t>JPA</a:t>
            </a:r>
            <a:r>
              <a:rPr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pc="75" dirty="0">
                <a:latin typeface="Verdana" panose="020B0604030504040204"/>
                <a:cs typeface="Verdana" panose="020B0604030504040204"/>
              </a:rPr>
              <a:t>Abstraction</a:t>
            </a:r>
            <a:r>
              <a:rPr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Layer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pc="110" dirty="0">
                <a:latin typeface="Verdana" panose="020B0604030504040204"/>
                <a:cs typeface="Verdana" panose="020B0604030504040204"/>
              </a:rPr>
              <a:t>Any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35" dirty="0">
                <a:latin typeface="Verdana" panose="020B0604030504040204"/>
                <a:cs typeface="Verdana" panose="020B0604030504040204"/>
              </a:rPr>
              <a:t>Relational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latin typeface="Verdana" panose="020B0604030504040204"/>
                <a:cs typeface="Verdana" panose="020B0604030504040204"/>
              </a:rPr>
              <a:t>Database </a:t>
            </a:r>
            <a:r>
              <a:rPr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pc="55" dirty="0">
                <a:latin typeface="Verdana" panose="020B0604030504040204"/>
                <a:cs typeface="Verdana" panose="020B0604030504040204"/>
              </a:rPr>
              <a:t>Dialect</a:t>
            </a:r>
            <a:endParaRPr spc="55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4381" y="6276113"/>
            <a:ext cx="182689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latin typeface="Verdana" panose="020B0604030504040204"/>
                <a:cs typeface="Verdana" panose="020B0604030504040204"/>
              </a:rPr>
              <a:t>MySQL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105" dirty="0">
                <a:latin typeface="Verdana" panose="020B0604030504040204"/>
                <a:cs typeface="Verdana" panose="020B0604030504040204"/>
              </a:rPr>
              <a:t>Doc</a:t>
            </a:r>
            <a:r>
              <a:rPr sz="3950" dirty="0">
                <a:latin typeface="Verdana" panose="020B0604030504040204"/>
                <a:cs typeface="Verdana" panose="020B0604030504040204"/>
              </a:rPr>
              <a:t>k</a:t>
            </a:r>
            <a:r>
              <a:rPr sz="3950" spc="-10" dirty="0">
                <a:latin typeface="Verdana" panose="020B0604030504040204"/>
                <a:cs typeface="Verdana" panose="020B0604030504040204"/>
              </a:rPr>
              <a:t>er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7785" y="795655"/>
            <a:ext cx="10006965" cy="9245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59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er-</a:t>
            </a:r>
            <a:r>
              <a:rPr sz="59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omp</a:t>
            </a:r>
            <a:r>
              <a:rPr lang="en-US"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5900" spc="-1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59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yml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2537" y="2495036"/>
            <a:ext cx="9979025" cy="6283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db: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615315" marR="1513840">
              <a:lnSpc>
                <a:spcPts val="4950"/>
              </a:lnSpc>
              <a:spcBef>
                <a:spcPts val="20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image: mysql:5.7 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latin typeface="Courier New" panose="02070309020205020404"/>
                <a:cs typeface="Courier New" panose="02070309020205020404"/>
              </a:rPr>
              <a:t>container_name:</a:t>
            </a:r>
            <a:r>
              <a:rPr sz="39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conference </a:t>
            </a:r>
            <a:r>
              <a:rPr sz="3950" spc="-23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ports: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18565">
              <a:lnSpc>
                <a:spcPct val="100000"/>
              </a:lnSpc>
            </a:pPr>
            <a:r>
              <a:rPr sz="3950" spc="5" dirty="0">
                <a:latin typeface="Courier New" panose="02070309020205020404"/>
                <a:cs typeface="Courier New" panose="02070309020205020404"/>
              </a:rPr>
              <a:t>-</a:t>
            </a:r>
            <a:r>
              <a:rPr sz="395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3306:3306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615315">
              <a:lnSpc>
                <a:spcPct val="100000"/>
              </a:lnSpc>
              <a:spcBef>
                <a:spcPts val="2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volumes: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615315" marR="5080" indent="602615">
              <a:lnSpc>
                <a:spcPts val="4950"/>
              </a:lnSpc>
              <a:spcBef>
                <a:spcPts val="195"/>
              </a:spcBef>
            </a:pPr>
            <a:r>
              <a:rPr sz="3950" spc="5" dirty="0">
                <a:latin typeface="Courier New" panose="02070309020205020404"/>
                <a:cs typeface="Courier New" panose="02070309020205020404"/>
              </a:rPr>
              <a:t>-</a:t>
            </a:r>
            <a:r>
              <a:rPr sz="395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"./.data/db:/var/lib/mysql" </a:t>
            </a:r>
            <a:r>
              <a:rPr sz="3950" spc="-23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environment: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18565">
              <a:lnSpc>
                <a:spcPct val="100000"/>
              </a:lnSpc>
              <a:spcBef>
                <a:spcPts val="5"/>
              </a:spcBef>
            </a:pPr>
            <a:r>
              <a:rPr sz="3950" spc="-5" dirty="0">
                <a:latin typeface="Courier New" panose="02070309020205020404"/>
                <a:cs typeface="Courier New" panose="02070309020205020404"/>
              </a:rPr>
              <a:t>MYSQL_ROOT_PASSWORD: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pass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18565">
              <a:lnSpc>
                <a:spcPct val="100000"/>
              </a:lnSpc>
              <a:spcBef>
                <a:spcPts val="210"/>
              </a:spcBef>
            </a:pPr>
            <a:r>
              <a:rPr sz="3950" spc="-5" dirty="0">
                <a:latin typeface="Courier New" panose="02070309020205020404"/>
                <a:cs typeface="Courier New" panose="02070309020205020404"/>
              </a:rPr>
              <a:t>MYSQL_DATABASE: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conference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07815" y="3295699"/>
            <a:ext cx="441769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Docker</a:t>
            </a:r>
            <a:r>
              <a:rPr sz="5900" spc="-3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Tips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66548" y="2831192"/>
            <a:ext cx="583438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>
                <a:latin typeface="Verdana" panose="020B0604030504040204"/>
                <a:cs typeface="Verdana" panose="020B0604030504040204"/>
              </a:rPr>
              <a:t>docker-compose</a:t>
            </a:r>
            <a:r>
              <a:rPr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pc="70" dirty="0">
                <a:latin typeface="Verdana" panose="020B0604030504040204"/>
                <a:cs typeface="Verdana" panose="020B0604030504040204"/>
              </a:rPr>
              <a:t>up</a:t>
            </a:r>
            <a:r>
              <a:rPr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pc="5" dirty="0">
                <a:latin typeface="Verdana" panose="020B0604030504040204"/>
                <a:cs typeface="Verdana" panose="020B0604030504040204"/>
              </a:rPr>
              <a:t>-d</a:t>
            </a:r>
            <a:endParaRPr spc="5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pc="60" dirty="0">
                <a:latin typeface="Verdana" panose="020B0604030504040204"/>
                <a:cs typeface="Verdana" panose="020B0604030504040204"/>
              </a:rPr>
              <a:t>docker-compose</a:t>
            </a:r>
            <a:r>
              <a:rPr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pc="105" dirty="0">
                <a:latin typeface="Verdana" panose="020B0604030504040204"/>
                <a:cs typeface="Verdana" panose="020B0604030504040204"/>
              </a:rPr>
              <a:t>down </a:t>
            </a:r>
            <a:r>
              <a:rPr spc="-1370" dirty="0">
                <a:latin typeface="Verdana" panose="020B0604030504040204"/>
                <a:cs typeface="Verdana" panose="020B0604030504040204"/>
              </a:rPr>
              <a:t> </a:t>
            </a:r>
            <a:r>
              <a:rPr spc="70" dirty="0">
                <a:latin typeface="Verdana" panose="020B0604030504040204"/>
                <a:cs typeface="Verdana" panose="020B0604030504040204"/>
              </a:rPr>
              <a:t>docker</a:t>
            </a:r>
            <a:r>
              <a:rPr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pc="55" dirty="0">
                <a:latin typeface="Verdana" panose="020B0604030504040204"/>
                <a:cs typeface="Verdana" panose="020B0604030504040204"/>
              </a:rPr>
              <a:t>ps</a:t>
            </a:r>
            <a:endParaRPr spc="55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6548" y="5783981"/>
            <a:ext cx="1002474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70" dirty="0">
                <a:latin typeface="Verdana" panose="020B0604030504040204"/>
                <a:cs typeface="Verdana" panose="020B0604030504040204"/>
              </a:rPr>
              <a:t>docker</a:t>
            </a:r>
            <a:r>
              <a:rPr sz="39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inspect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&lt;pid&gt;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70" dirty="0">
                <a:latin typeface="Verdana" panose="020B0604030504040204"/>
                <a:cs typeface="Verdana" panose="020B0604030504040204"/>
              </a:rPr>
              <a:t>docker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inspect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54" dirty="0">
                <a:latin typeface="Verdana" panose="020B0604030504040204"/>
                <a:cs typeface="Verdana" panose="020B0604030504040204"/>
              </a:rPr>
              <a:t>&lt;pid&gt;|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0" dirty="0">
                <a:latin typeface="Verdana" panose="020B0604030504040204"/>
                <a:cs typeface="Verdana" panose="020B0604030504040204"/>
              </a:rPr>
              <a:t>grep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“IPAddress"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&lt;dependency&gt;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6565" y="3388243"/>
            <a:ext cx="17590770" cy="572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z="3950" spc="-5" dirty="0">
                <a:latin typeface="Courier New" panose="02070309020205020404"/>
                <a:cs typeface="Courier New" panose="02070309020205020404"/>
              </a:rPr>
              <a:t>&lt;groupId&gt;org.springframework.boot&lt;/groupId&gt;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591310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&lt;artifactId&gt;spring-boot-starter-data-jpa&lt;/artifactId&gt;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  <a:spcBef>
                <a:spcPts val="2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&lt;/dependency&gt;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5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Jars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8662" y="795651"/>
            <a:ext cx="574738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persistence.xml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10" y="3359061"/>
            <a:ext cx="16878300" cy="44234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&lt;?xml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version="1.0"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encoding="UTF-8"?&gt;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339979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&lt;persistence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version="2.1"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xmlns="http://xmlns.jcp.org/xml/ns/persistence"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233680" indent="-302260">
              <a:lnSpc>
                <a:spcPct val="120000"/>
              </a:lnSpc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2"/>
              </a:rPr>
              <a:t>xmlns:xsi="http://www.w3.org/2001/XMLSchema-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instance"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xsi:schemaLocation="http://xmlns.jcp.org/xml/ns/persistence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766445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3"/>
              </a:rPr>
              <a:t>http://xmlns.jcp.org/xml/ns/persistence/persistence_2_1.xsd"&gt;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//…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9664" y="795651"/>
            <a:ext cx="830516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EntityManagerFactory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702" y="2333156"/>
            <a:ext cx="14010640" cy="756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22070">
              <a:lnSpc>
                <a:spcPct val="120000"/>
              </a:lnSpc>
              <a:spcBef>
                <a:spcPts val="9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Persistence.createEntityManagerFactory("PUNIT"); </a:t>
            </a:r>
            <a:r>
              <a:rPr sz="3450" spc="-20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 entityManager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entityManagerFactory.createEntityManager();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entityManager.getTransaction().begin();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Registration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Registration("Bob",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"Builder",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1"/>
              </a:rPr>
              <a:t>"bobthebuilder@pluralsight.com");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entityManager.persist(reg);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entityManager.getTransaction().commit();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entityManager.close();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entityManagerFactory.close();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&lt;dependency&gt;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&lt;groupId&gt;mysql&lt;/groupId&gt;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210"/>
              </a:spcBef>
            </a:pPr>
            <a:r>
              <a:rPr dirty="0"/>
              <a:t>&lt;artifactId&gt;mysql-connector-java&lt;/artifactId&gt;</a:t>
            </a:r>
            <a:endParaRPr dirty="0"/>
          </a:p>
          <a:p>
            <a:pPr marL="83820">
              <a:lnSpc>
                <a:spcPct val="100000"/>
              </a:lnSpc>
              <a:spcBef>
                <a:spcPts val="205"/>
              </a:spcBef>
            </a:pPr>
            <a:r>
              <a:rPr dirty="0"/>
              <a:t>&lt;/dependency&gt;</a:t>
            </a:r>
            <a:endParaRPr dirty="0"/>
          </a:p>
          <a:p>
            <a:pPr>
              <a:lnSpc>
                <a:spcPct val="100000"/>
              </a:lnSpc>
            </a:pPr>
            <a:endParaRPr sz="52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MySQL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1865</Words>
  <Application>WPS Presentation</Application>
  <PresentationFormat>On-screen Show (4:3)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Courier New</vt:lpstr>
      <vt:lpstr>Verdana</vt:lpstr>
      <vt:lpstr>Calibri</vt:lpstr>
      <vt:lpstr>Microsoft YaHei</vt:lpstr>
      <vt:lpstr>Arial Unicode MS</vt:lpstr>
      <vt:lpstr>Office Theme</vt:lpstr>
      <vt:lpstr>Configuration of Spring and JPA for  development</vt:lpstr>
      <vt:lpstr>PowerPoint 演示文稿</vt:lpstr>
      <vt:lpstr>Any Relational Database  Dialect</vt:lpstr>
      <vt:lpstr>docker-compose.yml</vt:lpstr>
      <vt:lpstr>docker-compose down  docker ps</vt:lpstr>
      <vt:lpstr>&lt;dependency&gt;</vt:lpstr>
      <vt:lpstr>persistence.xml</vt:lpstr>
      <vt:lpstr>EntityManagerFactory</vt:lpstr>
      <vt:lpstr>&lt;dependency&gt;</vt:lpstr>
      <vt:lpstr>PowerPoint 演示文稿</vt:lpstr>
      <vt:lpstr>Transactional</vt:lpstr>
      <vt:lpstr>logging.level.org.hibernate.SQL=debug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of Spring and JPA for  development</dc:title>
  <dc:creator/>
  <cp:lastModifiedBy>Steve Sam</cp:lastModifiedBy>
  <cp:revision>7</cp:revision>
  <dcterms:created xsi:type="dcterms:W3CDTF">2021-08-09T11:53:00Z</dcterms:created>
  <dcterms:modified xsi:type="dcterms:W3CDTF">2021-08-11T06:51:53Z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2021-03-19T11:00:00Z</vt:filetime>
  </property>
  <property fmtid="{D5CDD505-2E9C-101B-9397-08002B2CF9AE}" pid="3" name="Creator">
    <vt:lpwstr>Keynote</vt:lpwstr>
  </property>
  <property fmtid="{D5CDD505-2E9C-101B-9397-08002B2CF9AE}" pid="4" name="LastSaved">
    <vt:filetime>2021-08-09T11:00:00Z</vt:filetime>
  </property>
  <property fmtid="{D5CDD505-2E9C-101B-9397-08002B2CF9AE}" pid="5" name="ICV">
    <vt:lpwstr>14D2812E34EB41BC8DE48D3BFA6FB086</vt:lpwstr>
  </property>
  <property fmtid="{D5CDD505-2E9C-101B-9397-08002B2CF9AE}" pid="6" name="KSOProductBuildVer">
    <vt:lpwstr>1033-11.2.0.10258</vt:lpwstr>
  </property>
</Properties>
</file>