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9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22423" y="519066"/>
            <a:ext cx="214715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0111" y="1685216"/>
            <a:ext cx="5106670" cy="413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9899" y="1149710"/>
            <a:ext cx="9252201" cy="157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9899" y="1149710"/>
            <a:ext cx="9252201" cy="157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1275" y="3267174"/>
            <a:ext cx="2922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554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-120" dirty="0">
                <a:solidFill>
                  <a:srgbClr val="161616"/>
                </a:solidFill>
              </a:rPr>
              <a:t>ngu</a:t>
            </a:r>
            <a:r>
              <a:rPr sz="4500" spc="-110" dirty="0">
                <a:solidFill>
                  <a:srgbClr val="161616"/>
                </a:solidFill>
              </a:rPr>
              <a:t>l</a:t>
            </a:r>
            <a:r>
              <a:rPr sz="4500" spc="-225" dirty="0">
                <a:solidFill>
                  <a:srgbClr val="161616"/>
                </a:solidFill>
              </a:rPr>
              <a:t>a</a:t>
            </a:r>
            <a:r>
              <a:rPr sz="4500" spc="-85" dirty="0">
                <a:solidFill>
                  <a:srgbClr val="161616"/>
                </a:solidFill>
              </a:rPr>
              <a:t>r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40" dirty="0">
                <a:solidFill>
                  <a:srgbClr val="161616"/>
                </a:solidFill>
              </a:rPr>
              <a:t>R</a:t>
            </a:r>
            <a:r>
              <a:rPr sz="4500" spc="-70" dirty="0">
                <a:solidFill>
                  <a:srgbClr val="161616"/>
                </a:solidFill>
              </a:rPr>
              <a:t>eac</a:t>
            </a:r>
            <a:r>
              <a:rPr sz="4500" spc="-90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185" dirty="0">
                <a:solidFill>
                  <a:srgbClr val="161616"/>
                </a:solidFill>
              </a:rPr>
              <a:t>F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170" dirty="0">
                <a:solidFill>
                  <a:srgbClr val="161616"/>
                </a:solidFill>
              </a:rPr>
              <a:t>r</a:t>
            </a:r>
            <a:r>
              <a:rPr sz="4500" spc="-245" dirty="0">
                <a:solidFill>
                  <a:srgbClr val="161616"/>
                </a:solidFill>
              </a:rPr>
              <a:t>m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endParaRPr sz="45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</a:rPr>
              <a:t>D</a:t>
            </a:r>
            <a:r>
              <a:rPr sz="3600" spc="-10" dirty="0">
                <a:solidFill>
                  <a:srgbClr val="FFFFFF"/>
                </a:solidFill>
              </a:rPr>
              <a:t>emo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234432" y="2128728"/>
            <a:ext cx="5996305" cy="2280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2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Sample</a:t>
            </a:r>
            <a:r>
              <a:rPr sz="3200" spc="-20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3200" spc="-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Action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3340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3400" algn="l"/>
                <a:tab pos="534035" algn="l"/>
              </a:tabLst>
            </a:pPr>
            <a:r>
              <a:rPr sz="3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Reactive</a:t>
            </a:r>
            <a:r>
              <a:rPr sz="3200" spc="-2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form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3340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3400" algn="l"/>
                <a:tab pos="534035" algn="l"/>
              </a:tabLst>
            </a:pPr>
            <a:r>
              <a:rPr sz="32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3340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3400" algn="l"/>
                <a:tab pos="534035" algn="l"/>
              </a:tabLst>
            </a:pPr>
            <a:r>
              <a:rPr sz="3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200" spc="-229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3200" spc="-20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6800" y="1219200"/>
            <a:ext cx="10257790" cy="45548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6800" y="1143000"/>
            <a:ext cx="985266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6800" y="990600"/>
            <a:ext cx="9909810" cy="50082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6800" y="1066800"/>
            <a:ext cx="10037445" cy="47821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58875" y="228600"/>
            <a:ext cx="10423525" cy="60528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t="4028"/>
          <a:stretch>
            <a:fillRect/>
          </a:stretch>
        </p:blipFill>
        <p:spPr>
          <a:xfrm>
            <a:off x="1676400" y="1066800"/>
            <a:ext cx="9391015" cy="52044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6800" y="533400"/>
            <a:ext cx="10111740" cy="53333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762000"/>
            <a:ext cx="10485755" cy="52216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914400"/>
            <a:ext cx="10981055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6070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52500" y="0"/>
            <a:ext cx="10286998" cy="6857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544830"/>
            <a:ext cx="10899775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936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Templat</a:t>
            </a:r>
            <a:r>
              <a:rPr spc="-310" dirty="0"/>
              <a:t>e</a:t>
            </a:r>
            <a:r>
              <a:rPr spc="-114" dirty="0"/>
              <a:t>-</a:t>
            </a:r>
            <a:r>
              <a:rPr spc="35" dirty="0"/>
              <a:t>dr</a:t>
            </a:r>
            <a:r>
              <a:rPr spc="20" dirty="0"/>
              <a:t>i</a:t>
            </a:r>
            <a:r>
              <a:rPr spc="-70" dirty="0"/>
              <a:t>v</a:t>
            </a:r>
            <a:r>
              <a:rPr spc="15" dirty="0"/>
              <a:t>e</a:t>
            </a:r>
            <a:r>
              <a:rPr spc="-35" dirty="0"/>
              <a:t>n</a:t>
            </a:r>
            <a:r>
              <a:rPr spc="-140" dirty="0"/>
              <a:t> </a:t>
            </a:r>
            <a:r>
              <a:rPr spc="-45" dirty="0"/>
              <a:t>v</a:t>
            </a:r>
            <a:r>
              <a:rPr spc="-140" dirty="0"/>
              <a:t>s.</a:t>
            </a:r>
            <a:r>
              <a:rPr spc="-110" dirty="0"/>
              <a:t> </a:t>
            </a:r>
            <a:r>
              <a:rPr spc="45" dirty="0"/>
              <a:t>R</a:t>
            </a:r>
            <a:r>
              <a:rPr spc="15" dirty="0"/>
              <a:t>e</a:t>
            </a:r>
            <a:r>
              <a:rPr spc="-40" dirty="0"/>
              <a:t>a</a:t>
            </a:r>
            <a:r>
              <a:rPr spc="114" dirty="0"/>
              <a:t>c</a:t>
            </a:r>
            <a:r>
              <a:rPr spc="35" dirty="0"/>
              <a:t>t</a:t>
            </a:r>
            <a:r>
              <a:rPr spc="20" dirty="0"/>
              <a:t>i</a:t>
            </a:r>
            <a:r>
              <a:rPr spc="-70" dirty="0"/>
              <a:t>v</a:t>
            </a:r>
            <a:r>
              <a:rPr spc="15" dirty="0"/>
              <a:t>e</a:t>
            </a:r>
            <a:r>
              <a:rPr spc="-110" dirty="0"/>
              <a:t> </a:t>
            </a:r>
            <a:r>
              <a:rPr spc="155" dirty="0"/>
              <a:t>F</a:t>
            </a:r>
            <a:r>
              <a:rPr spc="114" dirty="0"/>
              <a:t>o</a:t>
            </a:r>
            <a:r>
              <a:rPr spc="-35" dirty="0"/>
              <a:t>r</a:t>
            </a:r>
            <a:r>
              <a:rPr spc="-55" dirty="0"/>
              <a:t>ms</a:t>
            </a:r>
            <a:endParaRPr spc="-55" dirty="0"/>
          </a:p>
          <a:p>
            <a:pPr marL="3769360" marR="1604645">
              <a:lnSpc>
                <a:spcPct val="163000"/>
              </a:lnSpc>
            </a:pPr>
            <a:r>
              <a:rPr spc="35" dirty="0"/>
              <a:t>Building</a:t>
            </a:r>
            <a:r>
              <a:rPr spc="-130" dirty="0"/>
              <a:t> </a:t>
            </a:r>
            <a:r>
              <a:rPr spc="-35" dirty="0"/>
              <a:t>a</a:t>
            </a:r>
            <a:r>
              <a:rPr spc="-125" dirty="0"/>
              <a:t> </a:t>
            </a:r>
            <a:r>
              <a:rPr spc="25" dirty="0"/>
              <a:t>Reactive</a:t>
            </a:r>
            <a:r>
              <a:rPr spc="-130" dirty="0"/>
              <a:t> </a:t>
            </a:r>
            <a:r>
              <a:rPr spc="50" dirty="0"/>
              <a:t>Form </a:t>
            </a:r>
            <a:r>
              <a:rPr spc="-830" dirty="0"/>
              <a:t> </a:t>
            </a:r>
            <a:r>
              <a:rPr spc="35" dirty="0"/>
              <a:t>Validation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5226810" y="2932790"/>
            <a:ext cx="635952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Create,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Read,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(CRUD)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HTTP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788" y="1367844"/>
            <a:ext cx="165353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Course </a:t>
            </a:r>
            <a:r>
              <a:rPr sz="3600" spc="-12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224130"/>
            <a:ext cx="5608320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2400" spc="-1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Demo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Sample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Outline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Module </a:t>
            </a:r>
            <a:r>
              <a:rPr sz="3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rv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4055" y="519066"/>
            <a:ext cx="3376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Angular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Forms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47927" y="2337816"/>
            <a:ext cx="9309100" cy="3289935"/>
            <a:chOff x="947927" y="2337816"/>
            <a:chExt cx="9309100" cy="328993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47927" y="2340864"/>
              <a:ext cx="1920239" cy="21259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88742" y="3935730"/>
              <a:ext cx="862965" cy="0"/>
            </a:xfrm>
            <a:custGeom>
              <a:avLst/>
              <a:gdLst/>
              <a:ahLst/>
              <a:cxnLst/>
              <a:rect l="l" t="t" r="r" b="b"/>
              <a:pathLst>
                <a:path w="862964">
                  <a:moveTo>
                    <a:pt x="0" y="0"/>
                  </a:moveTo>
                  <a:lnTo>
                    <a:pt x="862342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5051" y="3461004"/>
              <a:ext cx="972311" cy="9494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9435" y="4410455"/>
              <a:ext cx="969263" cy="9692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32035" y="387857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82645" y="3935730"/>
              <a:ext cx="918844" cy="893444"/>
            </a:xfrm>
            <a:custGeom>
              <a:avLst/>
              <a:gdLst/>
              <a:ahLst/>
              <a:cxnLst/>
              <a:rect l="l" t="t" r="r" b="b"/>
              <a:pathLst>
                <a:path w="918845" h="893445">
                  <a:moveTo>
                    <a:pt x="0" y="0"/>
                  </a:moveTo>
                  <a:lnTo>
                    <a:pt x="918603" y="892848"/>
                  </a:lnTo>
                </a:path>
              </a:pathLst>
            </a:custGeom>
            <a:ln w="38100">
              <a:solidFill>
                <a:srgbClr val="A62D5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47758" y="4774318"/>
              <a:ext cx="121920" cy="120650"/>
            </a:xfrm>
            <a:custGeom>
              <a:avLst/>
              <a:gdLst/>
              <a:ahLst/>
              <a:cxnLst/>
              <a:rect l="l" t="t" r="r" b="b"/>
              <a:pathLst>
                <a:path w="121920" h="120650">
                  <a:moveTo>
                    <a:pt x="79667" y="0"/>
                  </a:moveTo>
                  <a:lnTo>
                    <a:pt x="0" y="81953"/>
                  </a:lnTo>
                  <a:lnTo>
                    <a:pt x="121793" y="120649"/>
                  </a:lnTo>
                  <a:lnTo>
                    <a:pt x="79667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08815" y="4562852"/>
              <a:ext cx="2446020" cy="1045844"/>
            </a:xfrm>
            <a:custGeom>
              <a:avLst/>
              <a:gdLst/>
              <a:ahLst/>
              <a:cxnLst/>
              <a:rect l="l" t="t" r="r" b="b"/>
              <a:pathLst>
                <a:path w="2446020" h="1045845">
                  <a:moveTo>
                    <a:pt x="2445499" y="817168"/>
                  </a:moveTo>
                  <a:lnTo>
                    <a:pt x="2445499" y="1045768"/>
                  </a:lnTo>
                  <a:lnTo>
                    <a:pt x="0" y="1045768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A62D5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51665" y="446760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299"/>
                  </a:lnTo>
                  <a:lnTo>
                    <a:pt x="114300" y="11429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64178" y="3114319"/>
              <a:ext cx="2772410" cy="635"/>
            </a:xfrm>
            <a:custGeom>
              <a:avLst/>
              <a:gdLst/>
              <a:ahLst/>
              <a:cxnLst/>
              <a:rect l="l" t="t" r="r" b="b"/>
              <a:pathLst>
                <a:path w="2772410" h="635">
                  <a:moveTo>
                    <a:pt x="2772371" y="62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68927" y="3057174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114312" y="0"/>
                  </a:moveTo>
                  <a:lnTo>
                    <a:pt x="0" y="57124"/>
                  </a:lnTo>
                  <a:lnTo>
                    <a:pt x="114287" y="114300"/>
                  </a:lnTo>
                  <a:lnTo>
                    <a:pt x="11431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68006" y="3402330"/>
              <a:ext cx="1123315" cy="0"/>
            </a:xfrm>
            <a:custGeom>
              <a:avLst/>
              <a:gdLst/>
              <a:ahLst/>
              <a:cxnLst/>
              <a:rect l="l" t="t" r="r" b="b"/>
              <a:pathLst>
                <a:path w="1123315">
                  <a:moveTo>
                    <a:pt x="0" y="0"/>
                  </a:moveTo>
                  <a:lnTo>
                    <a:pt x="1123010" y="0"/>
                  </a:lnTo>
                </a:path>
              </a:pathLst>
            </a:custGeom>
            <a:ln w="38100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71971" y="334517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7860" y="2337816"/>
              <a:ext cx="1929383" cy="21259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4920" y="2497836"/>
              <a:ext cx="1371599" cy="142036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764780" y="3115818"/>
              <a:ext cx="1120775" cy="0"/>
            </a:xfrm>
            <a:custGeom>
              <a:avLst/>
              <a:gdLst/>
              <a:ahLst/>
              <a:cxnLst/>
              <a:rect l="l" t="t" r="r" b="b"/>
              <a:pathLst>
                <a:path w="1120775">
                  <a:moveTo>
                    <a:pt x="0" y="0"/>
                  </a:moveTo>
                  <a:lnTo>
                    <a:pt x="1120609" y="0"/>
                  </a:lnTo>
                </a:path>
              </a:pathLst>
            </a:custGeom>
            <a:ln w="38100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669530" y="305866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68929" y="3402427"/>
              <a:ext cx="2774950" cy="3175"/>
            </a:xfrm>
            <a:custGeom>
              <a:avLst/>
              <a:gdLst/>
              <a:ahLst/>
              <a:cxnLst/>
              <a:rect l="l" t="t" r="r" b="b"/>
              <a:pathLst>
                <a:path w="2774950" h="3175">
                  <a:moveTo>
                    <a:pt x="0" y="2895"/>
                  </a:moveTo>
                  <a:lnTo>
                    <a:pt x="2774772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24587" y="3345304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0"/>
                  </a:moveTo>
                  <a:lnTo>
                    <a:pt x="126" y="114300"/>
                  </a:lnTo>
                  <a:lnTo>
                    <a:pt x="114363" y="57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306456" y="2036789"/>
            <a:ext cx="1203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779F31"/>
                </a:solidFill>
                <a:latin typeface="Verdana" panose="020B0604030504040204"/>
                <a:cs typeface="Verdana" panose="020B0604030504040204"/>
              </a:rPr>
              <a:t>Template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8447" y="2036789"/>
            <a:ext cx="2266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000" spc="-16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95289" y="2036789"/>
            <a:ext cx="2127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0480" y="3781044"/>
            <a:ext cx="2578735" cy="2048510"/>
            <a:chOff x="7650480" y="3781044"/>
            <a:chExt cx="2578735" cy="204851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50480" y="3781044"/>
              <a:ext cx="2578607" cy="20482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7724" y="3808476"/>
              <a:ext cx="2484119" cy="19537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97724" y="3808476"/>
              <a:ext cx="2484120" cy="1953895"/>
            </a:xfrm>
            <a:custGeom>
              <a:avLst/>
              <a:gdLst/>
              <a:ahLst/>
              <a:cxnLst/>
              <a:rect l="l" t="t" r="r" b="b"/>
              <a:pathLst>
                <a:path w="2484120" h="1953895">
                  <a:moveTo>
                    <a:pt x="0" y="0"/>
                  </a:moveTo>
                  <a:lnTo>
                    <a:pt x="2484120" y="0"/>
                  </a:lnTo>
                  <a:lnTo>
                    <a:pt x="2484120" y="1953768"/>
                  </a:lnTo>
                  <a:lnTo>
                    <a:pt x="0" y="19537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249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57556" y="3781044"/>
            <a:ext cx="4432300" cy="2048510"/>
            <a:chOff x="257556" y="3781044"/>
            <a:chExt cx="4432300" cy="20485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556" y="3781044"/>
              <a:ext cx="2670047" cy="20482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3808476"/>
              <a:ext cx="2575560" cy="19537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800" y="3808476"/>
              <a:ext cx="2575560" cy="1953895"/>
            </a:xfrm>
            <a:custGeom>
              <a:avLst/>
              <a:gdLst/>
              <a:ahLst/>
              <a:cxnLst/>
              <a:rect l="l" t="t" r="r" b="b"/>
              <a:pathLst>
                <a:path w="2575560" h="1953895">
                  <a:moveTo>
                    <a:pt x="0" y="0"/>
                  </a:moveTo>
                  <a:lnTo>
                    <a:pt x="2575560" y="0"/>
                  </a:lnTo>
                  <a:lnTo>
                    <a:pt x="2575560" y="1953768"/>
                  </a:lnTo>
                  <a:lnTo>
                    <a:pt x="0" y="19537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7C54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60" y="3924300"/>
              <a:ext cx="1338071" cy="11109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1784" y="4509516"/>
              <a:ext cx="678179" cy="9875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29561" y="4758691"/>
              <a:ext cx="158115" cy="0"/>
            </a:xfrm>
            <a:custGeom>
              <a:avLst/>
              <a:gdLst/>
              <a:ahLst/>
              <a:cxnLst/>
              <a:rect l="l" t="t" r="r" b="b"/>
              <a:pathLst>
                <a:path w="158114">
                  <a:moveTo>
                    <a:pt x="0" y="0"/>
                  </a:moveTo>
                  <a:lnTo>
                    <a:pt x="157594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68106" y="470154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29561" y="4758689"/>
              <a:ext cx="260985" cy="215900"/>
            </a:xfrm>
            <a:custGeom>
              <a:avLst/>
              <a:gdLst/>
              <a:ahLst/>
              <a:cxnLst/>
              <a:rect l="l" t="t" r="r" b="b"/>
              <a:pathLst>
                <a:path w="260985" h="215900">
                  <a:moveTo>
                    <a:pt x="0" y="0"/>
                  </a:moveTo>
                  <a:lnTo>
                    <a:pt x="260985" y="215455"/>
                  </a:lnTo>
                </a:path>
              </a:pathLst>
            </a:custGeom>
            <a:ln w="38100">
              <a:solidFill>
                <a:srgbClr val="A62D5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39468" y="4917941"/>
              <a:ext cx="125095" cy="116839"/>
            </a:xfrm>
            <a:custGeom>
              <a:avLst/>
              <a:gdLst/>
              <a:ahLst/>
              <a:cxnLst/>
              <a:rect l="l" t="t" r="r" b="b"/>
              <a:pathLst>
                <a:path w="125094" h="116839">
                  <a:moveTo>
                    <a:pt x="72770" y="0"/>
                  </a:moveTo>
                  <a:lnTo>
                    <a:pt x="0" y="88137"/>
                  </a:lnTo>
                  <a:lnTo>
                    <a:pt x="124523" y="116839"/>
                  </a:lnTo>
                  <a:lnTo>
                    <a:pt x="7277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49852" y="5131306"/>
              <a:ext cx="1271905" cy="486409"/>
            </a:xfrm>
            <a:custGeom>
              <a:avLst/>
              <a:gdLst/>
              <a:ahLst/>
              <a:cxnLst/>
              <a:rect l="l" t="t" r="r" b="b"/>
              <a:pathLst>
                <a:path w="1271905" h="486410">
                  <a:moveTo>
                    <a:pt x="1271752" y="366420"/>
                  </a:moveTo>
                  <a:lnTo>
                    <a:pt x="1271752" y="485851"/>
                  </a:lnTo>
                  <a:lnTo>
                    <a:pt x="0" y="48585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A62D5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92713" y="503605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14141" y="4329917"/>
              <a:ext cx="966469" cy="10160"/>
            </a:xfrm>
            <a:custGeom>
              <a:avLst/>
              <a:gdLst/>
              <a:ahLst/>
              <a:cxnLst/>
              <a:rect l="l" t="t" r="r" b="b"/>
              <a:pathLst>
                <a:path w="966469" h="10160">
                  <a:moveTo>
                    <a:pt x="965949" y="10045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818900" y="4272963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114884" y="0"/>
                  </a:moveTo>
                  <a:lnTo>
                    <a:pt x="0" y="55956"/>
                  </a:lnTo>
                  <a:lnTo>
                    <a:pt x="113690" y="114300"/>
                  </a:lnTo>
                  <a:lnTo>
                    <a:pt x="11488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96917" y="447979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180" y="0"/>
                  </a:lnTo>
                </a:path>
              </a:pathLst>
            </a:custGeom>
            <a:ln w="38100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56046" y="442265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0464" y="3922776"/>
              <a:ext cx="1345691" cy="111099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390644" y="4328920"/>
              <a:ext cx="280035" cy="635"/>
            </a:xfrm>
            <a:custGeom>
              <a:avLst/>
              <a:gdLst/>
              <a:ahLst/>
              <a:cxnLst/>
              <a:rect l="l" t="t" r="r" b="b"/>
              <a:pathLst>
                <a:path w="280035" h="635">
                  <a:moveTo>
                    <a:pt x="-19050" y="126"/>
                  </a:moveTo>
                  <a:lnTo>
                    <a:pt x="298615" y="126"/>
                  </a:lnTo>
                </a:path>
              </a:pathLst>
            </a:custGeom>
            <a:ln w="38354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95395" y="4272013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114249" y="0"/>
                  </a:moveTo>
                  <a:lnTo>
                    <a:pt x="0" y="57251"/>
                  </a:lnTo>
                  <a:lnTo>
                    <a:pt x="114350" y="114299"/>
                  </a:lnTo>
                  <a:lnTo>
                    <a:pt x="11424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818894" y="4479927"/>
              <a:ext cx="1044575" cy="1905"/>
            </a:xfrm>
            <a:custGeom>
              <a:avLst/>
              <a:gdLst/>
              <a:ahLst/>
              <a:cxnLst/>
              <a:rect l="l" t="t" r="r" b="b"/>
              <a:pathLst>
                <a:path w="1044575" h="1904">
                  <a:moveTo>
                    <a:pt x="0" y="1435"/>
                  </a:moveTo>
                  <a:lnTo>
                    <a:pt x="1044422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44182" y="4422810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0"/>
                  </a:moveTo>
                  <a:lnTo>
                    <a:pt x="165" y="114300"/>
                  </a:lnTo>
                  <a:lnTo>
                    <a:pt x="114388" y="56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4364055" y="519066"/>
            <a:ext cx="3376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Angular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Forms</a:t>
            </a:r>
            <a:endParaRPr sz="3600"/>
          </a:p>
        </p:txBody>
      </p:sp>
      <p:grpSp>
        <p:nvGrpSpPr>
          <p:cNvPr id="28" name="object 28"/>
          <p:cNvGrpSpPr/>
          <p:nvPr/>
        </p:nvGrpSpPr>
        <p:grpSpPr>
          <a:xfrm>
            <a:off x="2069592" y="2013204"/>
            <a:ext cx="2329180" cy="1408430"/>
            <a:chOff x="2069592" y="2013204"/>
            <a:chExt cx="2329180" cy="1408430"/>
          </a:xfrm>
        </p:grpSpPr>
        <p:sp>
          <p:nvSpPr>
            <p:cNvPr id="29" name="object 29"/>
            <p:cNvSpPr/>
            <p:nvPr/>
          </p:nvSpPr>
          <p:spPr>
            <a:xfrm>
              <a:off x="2082546" y="2026158"/>
              <a:ext cx="2303145" cy="1382395"/>
            </a:xfrm>
            <a:custGeom>
              <a:avLst/>
              <a:gdLst/>
              <a:ahLst/>
              <a:cxnLst/>
              <a:rect l="l" t="t" r="r" b="b"/>
              <a:pathLst>
                <a:path w="2303145" h="1382395">
                  <a:moveTo>
                    <a:pt x="2302763" y="0"/>
                  </a:moveTo>
                  <a:lnTo>
                    <a:pt x="0" y="0"/>
                  </a:lnTo>
                  <a:lnTo>
                    <a:pt x="0" y="1382267"/>
                  </a:lnTo>
                  <a:lnTo>
                    <a:pt x="2302763" y="1382267"/>
                  </a:lnTo>
                  <a:lnTo>
                    <a:pt x="2302763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082546" y="2026158"/>
              <a:ext cx="2303145" cy="1382395"/>
            </a:xfrm>
            <a:custGeom>
              <a:avLst/>
              <a:gdLst/>
              <a:ahLst/>
              <a:cxnLst/>
              <a:rect l="l" t="t" r="r" b="b"/>
              <a:pathLst>
                <a:path w="2303145" h="1382395">
                  <a:moveTo>
                    <a:pt x="0" y="0"/>
                  </a:moveTo>
                  <a:lnTo>
                    <a:pt x="2302763" y="0"/>
                  </a:lnTo>
                  <a:lnTo>
                    <a:pt x="2302763" y="1382267"/>
                  </a:lnTo>
                  <a:lnTo>
                    <a:pt x="0" y="138226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082545" y="2026157"/>
            <a:ext cx="2303145" cy="138239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506730" marR="120015" indent="-381000">
              <a:lnSpc>
                <a:spcPts val="3460"/>
              </a:lnSpc>
              <a:spcBef>
                <a:spcPts val="1900"/>
              </a:spcBef>
            </a:pPr>
            <a:r>
              <a:rPr sz="32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driven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52409" y="2026157"/>
            <a:ext cx="2303145" cy="1382395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268605" rIns="0" bIns="0" rtlCol="0">
            <a:spAutoFit/>
          </a:bodyPr>
          <a:lstStyle/>
          <a:p>
            <a:pPr marL="268605">
              <a:lnSpc>
                <a:spcPts val="3745"/>
              </a:lnSpc>
              <a:spcBef>
                <a:spcPts val="2115"/>
              </a:spcBef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Reactive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92405">
              <a:lnSpc>
                <a:spcPts val="2305"/>
              </a:lnSpc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(Model-driven)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58128" y="3922776"/>
            <a:ext cx="4209415" cy="1713864"/>
            <a:chOff x="6358128" y="3922776"/>
            <a:chExt cx="4209415" cy="1713864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8128" y="3924300"/>
              <a:ext cx="1339595" cy="111099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707630" y="4758691"/>
              <a:ext cx="158115" cy="0"/>
            </a:xfrm>
            <a:custGeom>
              <a:avLst/>
              <a:gdLst/>
              <a:ahLst/>
              <a:cxnLst/>
              <a:rect l="l" t="t" r="r" b="b"/>
              <a:pathLst>
                <a:path w="158115">
                  <a:moveTo>
                    <a:pt x="0" y="0"/>
                  </a:moveTo>
                  <a:lnTo>
                    <a:pt x="157594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9852" y="4509516"/>
              <a:ext cx="678179" cy="98755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846173" y="470154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707630" y="4758690"/>
              <a:ext cx="260985" cy="215900"/>
            </a:xfrm>
            <a:custGeom>
              <a:avLst/>
              <a:gdLst/>
              <a:ahLst/>
              <a:cxnLst/>
              <a:rect l="l" t="t" r="r" b="b"/>
              <a:pathLst>
                <a:path w="260984" h="215900">
                  <a:moveTo>
                    <a:pt x="0" y="0"/>
                  </a:moveTo>
                  <a:lnTo>
                    <a:pt x="260985" y="215455"/>
                  </a:lnTo>
                </a:path>
              </a:pathLst>
            </a:custGeom>
            <a:ln w="38100">
              <a:solidFill>
                <a:srgbClr val="A62D5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917537" y="4917941"/>
              <a:ext cx="125095" cy="116839"/>
            </a:xfrm>
            <a:custGeom>
              <a:avLst/>
              <a:gdLst/>
              <a:ahLst/>
              <a:cxnLst/>
              <a:rect l="l" t="t" r="r" b="b"/>
              <a:pathLst>
                <a:path w="125095" h="116839">
                  <a:moveTo>
                    <a:pt x="72771" y="0"/>
                  </a:moveTo>
                  <a:lnTo>
                    <a:pt x="0" y="88137"/>
                  </a:lnTo>
                  <a:lnTo>
                    <a:pt x="124523" y="116839"/>
                  </a:lnTo>
                  <a:lnTo>
                    <a:pt x="72771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029445" y="5131306"/>
              <a:ext cx="1271905" cy="486409"/>
            </a:xfrm>
            <a:custGeom>
              <a:avLst/>
              <a:gdLst/>
              <a:ahLst/>
              <a:cxnLst/>
              <a:rect l="l" t="t" r="r" b="b"/>
              <a:pathLst>
                <a:path w="1271904" h="486410">
                  <a:moveTo>
                    <a:pt x="1271752" y="366420"/>
                  </a:moveTo>
                  <a:lnTo>
                    <a:pt x="1271752" y="485851"/>
                  </a:lnTo>
                  <a:lnTo>
                    <a:pt x="0" y="48585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A62D5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972305" y="503605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793733" y="4329917"/>
              <a:ext cx="966469" cy="10160"/>
            </a:xfrm>
            <a:custGeom>
              <a:avLst/>
              <a:gdLst/>
              <a:ahLst/>
              <a:cxnLst/>
              <a:rect l="l" t="t" r="r" b="b"/>
              <a:pathLst>
                <a:path w="966470" h="10160">
                  <a:moveTo>
                    <a:pt x="965949" y="10045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698479" y="4272963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896" y="0"/>
                  </a:moveTo>
                  <a:lnTo>
                    <a:pt x="0" y="55956"/>
                  </a:lnTo>
                  <a:lnTo>
                    <a:pt x="113703" y="114300"/>
                  </a:lnTo>
                  <a:lnTo>
                    <a:pt x="1148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698486" y="4479927"/>
              <a:ext cx="1044575" cy="1905"/>
            </a:xfrm>
            <a:custGeom>
              <a:avLst/>
              <a:gdLst/>
              <a:ahLst/>
              <a:cxnLst/>
              <a:rect l="l" t="t" r="r" b="b"/>
              <a:pathLst>
                <a:path w="1044575" h="1904">
                  <a:moveTo>
                    <a:pt x="0" y="1435"/>
                  </a:moveTo>
                  <a:lnTo>
                    <a:pt x="1044422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174986" y="447979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5">
                  <a:moveTo>
                    <a:pt x="0" y="0"/>
                  </a:moveTo>
                  <a:lnTo>
                    <a:pt x="278180" y="0"/>
                  </a:lnTo>
                </a:path>
              </a:pathLst>
            </a:custGeom>
            <a:ln w="38100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434113" y="442265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8532" y="3922776"/>
              <a:ext cx="1345691" cy="111099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268712" y="4328920"/>
              <a:ext cx="280035" cy="635"/>
            </a:xfrm>
            <a:custGeom>
              <a:avLst/>
              <a:gdLst/>
              <a:ahLst/>
              <a:cxnLst/>
              <a:rect l="l" t="t" r="r" b="b"/>
              <a:pathLst>
                <a:path w="280034" h="635">
                  <a:moveTo>
                    <a:pt x="-19050" y="126"/>
                  </a:moveTo>
                  <a:lnTo>
                    <a:pt x="298615" y="126"/>
                  </a:lnTo>
                </a:path>
              </a:pathLst>
            </a:custGeom>
            <a:ln w="38354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173464" y="4272013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249" y="0"/>
                  </a:moveTo>
                  <a:lnTo>
                    <a:pt x="0" y="57251"/>
                  </a:lnTo>
                  <a:lnTo>
                    <a:pt x="114350" y="114299"/>
                  </a:lnTo>
                  <a:lnTo>
                    <a:pt x="11424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723774" y="4422810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0" y="0"/>
                  </a:moveTo>
                  <a:lnTo>
                    <a:pt x="165" y="114300"/>
                  </a:lnTo>
                  <a:lnTo>
                    <a:pt x="114388" y="56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92383" y="4015740"/>
            <a:ext cx="955546" cy="74218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12791" y="4015740"/>
            <a:ext cx="957071" cy="742187"/>
          </a:xfrm>
          <a:prstGeom prst="rect">
            <a:avLst/>
          </a:prstGeom>
        </p:spPr>
      </p:pic>
      <p:sp>
        <p:nvSpPr>
          <p:cNvPr id="53" name="Slide Number Placeholder 5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81359" y="1685216"/>
            <a:ext cx="3890010" cy="28498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10"/>
              </a:spcBef>
            </a:pP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Template-driven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56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AngularJS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43255" marR="6350" indent="57785" algn="r">
              <a:lnSpc>
                <a:spcPts val="2160"/>
              </a:lnSpc>
              <a:spcBef>
                <a:spcPts val="183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Two-way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binding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-&gt;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6350" algn="r">
              <a:lnSpc>
                <a:spcPts val="2280"/>
              </a:lnSpc>
              <a:spcBef>
                <a:spcPts val="153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tracks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6350" algn="r">
              <a:lnSpc>
                <a:spcPts val="228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10"/>
              </a:spcBef>
            </a:pPr>
            <a:r>
              <a:rPr spc="25" dirty="0"/>
              <a:t>Reactive</a:t>
            </a:r>
            <a:endParaRPr spc="25" dirty="0"/>
          </a:p>
          <a:p>
            <a:pPr marL="12700">
              <a:lnSpc>
                <a:spcPts val="2280"/>
              </a:lnSpc>
              <a:spcBef>
                <a:spcPts val="345"/>
              </a:spcBef>
            </a:pPr>
            <a:r>
              <a:rPr sz="2000" spc="25" dirty="0">
                <a:solidFill>
                  <a:srgbClr val="404040"/>
                </a:solidFill>
              </a:rPr>
              <a:t>More</a:t>
            </a:r>
            <a:r>
              <a:rPr sz="2000" spc="-140" dirty="0">
                <a:solidFill>
                  <a:srgbClr val="404040"/>
                </a:solidFill>
              </a:rPr>
              <a:t> </a:t>
            </a:r>
            <a:r>
              <a:rPr sz="2000" spc="20" dirty="0">
                <a:solidFill>
                  <a:srgbClr val="404040"/>
                </a:solidFill>
              </a:rPr>
              <a:t>flexible</a:t>
            </a:r>
            <a:r>
              <a:rPr sz="2000" spc="-135" dirty="0">
                <a:solidFill>
                  <a:srgbClr val="404040"/>
                </a:solidFill>
              </a:rPr>
              <a:t> </a:t>
            </a:r>
            <a:r>
              <a:rPr sz="2000" spc="-229" dirty="0">
                <a:solidFill>
                  <a:srgbClr val="404040"/>
                </a:solidFill>
              </a:rPr>
              <a:t>-&gt;</a:t>
            </a:r>
            <a:endParaRPr sz="2000"/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</a:rPr>
              <a:t>more</a:t>
            </a:r>
            <a:r>
              <a:rPr sz="2000" spc="-145" dirty="0">
                <a:solidFill>
                  <a:srgbClr val="404040"/>
                </a:solidFill>
              </a:rPr>
              <a:t> </a:t>
            </a:r>
            <a:r>
              <a:rPr sz="2000" spc="25" dirty="0">
                <a:solidFill>
                  <a:srgbClr val="404040"/>
                </a:solidFill>
              </a:rPr>
              <a:t>complex</a:t>
            </a:r>
            <a:r>
              <a:rPr sz="2000" spc="-145" dirty="0">
                <a:solidFill>
                  <a:srgbClr val="404040"/>
                </a:solidFill>
              </a:rPr>
              <a:t> </a:t>
            </a:r>
            <a:r>
              <a:rPr sz="2000" spc="5" dirty="0">
                <a:solidFill>
                  <a:srgbClr val="404040"/>
                </a:solidFill>
              </a:rPr>
              <a:t>scenarios</a:t>
            </a:r>
            <a:endParaRPr sz="2000"/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20" dirty="0">
                <a:solidFill>
                  <a:srgbClr val="404040"/>
                </a:solidFill>
              </a:rPr>
              <a:t>Immutable</a:t>
            </a:r>
            <a:r>
              <a:rPr sz="2000" spc="-155" dirty="0">
                <a:solidFill>
                  <a:srgbClr val="404040"/>
                </a:solidFill>
              </a:rPr>
              <a:t> </a:t>
            </a:r>
            <a:r>
              <a:rPr sz="2000" spc="10" dirty="0">
                <a:solidFill>
                  <a:srgbClr val="404040"/>
                </a:solidFill>
              </a:rPr>
              <a:t>data</a:t>
            </a:r>
            <a:r>
              <a:rPr sz="2000" spc="-130" dirty="0">
                <a:solidFill>
                  <a:srgbClr val="404040"/>
                </a:solidFill>
              </a:rPr>
              <a:t> </a:t>
            </a:r>
            <a:r>
              <a:rPr sz="2000" spc="40" dirty="0">
                <a:solidFill>
                  <a:srgbClr val="404040"/>
                </a:solidFill>
              </a:rPr>
              <a:t>model</a:t>
            </a:r>
            <a:endParaRPr sz="2000"/>
          </a:p>
          <a:p>
            <a:pPr marL="12700" marR="1597660">
              <a:lnSpc>
                <a:spcPts val="2160"/>
              </a:lnSpc>
              <a:spcBef>
                <a:spcPts val="1830"/>
              </a:spcBef>
            </a:pPr>
            <a:r>
              <a:rPr sz="2000" spc="5" dirty="0">
                <a:solidFill>
                  <a:srgbClr val="404040"/>
                </a:solidFill>
              </a:rPr>
              <a:t>Easier</a:t>
            </a:r>
            <a:r>
              <a:rPr sz="2000" spc="-145" dirty="0">
                <a:solidFill>
                  <a:srgbClr val="404040"/>
                </a:solidFill>
              </a:rPr>
              <a:t> </a:t>
            </a:r>
            <a:r>
              <a:rPr sz="2000" spc="50" dirty="0">
                <a:solidFill>
                  <a:srgbClr val="404040"/>
                </a:solidFill>
              </a:rPr>
              <a:t>to</a:t>
            </a:r>
            <a:r>
              <a:rPr sz="2000" spc="-114" dirty="0">
                <a:solidFill>
                  <a:srgbClr val="404040"/>
                </a:solidFill>
              </a:rPr>
              <a:t> </a:t>
            </a:r>
            <a:r>
              <a:rPr sz="2000" spc="20" dirty="0">
                <a:solidFill>
                  <a:srgbClr val="404040"/>
                </a:solidFill>
              </a:rPr>
              <a:t>perform</a:t>
            </a:r>
            <a:r>
              <a:rPr sz="2000" spc="-140" dirty="0">
                <a:solidFill>
                  <a:srgbClr val="404040"/>
                </a:solidFill>
              </a:rPr>
              <a:t> </a:t>
            </a:r>
            <a:r>
              <a:rPr sz="2000" spc="-25" dirty="0">
                <a:solidFill>
                  <a:srgbClr val="404040"/>
                </a:solidFill>
              </a:rPr>
              <a:t>an</a:t>
            </a:r>
            <a:r>
              <a:rPr sz="2000" spc="-120" dirty="0">
                <a:solidFill>
                  <a:srgbClr val="404040"/>
                </a:solidFill>
              </a:rPr>
              <a:t> </a:t>
            </a:r>
            <a:r>
              <a:rPr sz="2000" spc="30" dirty="0">
                <a:solidFill>
                  <a:srgbClr val="404040"/>
                </a:solidFill>
              </a:rPr>
              <a:t>action </a:t>
            </a:r>
            <a:r>
              <a:rPr sz="2000" spc="-690" dirty="0">
                <a:solidFill>
                  <a:srgbClr val="404040"/>
                </a:solidFill>
              </a:rPr>
              <a:t> </a:t>
            </a:r>
            <a:r>
              <a:rPr sz="2000" spc="35" dirty="0">
                <a:solidFill>
                  <a:srgbClr val="404040"/>
                </a:solidFill>
              </a:rPr>
              <a:t>on</a:t>
            </a:r>
            <a:r>
              <a:rPr sz="2000" spc="-130" dirty="0">
                <a:solidFill>
                  <a:srgbClr val="404040"/>
                </a:solidFill>
              </a:rPr>
              <a:t> </a:t>
            </a:r>
            <a:r>
              <a:rPr sz="2000" spc="-25" dirty="0">
                <a:solidFill>
                  <a:srgbClr val="404040"/>
                </a:solidFill>
              </a:rPr>
              <a:t>a</a:t>
            </a:r>
            <a:r>
              <a:rPr sz="2000" spc="-105" dirty="0">
                <a:solidFill>
                  <a:srgbClr val="404040"/>
                </a:solidFill>
              </a:rPr>
              <a:t> </a:t>
            </a:r>
            <a:r>
              <a:rPr sz="2000" spc="-15" dirty="0">
                <a:solidFill>
                  <a:srgbClr val="404040"/>
                </a:solidFill>
              </a:rPr>
              <a:t>value</a:t>
            </a:r>
            <a:r>
              <a:rPr sz="2000" spc="-120" dirty="0">
                <a:solidFill>
                  <a:srgbClr val="404040"/>
                </a:solidFill>
              </a:rPr>
              <a:t> </a:t>
            </a:r>
            <a:r>
              <a:rPr sz="2000" spc="20" dirty="0">
                <a:solidFill>
                  <a:srgbClr val="404040"/>
                </a:solidFill>
              </a:rPr>
              <a:t>change</a:t>
            </a:r>
            <a:endParaRPr sz="2000"/>
          </a:p>
          <a:p>
            <a:pPr marL="12700" marR="5080">
              <a:lnSpc>
                <a:spcPts val="2160"/>
              </a:lnSpc>
              <a:spcBef>
                <a:spcPts val="1800"/>
              </a:spcBef>
            </a:pPr>
            <a:r>
              <a:rPr sz="2000" spc="15" dirty="0">
                <a:solidFill>
                  <a:srgbClr val="404040"/>
                </a:solidFill>
              </a:rPr>
              <a:t>Reactive </a:t>
            </a:r>
            <a:r>
              <a:rPr sz="2000" spc="-5" dirty="0">
                <a:solidFill>
                  <a:srgbClr val="404040"/>
                </a:solidFill>
              </a:rPr>
              <a:t>transformations </a:t>
            </a:r>
            <a:r>
              <a:rPr sz="2000" spc="-235" dirty="0">
                <a:solidFill>
                  <a:srgbClr val="404040"/>
                </a:solidFill>
              </a:rPr>
              <a:t>-&gt; </a:t>
            </a:r>
            <a:r>
              <a:rPr sz="2000" spc="-229" dirty="0">
                <a:solidFill>
                  <a:srgbClr val="404040"/>
                </a:solidFill>
              </a:rPr>
              <a:t> </a:t>
            </a:r>
            <a:r>
              <a:rPr sz="2000" spc="25" dirty="0">
                <a:solidFill>
                  <a:srgbClr val="404040"/>
                </a:solidFill>
              </a:rPr>
              <a:t>DebounceTime</a:t>
            </a:r>
            <a:r>
              <a:rPr sz="2000" spc="-155" dirty="0">
                <a:solidFill>
                  <a:srgbClr val="404040"/>
                </a:solidFill>
              </a:rPr>
              <a:t> </a:t>
            </a:r>
            <a:r>
              <a:rPr sz="2000" spc="35" dirty="0">
                <a:solidFill>
                  <a:srgbClr val="404040"/>
                </a:solidFill>
              </a:rPr>
              <a:t>or</a:t>
            </a:r>
            <a:r>
              <a:rPr sz="2000" spc="-130" dirty="0">
                <a:solidFill>
                  <a:srgbClr val="404040"/>
                </a:solidFill>
              </a:rPr>
              <a:t> </a:t>
            </a:r>
            <a:r>
              <a:rPr sz="2000" spc="20" dirty="0">
                <a:solidFill>
                  <a:srgbClr val="404040"/>
                </a:solidFill>
              </a:rPr>
              <a:t>DistinctUntilChanged</a:t>
            </a:r>
            <a:endParaRPr sz="2000"/>
          </a:p>
          <a:p>
            <a:pPr marL="12700" marR="183515">
              <a:lnSpc>
                <a:spcPts val="3960"/>
              </a:lnSpc>
              <a:spcBef>
                <a:spcPts val="160"/>
              </a:spcBef>
            </a:pPr>
            <a:r>
              <a:rPr sz="2000" spc="10" dirty="0">
                <a:solidFill>
                  <a:srgbClr val="404040"/>
                </a:solidFill>
              </a:rPr>
              <a:t>Easily</a:t>
            </a:r>
            <a:r>
              <a:rPr sz="2000" spc="-145" dirty="0">
                <a:solidFill>
                  <a:srgbClr val="404040"/>
                </a:solidFill>
              </a:rPr>
              <a:t> </a:t>
            </a:r>
            <a:r>
              <a:rPr sz="2000" spc="50" dirty="0">
                <a:solidFill>
                  <a:srgbClr val="404040"/>
                </a:solidFill>
              </a:rPr>
              <a:t>add</a:t>
            </a:r>
            <a:r>
              <a:rPr sz="2000" spc="-125" dirty="0">
                <a:solidFill>
                  <a:srgbClr val="404040"/>
                </a:solidFill>
              </a:rPr>
              <a:t> </a:t>
            </a:r>
            <a:r>
              <a:rPr sz="2000" spc="20" dirty="0">
                <a:solidFill>
                  <a:srgbClr val="404040"/>
                </a:solidFill>
              </a:rPr>
              <a:t>input</a:t>
            </a:r>
            <a:r>
              <a:rPr sz="2000" spc="-13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elements</a:t>
            </a:r>
            <a:r>
              <a:rPr sz="2000" spc="-135" dirty="0">
                <a:solidFill>
                  <a:srgbClr val="404040"/>
                </a:solidFill>
              </a:rPr>
              <a:t> </a:t>
            </a:r>
            <a:r>
              <a:rPr sz="2000" spc="15" dirty="0">
                <a:solidFill>
                  <a:srgbClr val="404040"/>
                </a:solidFill>
              </a:rPr>
              <a:t>dynamically </a:t>
            </a:r>
            <a:r>
              <a:rPr sz="2000" spc="-690" dirty="0">
                <a:solidFill>
                  <a:srgbClr val="404040"/>
                </a:solidFill>
              </a:rPr>
              <a:t> </a:t>
            </a:r>
            <a:r>
              <a:rPr sz="2000" spc="5" dirty="0">
                <a:solidFill>
                  <a:srgbClr val="404040"/>
                </a:solidFill>
              </a:rPr>
              <a:t>Easier</a:t>
            </a:r>
            <a:r>
              <a:rPr sz="2000" spc="-135" dirty="0">
                <a:solidFill>
                  <a:srgbClr val="404040"/>
                </a:solidFill>
              </a:rPr>
              <a:t> </a:t>
            </a:r>
            <a:r>
              <a:rPr sz="2000" spc="5" dirty="0">
                <a:solidFill>
                  <a:srgbClr val="404040"/>
                </a:solidFill>
              </a:rPr>
              <a:t>unit</a:t>
            </a:r>
            <a:r>
              <a:rPr sz="2000" spc="-125" dirty="0">
                <a:solidFill>
                  <a:srgbClr val="404040"/>
                </a:solidFill>
              </a:rPr>
              <a:t> </a:t>
            </a:r>
            <a:r>
              <a:rPr sz="2000" spc="10" dirty="0">
                <a:solidFill>
                  <a:srgbClr val="404040"/>
                </a:solidFill>
              </a:rPr>
              <a:t>testing</a:t>
            </a:r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4055" y="519066"/>
            <a:ext cx="3376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Angular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Forms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331" y="1511808"/>
            <a:ext cx="3510279" cy="142049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424815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3345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331" y="2932176"/>
            <a:ext cx="3510279" cy="3084830"/>
          </a:xfrm>
          <a:prstGeom prst="rect">
            <a:avLst/>
          </a:prstGeom>
          <a:solidFill>
            <a:srgbClr val="DEEBD0">
              <a:alpha val="90194"/>
            </a:srgbClr>
          </a:solidFill>
        </p:spPr>
        <p:txBody>
          <a:bodyPr vert="horz" wrap="square" lIns="0" tIns="106680" rIns="0" bIns="0" rtlCol="0">
            <a:spAutoFit/>
          </a:bodyPr>
          <a:lstStyle/>
          <a:p>
            <a:pPr marL="367665" marR="520065" indent="-228600">
              <a:lnSpc>
                <a:spcPts val="2590"/>
              </a:lnSpc>
              <a:spcBef>
                <a:spcPts val="840"/>
              </a:spcBef>
              <a:buChar char="•"/>
              <a:tabLst>
                <a:tab pos="368300" algn="l"/>
              </a:tabLst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modules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(NgModule)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7665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368300" algn="l"/>
              </a:tabLst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7665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368300" algn="l"/>
              </a:tabLst>
            </a:pP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7665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368300" algn="l"/>
              </a:tabLst>
            </a:pP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7665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368300" algn="l"/>
              </a:tabLst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7665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368300" algn="l"/>
              </a:tabLst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13419" y="1511808"/>
            <a:ext cx="3510279" cy="142049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451484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3555"/>
              </a:spcBef>
            </a:pPr>
            <a:r>
              <a:rPr sz="32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3419" y="2932176"/>
            <a:ext cx="3510279" cy="3084830"/>
          </a:xfrm>
          <a:prstGeom prst="rect">
            <a:avLst/>
          </a:prstGeom>
          <a:solidFill>
            <a:srgbClr val="D2D2E0">
              <a:alpha val="90194"/>
            </a:srgbClr>
          </a:solidFill>
        </p:spPr>
        <p:txBody>
          <a:bodyPr vert="horz" wrap="square" lIns="0" tIns="106680" rIns="0" bIns="0" rtlCol="0">
            <a:spAutoFit/>
          </a:bodyPr>
          <a:lstStyle/>
          <a:p>
            <a:pPr marL="368935" marR="478155" indent="-228600">
              <a:lnSpc>
                <a:spcPts val="2590"/>
              </a:lnSpc>
              <a:spcBef>
                <a:spcPts val="840"/>
              </a:spcBef>
              <a:buChar char="•"/>
              <a:tabLst>
                <a:tab pos="369570" algn="l"/>
              </a:tabLst>
            </a:pP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Prior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Angular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forms</a:t>
            </a:r>
            <a:r>
              <a:rPr sz="24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knowledge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4147" y="519066"/>
            <a:ext cx="2915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Prerequisites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833952"/>
            <a:ext cx="3885565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Review</a:t>
            </a:r>
            <a:r>
              <a:rPr sz="24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module</a:t>
            </a:r>
            <a:r>
              <a:rPr sz="2400" spc="-1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concepts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31165">
              <a:lnSpc>
                <a:spcPct val="163000"/>
              </a:lnSpc>
            </a:pPr>
            <a:r>
              <a:rPr sz="2400" spc="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along</a:t>
            </a:r>
            <a:r>
              <a:rPr sz="2400" spc="-1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 spc="-145" dirty="0">
              <a:solidFill>
                <a:srgbClr val="9BC750"/>
              </a:solidFill>
              <a:latin typeface="Verdana" panose="020B0604030504040204"/>
              <a:cs typeface="Verdana" panose="020B0604030504040204"/>
            </a:endParaRPr>
          </a:p>
          <a:p>
            <a:pPr marL="12700" marR="431165">
              <a:lnSpc>
                <a:spcPct val="163000"/>
              </a:lnSpc>
            </a:pP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Revisit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build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22423" y="519066"/>
            <a:ext cx="20599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3239" y="519066"/>
            <a:ext cx="271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Demo</a:t>
            </a:r>
            <a:r>
              <a:rPr sz="3600" spc="-285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Form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0100" y="1212320"/>
            <a:ext cx="10572749" cy="46376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WPS Presentation</Application>
  <PresentationFormat>On-screen Show (4:3)</PresentationFormat>
  <Paragraphs>120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Verdana</vt:lpstr>
      <vt:lpstr>Times New Roman</vt:lpstr>
      <vt:lpstr>Segoe UI</vt:lpstr>
      <vt:lpstr>Calibri</vt:lpstr>
      <vt:lpstr>Microsoft YaHei</vt:lpstr>
      <vt:lpstr>Arial Unicode MS</vt:lpstr>
      <vt:lpstr>Office Theme</vt:lpstr>
      <vt:lpstr>Angular Reactive Forms</vt:lpstr>
      <vt:lpstr>PowerPoint 演示文稿</vt:lpstr>
      <vt:lpstr>PowerPoint 演示文稿</vt:lpstr>
      <vt:lpstr>Angular Forms</vt:lpstr>
      <vt:lpstr>Angular Forms</vt:lpstr>
      <vt:lpstr>Angular Forms</vt:lpstr>
      <vt:lpstr>Prerequisites</vt:lpstr>
      <vt:lpstr>PowerPoint 演示文稿</vt:lpstr>
      <vt:lpstr>Demo Form</vt:lpstr>
      <vt:lpstr>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Reactive Forms</dc:title>
  <dc:creator>Deborah Kurata</dc:creator>
  <cp:lastModifiedBy>Steve Sam</cp:lastModifiedBy>
  <cp:revision>9</cp:revision>
  <dcterms:created xsi:type="dcterms:W3CDTF">2021-11-11T14:57:00Z</dcterms:created>
  <dcterms:modified xsi:type="dcterms:W3CDTF">2021-11-11T15:50:41Z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2018-11-02T11:00:00Z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2021-11-11T11:00:00Z</vt:filetime>
  </property>
  <property fmtid="{D5CDD505-2E9C-101B-9397-08002B2CF9AE}" pid="5" name="ICV">
    <vt:lpwstr>1D5B054B56004EE88CB79BD51C81F331</vt:lpwstr>
  </property>
  <property fmtid="{D5CDD505-2E9C-101B-9397-08002B2CF9AE}" pid="6" name="KSOProductBuildVer">
    <vt:lpwstr>1033-11.2.0.10351</vt:lpwstr>
  </property>
</Properties>
</file>