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lnkr.co/edit/qXXA2kXn7yHzd2L8Ks7q?p=preview&amp;preview"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12469" y="2977895"/>
            <a:ext cx="10768609" cy="38100"/>
          </a:xfrm>
          <a:prstGeom prst="rect">
            <a:avLst/>
          </a:prstGeom>
        </p:spPr>
      </p:pic>
      <p:sp>
        <p:nvSpPr>
          <p:cNvPr id="5" name="object 5"/>
          <p:cNvSpPr txBox="1">
            <a:spLocks noGrp="1"/>
          </p:cNvSpPr>
          <p:nvPr>
            <p:ph type="title"/>
          </p:nvPr>
        </p:nvSpPr>
        <p:spPr>
          <a:xfrm>
            <a:off x="951230" y="2012950"/>
            <a:ext cx="10692130" cy="704850"/>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161616"/>
                </a:solidFill>
              </a:rPr>
              <a:t>Speed up your Angular App with Web Workers</a:t>
            </a:r>
            <a:endParaRPr sz="4500" dirty="0">
              <a:solidFill>
                <a:srgbClr val="161616"/>
              </a:solidFill>
            </a:endParaRPr>
          </a:p>
        </p:txBody>
      </p:sp>
      <p:sp>
        <p:nvSpPr>
          <p:cNvPr id="6" name="Slide Number Placeholder 5"/>
          <p:cNvSpPr>
            <a:spLocks noGrp="1"/>
          </p:cNvSpPr>
          <p:nvPr>
            <p:ph type="sldNum" sz="quarter" idx="7"/>
          </p:nvPr>
        </p:nvSpPr>
        <p:spPr/>
        <p:txBody>
          <a:bodyPr/>
          <a:p>
            <a:fld id="{B6F15528-21DE-4FAA-801E-634DDDAF4B2B}" type="slidenum">
              <a:rPr/>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07315"/>
            <a:ext cx="10515600" cy="1325563"/>
          </a:xfrm>
          <a:prstGeom prst="rect">
            <a:avLst/>
          </a:prstGeom>
        </p:spPr>
        <p:txBody>
          <a:bodyPr vert="horz" wrap="square" lIns="0" tIns="12700" rIns="0" bIns="0" rtlCol="0">
            <a:spAutoFit/>
          </a:bodyPr>
          <a:lstStyle/>
          <a:p>
            <a:pPr marL="12700" algn="ctr">
              <a:lnSpc>
                <a:spcPct val="100000"/>
              </a:lnSpc>
              <a:spcBef>
                <a:spcPts val="100"/>
              </a:spcBef>
            </a:pPr>
            <a:r>
              <a:rPr lang="en-US" sz="3600" spc="-10" dirty="0">
                <a:solidFill>
                  <a:srgbClr val="404040"/>
                </a:solidFill>
              </a:rPr>
              <a:t>Adding an Angular Web Worker</a:t>
            </a:r>
            <a:endParaRPr lang="en-US" sz="3600" spc="-10" dirty="0">
              <a:solidFill>
                <a:srgbClr val="404040"/>
              </a:solidFill>
            </a:endParaRPr>
          </a:p>
        </p:txBody>
      </p:sp>
      <p:sp>
        <p:nvSpPr>
          <p:cNvPr id="4" name="Slide Number Placeholder 3"/>
          <p:cNvSpPr>
            <a:spLocks noGrp="1"/>
          </p:cNvSpPr>
          <p:nvPr>
            <p:ph type="sldNum" sz="quarter" idx="12"/>
          </p:nvPr>
        </p:nvSpPr>
        <p:spPr/>
        <p:txBody>
          <a:bodyPr/>
          <a:p>
            <a:fld id="{B6F15528-21DE-4FAA-801E-634DDDAF4B2B}" type="slidenum">
              <a:rPr/>
            </a:fld>
            <a:endParaRPr/>
          </a:p>
        </p:txBody>
      </p:sp>
      <p:pic>
        <p:nvPicPr>
          <p:cNvPr id="3" name="Content Placeholder 2"/>
          <p:cNvPicPr>
            <a:picLocks noChangeAspect="1"/>
          </p:cNvPicPr>
          <p:nvPr>
            <p:ph sz="half" idx="2"/>
          </p:nvPr>
        </p:nvPicPr>
        <p:blipFill>
          <a:blip r:embed="rId1"/>
          <a:stretch>
            <a:fillRect/>
          </a:stretch>
        </p:blipFill>
        <p:spPr>
          <a:xfrm>
            <a:off x="1350645" y="1297940"/>
            <a:ext cx="9490710" cy="5407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US" sz="3600" spc="-10" dirty="0">
                <a:solidFill>
                  <a:srgbClr val="404040"/>
                </a:solidFill>
              </a:rPr>
              <a:t>app.worker.ts revisited</a:t>
            </a:r>
            <a:endParaRPr lang="en-US" sz="3600" spc="-10" dirty="0">
              <a:solidFill>
                <a:srgbClr val="404040"/>
              </a:solidFill>
            </a:endParaRPr>
          </a:p>
        </p:txBody>
      </p:sp>
      <p:sp>
        <p:nvSpPr>
          <p:cNvPr id="4" name="Slide Number Placeholder 3"/>
          <p:cNvSpPr>
            <a:spLocks noGrp="1"/>
          </p:cNvSpPr>
          <p:nvPr>
            <p:ph type="sldNum" sz="quarter" idx="12"/>
          </p:nvPr>
        </p:nvSpPr>
        <p:spPr/>
        <p:txBody>
          <a:bodyPr/>
          <a:p>
            <a:fld id="{B6F15528-21DE-4FAA-801E-634DDDAF4B2B}" type="slidenum">
              <a:rPr/>
            </a:fld>
            <a:endParaRPr/>
          </a:p>
        </p:txBody>
      </p:sp>
      <p:pic>
        <p:nvPicPr>
          <p:cNvPr id="6" name="Content Placeholder 5"/>
          <p:cNvPicPr>
            <a:picLocks noChangeAspect="1"/>
          </p:cNvPicPr>
          <p:nvPr>
            <p:ph idx="1"/>
          </p:nvPr>
        </p:nvPicPr>
        <p:blipFill>
          <a:blip r:embed="rId1"/>
          <a:stretch>
            <a:fillRect/>
          </a:stretch>
        </p:blipFill>
        <p:spPr>
          <a:xfrm>
            <a:off x="2035175" y="1691005"/>
            <a:ext cx="8760460" cy="38900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Wrapping Up Angular Apps with Web Workers</a:t>
            </a:r>
            <a:endParaRPr lang="en-US"/>
          </a:p>
        </p:txBody>
      </p:sp>
      <p:sp>
        <p:nvSpPr>
          <p:cNvPr id="3" name="Content Placeholder 2"/>
          <p:cNvSpPr>
            <a:spLocks noGrp="1"/>
          </p:cNvSpPr>
          <p:nvPr>
            <p:ph idx="1"/>
          </p:nvPr>
        </p:nvSpPr>
        <p:spPr/>
        <p:txBody>
          <a:bodyPr>
            <a:normAutofit fontScale="70000"/>
          </a:bodyPr>
          <a:p>
            <a:r>
              <a:rPr lang="en-US"/>
              <a:t>Now when you run the app, you will find that clicking the [Start Long Process] button no longer causes the circle drawing to pause. </a:t>
            </a:r>
            <a:endParaRPr lang="en-US"/>
          </a:p>
          <a:p>
            <a:endParaRPr lang="en-US"/>
          </a:p>
          <a:p>
            <a:r>
              <a:rPr lang="en-US"/>
              <a:t>You will also be able to directly interact with the circle-drawing Canvas component so that, if you click it while longLoop is still running, the Canvas will be redrawn immediately. Previously, the app behaved as if it were frozen if you did this.</a:t>
            </a:r>
            <a:endParaRPr lang="en-US"/>
          </a:p>
          <a:p>
            <a:endParaRPr lang="en-US"/>
          </a:p>
          <a:p>
            <a:r>
              <a:rPr lang="en-US"/>
              <a:t>Now you can add your long running processes to an Angular Web Worker and reap all the benefits of an app that doesn’t freeze.</a:t>
            </a:r>
            <a:endParaRPr lang="en-US"/>
          </a:p>
          <a:p>
            <a:endParaRPr lang="en-US"/>
          </a:p>
          <a:p>
            <a:r>
              <a:rPr lang="en-US"/>
              <a:t>If you want to see an example solved with JavaScript Web Workers you can see it at </a:t>
            </a:r>
            <a:r>
              <a:rPr lang="en-US">
                <a:hlinkClick r:id="rId1" tooltip="" action="ppaction://hlinkfile"/>
              </a:rPr>
              <a:t>Plunker</a:t>
            </a:r>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 y="0"/>
            <a:ext cx="4624070" cy="6858000"/>
            <a:chOff x="4572" y="0"/>
            <a:chExt cx="4624070" cy="6858000"/>
          </a:xfrm>
        </p:grpSpPr>
        <p:pic>
          <p:nvPicPr>
            <p:cNvPr id="3" name="object 3"/>
            <p:cNvPicPr/>
            <p:nvPr/>
          </p:nvPicPr>
          <p:blipFill>
            <a:blip r:embed="rId1" cstate="print"/>
            <a:stretch>
              <a:fillRect/>
            </a:stretch>
          </p:blipFill>
          <p:spPr>
            <a:xfrm>
              <a:off x="6096" y="0"/>
              <a:ext cx="4622291" cy="6857999"/>
            </a:xfrm>
            <a:prstGeom prst="rect">
              <a:avLst/>
            </a:prstGeom>
          </p:spPr>
        </p:pic>
        <p:sp>
          <p:nvSpPr>
            <p:cNvPr id="4" name="object 4"/>
            <p:cNvSpPr/>
            <p:nvPr/>
          </p:nvSpPr>
          <p:spPr>
            <a:xfrm>
              <a:off x="4572" y="0"/>
              <a:ext cx="4624070" cy="6858000"/>
            </a:xfrm>
            <a:custGeom>
              <a:avLst/>
              <a:gdLst/>
              <a:ahLst/>
              <a:cxnLst/>
              <a:rect l="l" t="t" r="r" b="b"/>
              <a:pathLst>
                <a:path w="4624070" h="6858000">
                  <a:moveTo>
                    <a:pt x="4623816" y="0"/>
                  </a:moveTo>
                  <a:lnTo>
                    <a:pt x="0" y="0"/>
                  </a:lnTo>
                  <a:lnTo>
                    <a:pt x="0" y="6858000"/>
                  </a:lnTo>
                  <a:lnTo>
                    <a:pt x="4623816" y="6858000"/>
                  </a:lnTo>
                  <a:lnTo>
                    <a:pt x="4623816" y="0"/>
                  </a:lnTo>
                  <a:close/>
                </a:path>
              </a:pathLst>
            </a:custGeom>
            <a:solidFill>
              <a:srgbClr val="EF5A28"/>
            </a:solidFill>
          </p:spPr>
          <p:txBody>
            <a:bodyPr wrap="square" lIns="0" tIns="0" rIns="0" bIns="0" rtlCol="0"/>
            <a:lstStyle/>
            <a:p/>
          </p:txBody>
        </p:sp>
      </p:grpSp>
      <p:sp>
        <p:nvSpPr>
          <p:cNvPr id="5" name="object 5"/>
          <p:cNvSpPr txBox="1"/>
          <p:nvPr/>
        </p:nvSpPr>
        <p:spPr>
          <a:xfrm>
            <a:off x="4759960" y="654685"/>
            <a:ext cx="7431405" cy="480885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F5A28"/>
                </a:solidFill>
                <a:latin typeface="Verdana" panose="020B0604030504040204"/>
                <a:cs typeface="Verdana" panose="020B0604030504040204"/>
              </a:rPr>
              <a:t>Isn’t JavaScript Inherently Concurrent?</a:t>
            </a:r>
            <a:endParaRPr sz="2000" dirty="0">
              <a:solidFill>
                <a:srgbClr val="EF5A28"/>
              </a:solidFill>
              <a:latin typeface="Verdana" panose="020B0604030504040204"/>
              <a:cs typeface="Verdana" panose="020B0604030504040204"/>
            </a:endParaRPr>
          </a:p>
          <a:p>
            <a:pPr marL="12700">
              <a:lnSpc>
                <a:spcPct val="100000"/>
              </a:lnSpc>
              <a:spcBef>
                <a:spcPts val="100"/>
              </a:spcBef>
            </a:pPr>
            <a:endParaRPr sz="2000" dirty="0">
              <a:solidFill>
                <a:srgbClr val="EF5A28"/>
              </a:solidFill>
              <a:latin typeface="Verdana" panose="020B0604030504040204"/>
              <a:cs typeface="Verdana" panose="020B0604030504040204"/>
            </a:endParaRPr>
          </a:p>
          <a:p>
            <a:pPr marL="12700">
              <a:lnSpc>
                <a:spcPct val="100000"/>
              </a:lnSpc>
              <a:spcBef>
                <a:spcPts val="100"/>
              </a:spcBef>
            </a:pPr>
            <a:r>
              <a:rPr sz="2000" dirty="0">
                <a:solidFill>
                  <a:srgbClr val="EF5A28"/>
                </a:solidFill>
                <a:latin typeface="Verdana" panose="020B0604030504040204"/>
                <a:cs typeface="Verdana" panose="020B0604030504040204"/>
              </a:rPr>
              <a:t>A Web Worker for JavaScript Concurrency</a:t>
            </a:r>
            <a:endParaRPr sz="2000" dirty="0">
              <a:solidFill>
                <a:srgbClr val="EF5A28"/>
              </a:solidFill>
              <a:latin typeface="Verdana" panose="020B0604030504040204"/>
              <a:cs typeface="Verdana" panose="020B0604030504040204"/>
            </a:endParaRPr>
          </a:p>
          <a:p>
            <a:pPr marL="12700">
              <a:lnSpc>
                <a:spcPct val="100000"/>
              </a:lnSpc>
              <a:spcBef>
                <a:spcPts val="100"/>
              </a:spcBef>
            </a:pPr>
            <a:endParaRPr sz="2000" dirty="0">
              <a:solidFill>
                <a:srgbClr val="EF5A28"/>
              </a:solidFill>
              <a:latin typeface="Verdana" panose="020B0604030504040204"/>
              <a:cs typeface="Verdana" panose="020B0604030504040204"/>
            </a:endParaRPr>
          </a:p>
          <a:p>
            <a:pPr marL="12700">
              <a:lnSpc>
                <a:spcPct val="100000"/>
              </a:lnSpc>
              <a:spcBef>
                <a:spcPts val="100"/>
              </a:spcBef>
            </a:pPr>
            <a:r>
              <a:rPr sz="2000" dirty="0">
                <a:solidFill>
                  <a:srgbClr val="EF5A28"/>
                </a:solidFill>
                <a:latin typeface="Verdana" panose="020B0604030504040204"/>
                <a:cs typeface="Verdana" panose="020B0604030504040204"/>
              </a:rPr>
              <a:t>Setting up the Angular App</a:t>
            </a:r>
            <a:endParaRPr sz="2000" dirty="0">
              <a:solidFill>
                <a:srgbClr val="EF5A28"/>
              </a:solidFill>
              <a:latin typeface="Verdana" panose="020B0604030504040204"/>
              <a:cs typeface="Verdana" panose="020B0604030504040204"/>
            </a:endParaRPr>
          </a:p>
          <a:p>
            <a:pPr marL="12700">
              <a:lnSpc>
                <a:spcPct val="100000"/>
              </a:lnSpc>
              <a:spcBef>
                <a:spcPts val="100"/>
              </a:spcBef>
            </a:pPr>
            <a:endParaRPr sz="2000" dirty="0">
              <a:solidFill>
                <a:srgbClr val="EF5A28"/>
              </a:solidFill>
              <a:latin typeface="Verdana" panose="020B0604030504040204"/>
              <a:cs typeface="Verdana" panose="020B0604030504040204"/>
            </a:endParaRPr>
          </a:p>
          <a:p>
            <a:pPr marL="12700">
              <a:lnSpc>
                <a:spcPct val="100000"/>
              </a:lnSpc>
              <a:spcBef>
                <a:spcPts val="100"/>
              </a:spcBef>
            </a:pPr>
            <a:r>
              <a:rPr sz="2000" dirty="0">
                <a:solidFill>
                  <a:srgbClr val="EF5A28"/>
                </a:solidFill>
                <a:latin typeface="Verdana" panose="020B0604030504040204"/>
                <a:cs typeface="Verdana" panose="020B0604030504040204"/>
              </a:rPr>
              <a:t>Our First Angular App From CLI</a:t>
            </a:r>
            <a:endParaRPr sz="2000" dirty="0">
              <a:solidFill>
                <a:srgbClr val="EF5A28"/>
              </a:solidFill>
              <a:latin typeface="Verdana" panose="020B0604030504040204"/>
              <a:cs typeface="Verdana" panose="020B0604030504040204"/>
            </a:endParaRPr>
          </a:p>
          <a:p>
            <a:pPr marL="12700">
              <a:lnSpc>
                <a:spcPct val="100000"/>
              </a:lnSpc>
              <a:spcBef>
                <a:spcPts val="100"/>
              </a:spcBef>
            </a:pPr>
            <a:endParaRPr sz="2000" dirty="0">
              <a:solidFill>
                <a:srgbClr val="EF5A28"/>
              </a:solidFill>
              <a:latin typeface="Verdana" panose="020B0604030504040204"/>
              <a:cs typeface="Verdana" panose="020B0604030504040204"/>
            </a:endParaRPr>
          </a:p>
          <a:p>
            <a:pPr marL="12700">
              <a:lnSpc>
                <a:spcPct val="100000"/>
              </a:lnSpc>
              <a:spcBef>
                <a:spcPts val="100"/>
              </a:spcBef>
            </a:pPr>
            <a:r>
              <a:rPr sz="2000" dirty="0">
                <a:solidFill>
                  <a:srgbClr val="EF5A28"/>
                </a:solidFill>
                <a:latin typeface="Verdana" panose="020B0604030504040204"/>
                <a:cs typeface="Verdana" panose="020B0604030504040204"/>
              </a:rPr>
              <a:t>Add a Random Circle Component Using the Angular CLI</a:t>
            </a:r>
            <a:endParaRPr sz="2000" dirty="0">
              <a:solidFill>
                <a:srgbClr val="EF5A28"/>
              </a:solidFill>
              <a:latin typeface="Verdana" panose="020B0604030504040204"/>
              <a:cs typeface="Verdana" panose="020B0604030504040204"/>
            </a:endParaRPr>
          </a:p>
          <a:p>
            <a:pPr marL="12700">
              <a:lnSpc>
                <a:spcPct val="100000"/>
              </a:lnSpc>
              <a:spcBef>
                <a:spcPts val="100"/>
              </a:spcBef>
            </a:pPr>
            <a:endParaRPr sz="2000" dirty="0">
              <a:solidFill>
                <a:srgbClr val="EF5A28"/>
              </a:solidFill>
              <a:latin typeface="Verdana" panose="020B0604030504040204"/>
              <a:cs typeface="Verdana" panose="020B0604030504040204"/>
            </a:endParaRPr>
          </a:p>
          <a:p>
            <a:pPr marL="12700">
              <a:lnSpc>
                <a:spcPct val="100000"/>
              </a:lnSpc>
              <a:spcBef>
                <a:spcPts val="100"/>
              </a:spcBef>
            </a:pPr>
            <a:r>
              <a:rPr sz="2000" dirty="0">
                <a:solidFill>
                  <a:srgbClr val="EF5A28"/>
                </a:solidFill>
                <a:latin typeface="Verdana" panose="020B0604030504040204"/>
                <a:cs typeface="Verdana" panose="020B0604030504040204"/>
              </a:rPr>
              <a:t>Adding an Angular Web Worker</a:t>
            </a:r>
            <a:endParaRPr sz="2000" dirty="0">
              <a:solidFill>
                <a:srgbClr val="EF5A28"/>
              </a:solidFill>
              <a:latin typeface="Verdana" panose="020B0604030504040204"/>
              <a:cs typeface="Verdana" panose="020B0604030504040204"/>
            </a:endParaRPr>
          </a:p>
          <a:p>
            <a:pPr marL="12700">
              <a:lnSpc>
                <a:spcPct val="100000"/>
              </a:lnSpc>
              <a:spcBef>
                <a:spcPts val="100"/>
              </a:spcBef>
            </a:pPr>
            <a:endParaRPr sz="2000" dirty="0">
              <a:solidFill>
                <a:srgbClr val="EF5A28"/>
              </a:solidFill>
              <a:latin typeface="Verdana" panose="020B0604030504040204"/>
              <a:cs typeface="Verdana" panose="020B0604030504040204"/>
            </a:endParaRPr>
          </a:p>
          <a:p>
            <a:pPr marL="12700">
              <a:lnSpc>
                <a:spcPct val="100000"/>
              </a:lnSpc>
              <a:spcBef>
                <a:spcPts val="100"/>
              </a:spcBef>
            </a:pPr>
            <a:r>
              <a:rPr sz="2000" dirty="0">
                <a:solidFill>
                  <a:srgbClr val="EF5A28"/>
                </a:solidFill>
                <a:latin typeface="Verdana" panose="020B0604030504040204"/>
                <a:cs typeface="Verdana" panose="020B0604030504040204"/>
              </a:rPr>
              <a:t>LongLoop in the Web Worker</a:t>
            </a:r>
            <a:endParaRPr sz="2000" dirty="0">
              <a:solidFill>
                <a:srgbClr val="EF5A28"/>
              </a:solidFill>
              <a:latin typeface="Verdana" panose="020B0604030504040204"/>
              <a:cs typeface="Verdana" panose="020B0604030504040204"/>
            </a:endParaRPr>
          </a:p>
          <a:p>
            <a:pPr marL="12700">
              <a:lnSpc>
                <a:spcPct val="100000"/>
              </a:lnSpc>
              <a:spcBef>
                <a:spcPts val="100"/>
              </a:spcBef>
            </a:pPr>
            <a:endParaRPr sz="2000" dirty="0">
              <a:solidFill>
                <a:srgbClr val="EF5A28"/>
              </a:solidFill>
              <a:latin typeface="Verdana" panose="020B0604030504040204"/>
              <a:cs typeface="Verdana" panose="020B0604030504040204"/>
            </a:endParaRPr>
          </a:p>
          <a:p>
            <a:pPr marL="12700">
              <a:lnSpc>
                <a:spcPct val="100000"/>
              </a:lnSpc>
              <a:spcBef>
                <a:spcPts val="100"/>
              </a:spcBef>
            </a:pPr>
            <a:r>
              <a:rPr sz="2000" dirty="0">
                <a:solidFill>
                  <a:srgbClr val="EF5A28"/>
                </a:solidFill>
                <a:latin typeface="Verdana" panose="020B0604030504040204"/>
                <a:cs typeface="Verdana" panose="020B0604030504040204"/>
              </a:rPr>
              <a:t>Wrapping Up Angular Apps with Web Workers</a:t>
            </a:r>
            <a:endParaRPr sz="2000" dirty="0">
              <a:solidFill>
                <a:srgbClr val="EF5A28"/>
              </a:solidFill>
              <a:latin typeface="Verdana" panose="020B0604030504040204"/>
              <a:cs typeface="Verdana" panose="020B0604030504040204"/>
            </a:endParaRPr>
          </a:p>
        </p:txBody>
      </p:sp>
      <p:sp>
        <p:nvSpPr>
          <p:cNvPr id="6" name="object 6"/>
          <p:cNvSpPr txBox="1">
            <a:spLocks noGrp="1"/>
          </p:cNvSpPr>
          <p:nvPr>
            <p:ph type="title"/>
          </p:nvPr>
        </p:nvSpPr>
        <p:spPr>
          <a:xfrm>
            <a:off x="1244051" y="1367844"/>
            <a:ext cx="2147570" cy="1122680"/>
          </a:xfrm>
          <a:prstGeom prst="rect">
            <a:avLst/>
          </a:prstGeom>
        </p:spPr>
        <p:txBody>
          <a:bodyPr vert="horz" wrap="square" lIns="0" tIns="12700" rIns="0" bIns="0" rtlCol="0">
            <a:spAutoFit/>
          </a:bodyPr>
          <a:lstStyle/>
          <a:p>
            <a:pPr marL="12700" marR="5080" indent="234315">
              <a:lnSpc>
                <a:spcPct val="100000"/>
              </a:lnSpc>
              <a:spcBef>
                <a:spcPts val="100"/>
              </a:spcBef>
            </a:pPr>
            <a:r>
              <a:rPr sz="3600" spc="20" dirty="0">
                <a:solidFill>
                  <a:srgbClr val="FFFFFF"/>
                </a:solidFill>
              </a:rPr>
              <a:t>Module </a:t>
            </a:r>
            <a:r>
              <a:rPr sz="3600" spc="25" dirty="0">
                <a:solidFill>
                  <a:srgbClr val="FFFFFF"/>
                </a:solidFill>
              </a:rPr>
              <a:t> </a:t>
            </a:r>
            <a:r>
              <a:rPr sz="3600" spc="225" dirty="0">
                <a:solidFill>
                  <a:srgbClr val="FFFFFF"/>
                </a:solidFill>
              </a:rPr>
              <a:t>O</a:t>
            </a:r>
            <a:r>
              <a:rPr sz="3600" spc="-145" dirty="0">
                <a:solidFill>
                  <a:srgbClr val="FFFFFF"/>
                </a:solidFill>
              </a:rPr>
              <a:t>v</a:t>
            </a:r>
            <a:r>
              <a:rPr sz="3600" spc="-50" dirty="0">
                <a:solidFill>
                  <a:srgbClr val="FFFFFF"/>
                </a:solidFill>
              </a:rPr>
              <a:t>e</a:t>
            </a:r>
            <a:r>
              <a:rPr sz="3600" spc="-70" dirty="0">
                <a:solidFill>
                  <a:srgbClr val="FFFFFF"/>
                </a:solidFill>
              </a:rPr>
              <a:t>rv</a:t>
            </a:r>
            <a:r>
              <a:rPr sz="3600" spc="-95" dirty="0">
                <a:solidFill>
                  <a:srgbClr val="FFFFFF"/>
                </a:solidFill>
              </a:rPr>
              <a:t>i</a:t>
            </a:r>
            <a:r>
              <a:rPr sz="3600" spc="-135" dirty="0">
                <a:solidFill>
                  <a:srgbClr val="FFFFFF"/>
                </a:solidFill>
              </a:rPr>
              <a:t>e</a:t>
            </a:r>
            <a:r>
              <a:rPr sz="3600" spc="150" dirty="0">
                <a:solidFill>
                  <a:srgbClr val="FFFFFF"/>
                </a:solidFill>
              </a:rPr>
              <a:t>w</a:t>
            </a:r>
            <a:endParaRPr sz="3600"/>
          </a:p>
        </p:txBody>
      </p:sp>
      <p:sp>
        <p:nvSpPr>
          <p:cNvPr id="7" name="Slide Number Placeholder 6"/>
          <p:cNvSpPr>
            <a:spLocks noGrp="1"/>
          </p:cNvSpPr>
          <p:nvPr>
            <p:ph type="sldNum" sz="quarter" idx="7"/>
          </p:nvPr>
        </p:nvSpPr>
        <p:spPr/>
        <p:txBody>
          <a:bodyPr/>
          <a:p>
            <a:fld id="{B6F15528-21DE-4FAA-801E-634DDDAF4B2B}" type="slidenum">
              <a:rPr/>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67836"/>
            <a:ext cx="10515600" cy="1120140"/>
          </a:xfrm>
          <a:prstGeom prst="rect">
            <a:avLst/>
          </a:prstGeom>
        </p:spPr>
        <p:txBody>
          <a:bodyPr vert="horz" wrap="square" lIns="0" tIns="12700" rIns="0" bIns="0" rtlCol="0">
            <a:spAutoFit/>
          </a:bodyPr>
          <a:lstStyle/>
          <a:p>
            <a:pPr marL="12700" algn="ctr">
              <a:lnSpc>
                <a:spcPct val="100000"/>
              </a:lnSpc>
              <a:spcBef>
                <a:spcPts val="100"/>
              </a:spcBef>
            </a:pPr>
            <a:r>
              <a:rPr lang="en-US" sz="3600" spc="-10" dirty="0">
                <a:solidFill>
                  <a:srgbClr val="404040"/>
                </a:solidFill>
                <a:sym typeface="+mn-ea"/>
              </a:rPr>
              <a:t>Isn’t JavaScript Inherently Concurrent?</a:t>
            </a:r>
            <a:br>
              <a:rPr lang="en-US" sz="3600" spc="-10" dirty="0">
                <a:solidFill>
                  <a:srgbClr val="404040"/>
                </a:solidFill>
              </a:rPr>
            </a:br>
            <a:endParaRPr lang="en-US" sz="3600" spc="-10" dirty="0">
              <a:solidFill>
                <a:srgbClr val="404040"/>
              </a:solidFill>
              <a:sym typeface="+mn-ea"/>
            </a:endParaRPr>
          </a:p>
        </p:txBody>
      </p:sp>
      <p:sp>
        <p:nvSpPr>
          <p:cNvPr id="4" name="Slide Number Placeholder 3"/>
          <p:cNvSpPr>
            <a:spLocks noGrp="1"/>
          </p:cNvSpPr>
          <p:nvPr>
            <p:ph type="sldNum" sz="quarter" idx="12"/>
          </p:nvPr>
        </p:nvSpPr>
        <p:spPr/>
        <p:txBody>
          <a:bodyPr/>
          <a:p>
            <a:fld id="{B6F15528-21DE-4FAA-801E-634DDDAF4B2B}" type="slidenum">
              <a:rPr/>
            </a:fld>
            <a:endParaRPr/>
          </a:p>
        </p:txBody>
      </p:sp>
      <p:pic>
        <p:nvPicPr>
          <p:cNvPr id="5" name="Content Placeholder 4"/>
          <p:cNvPicPr>
            <a:picLocks noChangeAspect="1"/>
          </p:cNvPicPr>
          <p:nvPr>
            <p:ph idx="1"/>
          </p:nvPr>
        </p:nvPicPr>
        <p:blipFill>
          <a:blip r:embed="rId1"/>
          <a:stretch>
            <a:fillRect/>
          </a:stretch>
        </p:blipFill>
        <p:spPr>
          <a:xfrm>
            <a:off x="2731770" y="1504315"/>
            <a:ext cx="6729095" cy="4852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415131"/>
            <a:ext cx="10515600" cy="566420"/>
          </a:xfrm>
          <a:prstGeom prst="rect">
            <a:avLst/>
          </a:prstGeom>
        </p:spPr>
        <p:txBody>
          <a:bodyPr vert="horz" wrap="square" lIns="0" tIns="12700" rIns="0" bIns="0" rtlCol="0">
            <a:spAutoFit/>
          </a:bodyPr>
          <a:lstStyle/>
          <a:p>
            <a:pPr marL="12700" algn="ctr">
              <a:lnSpc>
                <a:spcPct val="100000"/>
              </a:lnSpc>
              <a:spcBef>
                <a:spcPts val="100"/>
              </a:spcBef>
            </a:pPr>
            <a:r>
              <a:rPr lang="en-US" sz="3600" spc="-10" dirty="0">
                <a:solidFill>
                  <a:srgbClr val="404040"/>
                </a:solidFill>
              </a:rPr>
              <a:t>A Web Worker for JavaScript Concurrency</a:t>
            </a:r>
            <a:endParaRPr lang="en-US" sz="3600" spc="-10" dirty="0">
              <a:solidFill>
                <a:srgbClr val="404040"/>
              </a:solidFill>
            </a:endParaRPr>
          </a:p>
        </p:txBody>
      </p:sp>
      <p:sp>
        <p:nvSpPr>
          <p:cNvPr id="4" name="Slide Number Placeholder 3"/>
          <p:cNvSpPr>
            <a:spLocks noGrp="1"/>
          </p:cNvSpPr>
          <p:nvPr>
            <p:ph type="sldNum" sz="quarter" idx="12"/>
          </p:nvPr>
        </p:nvSpPr>
        <p:spPr/>
        <p:txBody>
          <a:bodyPr/>
          <a:p>
            <a:fld id="{B6F15528-21DE-4FAA-801E-634DDDAF4B2B}" type="slidenum">
              <a:rPr/>
            </a:fld>
            <a:endParaRPr/>
          </a:p>
        </p:txBody>
      </p:sp>
      <p:pic>
        <p:nvPicPr>
          <p:cNvPr id="6" name="Content Placeholder 5"/>
          <p:cNvPicPr>
            <a:picLocks noChangeAspect="1"/>
          </p:cNvPicPr>
          <p:nvPr>
            <p:ph idx="1"/>
          </p:nvPr>
        </p:nvPicPr>
        <p:blipFill>
          <a:blip r:embed="rId1"/>
          <a:stretch>
            <a:fillRect/>
          </a:stretch>
        </p:blipFill>
        <p:spPr>
          <a:xfrm>
            <a:off x="1827530" y="1311275"/>
            <a:ext cx="9108440" cy="51517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415131"/>
            <a:ext cx="10515600" cy="566420"/>
          </a:xfrm>
          <a:prstGeom prst="rect">
            <a:avLst/>
          </a:prstGeom>
        </p:spPr>
        <p:txBody>
          <a:bodyPr vert="horz" wrap="square" lIns="0" tIns="12700" rIns="0" bIns="0" rtlCol="0">
            <a:spAutoFit/>
          </a:bodyPr>
          <a:lstStyle/>
          <a:p>
            <a:pPr marL="12700" algn="ctr">
              <a:lnSpc>
                <a:spcPct val="100000"/>
              </a:lnSpc>
              <a:spcBef>
                <a:spcPts val="100"/>
              </a:spcBef>
            </a:pPr>
            <a:r>
              <a:rPr lang="en-US" sz="3600" spc="-10" dirty="0">
                <a:solidFill>
                  <a:srgbClr val="404040"/>
                </a:solidFill>
              </a:rPr>
              <a:t>Our First Angular App From CLI</a:t>
            </a:r>
            <a:endParaRPr lang="en-US" sz="3600" spc="-10" dirty="0">
              <a:solidFill>
                <a:srgbClr val="404040"/>
              </a:solidFill>
            </a:endParaRPr>
          </a:p>
        </p:txBody>
      </p:sp>
      <p:sp>
        <p:nvSpPr>
          <p:cNvPr id="4" name="Slide Number Placeholder 3"/>
          <p:cNvSpPr>
            <a:spLocks noGrp="1"/>
          </p:cNvSpPr>
          <p:nvPr>
            <p:ph type="sldNum" sz="quarter" idx="12"/>
          </p:nvPr>
        </p:nvSpPr>
        <p:spPr/>
        <p:txBody>
          <a:bodyPr/>
          <a:p>
            <a:fld id="{B6F15528-21DE-4FAA-801E-634DDDAF4B2B}" type="slidenum">
              <a:rPr/>
            </a:fld>
            <a:endParaRPr/>
          </a:p>
        </p:txBody>
      </p:sp>
      <p:pic>
        <p:nvPicPr>
          <p:cNvPr id="5" name="Content Placeholder 4"/>
          <p:cNvPicPr>
            <a:picLocks noChangeAspect="1"/>
          </p:cNvPicPr>
          <p:nvPr>
            <p:ph idx="1"/>
          </p:nvPr>
        </p:nvPicPr>
        <p:blipFill>
          <a:blip r:embed="rId1"/>
          <a:stretch>
            <a:fillRect/>
          </a:stretch>
        </p:blipFill>
        <p:spPr>
          <a:xfrm>
            <a:off x="2100263" y="1701800"/>
            <a:ext cx="7334250" cy="1533525"/>
          </a:xfrm>
          <a:prstGeom prst="rect">
            <a:avLst/>
          </a:prstGeom>
        </p:spPr>
      </p:pic>
      <p:pic>
        <p:nvPicPr>
          <p:cNvPr id="7" name="Picture 6"/>
          <p:cNvPicPr>
            <a:picLocks noChangeAspect="1"/>
          </p:cNvPicPr>
          <p:nvPr/>
        </p:nvPicPr>
        <p:blipFill>
          <a:blip r:embed="rId2"/>
          <a:stretch>
            <a:fillRect/>
          </a:stretch>
        </p:blipFill>
        <p:spPr>
          <a:xfrm>
            <a:off x="2924175" y="3850640"/>
            <a:ext cx="5686425" cy="2047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US" sz="3600" spc="-10" dirty="0">
                <a:solidFill>
                  <a:srgbClr val="404040"/>
                </a:solidFill>
              </a:rPr>
              <a:t>Add a Random Circle Component Using the Angular CLI</a:t>
            </a:r>
            <a:endParaRPr lang="en-US" sz="3600" spc="-10" dirty="0">
              <a:solidFill>
                <a:srgbClr val="404040"/>
              </a:solidFill>
            </a:endParaRPr>
          </a:p>
        </p:txBody>
      </p:sp>
      <p:sp>
        <p:nvSpPr>
          <p:cNvPr id="4" name="Slide Number Placeholder 3"/>
          <p:cNvSpPr>
            <a:spLocks noGrp="1"/>
          </p:cNvSpPr>
          <p:nvPr>
            <p:ph type="sldNum" sz="quarter" idx="12"/>
          </p:nvPr>
        </p:nvSpPr>
        <p:spPr/>
        <p:txBody>
          <a:bodyPr/>
          <a:p>
            <a:fld id="{B6F15528-21DE-4FAA-801E-634DDDAF4B2B}" type="slidenum">
              <a:rPr/>
            </a:fld>
            <a:endParaRPr/>
          </a:p>
        </p:txBody>
      </p:sp>
      <p:pic>
        <p:nvPicPr>
          <p:cNvPr id="6" name="Content Placeholder 5"/>
          <p:cNvPicPr>
            <a:picLocks noChangeAspect="1"/>
          </p:cNvPicPr>
          <p:nvPr>
            <p:ph idx="1"/>
          </p:nvPr>
        </p:nvPicPr>
        <p:blipFill>
          <a:blip r:embed="rId1"/>
          <a:stretch>
            <a:fillRect/>
          </a:stretch>
        </p:blipFill>
        <p:spPr>
          <a:xfrm>
            <a:off x="2673985" y="2054860"/>
            <a:ext cx="8272145" cy="1243330"/>
          </a:xfrm>
          <a:prstGeom prst="rect">
            <a:avLst/>
          </a:prstGeom>
        </p:spPr>
      </p:pic>
      <p:pic>
        <p:nvPicPr>
          <p:cNvPr id="8" name="Picture 7"/>
          <p:cNvPicPr>
            <a:picLocks noChangeAspect="1"/>
          </p:cNvPicPr>
          <p:nvPr/>
        </p:nvPicPr>
        <p:blipFill>
          <a:blip r:embed="rId2"/>
          <a:stretch>
            <a:fillRect/>
          </a:stretch>
        </p:blipFill>
        <p:spPr>
          <a:xfrm>
            <a:off x="2941320" y="3724275"/>
            <a:ext cx="7737475" cy="2632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US" sz="3600" spc="-10" dirty="0">
                <a:solidFill>
                  <a:srgbClr val="404040"/>
                </a:solidFill>
              </a:rPr>
              <a:t>Adding an Angular Web Worker</a:t>
            </a:r>
            <a:endParaRPr lang="en-US" sz="3600" spc="-10" dirty="0">
              <a:solidFill>
                <a:srgbClr val="404040"/>
              </a:solidFill>
            </a:endParaRPr>
          </a:p>
        </p:txBody>
      </p:sp>
      <p:sp>
        <p:nvSpPr>
          <p:cNvPr id="4" name="Slide Number Placeholder 3"/>
          <p:cNvSpPr>
            <a:spLocks noGrp="1"/>
          </p:cNvSpPr>
          <p:nvPr>
            <p:ph type="sldNum" sz="quarter" idx="12"/>
          </p:nvPr>
        </p:nvSpPr>
        <p:spPr/>
        <p:txBody>
          <a:bodyPr/>
          <a:p>
            <a:fld id="{B6F15528-21DE-4FAA-801E-634DDDAF4B2B}" type="slidenum">
              <a:rPr/>
            </a:fld>
            <a:endParaRPr/>
          </a:p>
        </p:txBody>
      </p:sp>
      <p:pic>
        <p:nvPicPr>
          <p:cNvPr id="5" name="Content Placeholder 4"/>
          <p:cNvPicPr>
            <a:picLocks noChangeAspect="1"/>
          </p:cNvPicPr>
          <p:nvPr>
            <p:ph idx="1"/>
          </p:nvPr>
        </p:nvPicPr>
        <p:blipFill>
          <a:blip r:embed="rId1"/>
          <a:stretch>
            <a:fillRect/>
          </a:stretch>
        </p:blipFill>
        <p:spPr>
          <a:xfrm>
            <a:off x="1878330" y="2223135"/>
            <a:ext cx="9101455" cy="2953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US" sz="3600" spc="-10" dirty="0">
                <a:solidFill>
                  <a:srgbClr val="404040"/>
                </a:solidFill>
              </a:rPr>
              <a:t>Adding an Angular Web Worker</a:t>
            </a:r>
            <a:endParaRPr lang="en-US" sz="3600" spc="-10" dirty="0">
              <a:solidFill>
                <a:srgbClr val="404040"/>
              </a:solidFill>
            </a:endParaRPr>
          </a:p>
        </p:txBody>
      </p:sp>
      <p:sp>
        <p:nvSpPr>
          <p:cNvPr id="4" name="Slide Number Placeholder 3"/>
          <p:cNvSpPr>
            <a:spLocks noGrp="1"/>
          </p:cNvSpPr>
          <p:nvPr>
            <p:ph type="sldNum" sz="quarter" idx="12"/>
          </p:nvPr>
        </p:nvSpPr>
        <p:spPr/>
        <p:txBody>
          <a:bodyPr/>
          <a:p>
            <a:fld id="{B6F15528-21DE-4FAA-801E-634DDDAF4B2B}" type="slidenum">
              <a:rPr/>
            </a:fld>
            <a:endParaRPr/>
          </a:p>
        </p:txBody>
      </p:sp>
      <p:pic>
        <p:nvPicPr>
          <p:cNvPr id="6" name="Content Placeholder 5"/>
          <p:cNvPicPr>
            <a:picLocks noChangeAspect="1"/>
          </p:cNvPicPr>
          <p:nvPr>
            <p:ph idx="1"/>
          </p:nvPr>
        </p:nvPicPr>
        <p:blipFill>
          <a:blip r:embed="rId1"/>
          <a:stretch>
            <a:fillRect/>
          </a:stretch>
        </p:blipFill>
        <p:spPr>
          <a:xfrm>
            <a:off x="2773680" y="2077720"/>
            <a:ext cx="6644640" cy="21247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gn="ctr">
              <a:lnSpc>
                <a:spcPct val="100000"/>
              </a:lnSpc>
              <a:spcBef>
                <a:spcPts val="100"/>
              </a:spcBef>
            </a:pPr>
            <a:r>
              <a:rPr lang="en-US" sz="3600" spc="-10" dirty="0">
                <a:solidFill>
                  <a:srgbClr val="404040"/>
                </a:solidFill>
              </a:rPr>
              <a:t>Adding an Angular Web Worker</a:t>
            </a:r>
            <a:endParaRPr lang="en-US" sz="3600" spc="-10" dirty="0">
              <a:solidFill>
                <a:srgbClr val="404040"/>
              </a:solidFill>
            </a:endParaRPr>
          </a:p>
        </p:txBody>
      </p:sp>
      <p:sp>
        <p:nvSpPr>
          <p:cNvPr id="4" name="Slide Number Placeholder 3"/>
          <p:cNvSpPr>
            <a:spLocks noGrp="1"/>
          </p:cNvSpPr>
          <p:nvPr>
            <p:ph type="sldNum" sz="quarter" idx="12"/>
          </p:nvPr>
        </p:nvSpPr>
        <p:spPr/>
        <p:txBody>
          <a:bodyPr/>
          <a:p>
            <a:fld id="{B6F15528-21DE-4FAA-801E-634DDDAF4B2B}" type="slidenum">
              <a:rPr/>
            </a:fld>
            <a:endParaRPr/>
          </a:p>
        </p:txBody>
      </p:sp>
      <p:pic>
        <p:nvPicPr>
          <p:cNvPr id="5" name="Content Placeholder 4"/>
          <p:cNvPicPr>
            <a:picLocks noChangeAspect="1"/>
          </p:cNvPicPr>
          <p:nvPr>
            <p:ph idx="1"/>
          </p:nvPr>
        </p:nvPicPr>
        <p:blipFill>
          <a:blip r:embed="rId1"/>
          <a:stretch>
            <a:fillRect/>
          </a:stretch>
        </p:blipFill>
        <p:spPr>
          <a:xfrm>
            <a:off x="1840865" y="2033270"/>
            <a:ext cx="9015730" cy="32200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Words>
  <Application>WPS Presentation</Application>
  <PresentationFormat>Widescreen</PresentationFormat>
  <Paragraphs>70</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Calibri Light</vt:lpstr>
      <vt:lpstr>Calibri</vt:lpstr>
      <vt:lpstr>Microsoft YaHei</vt:lpstr>
      <vt:lpstr>Arial Unicode MS</vt:lpstr>
      <vt:lpstr>Verdana</vt:lpstr>
      <vt:lpstr>Office Theme</vt:lpstr>
      <vt:lpstr>Create Multiple Angular Apps in One Project</vt:lpstr>
      <vt:lpstr>Module  Overview</vt:lpstr>
      <vt:lpstr>Add a new Project to Workspace</vt:lpstr>
      <vt:lpstr>Isn’t JavaScript Inherently Concurrent? </vt:lpstr>
      <vt:lpstr>A Web Worker for JavaScript Concurrency</vt:lpstr>
      <vt:lpstr>Our First Angular App From CLI</vt:lpstr>
      <vt:lpstr>Add a Random Circle Component Using the Angular CLI</vt:lpstr>
      <vt:lpstr>Adding an Angular Web Worker</vt:lpstr>
      <vt:lpstr>Adding an Angular Web Worker</vt:lpstr>
      <vt:lpstr>Adding an Angular Web Worker</vt:lpstr>
      <vt:lpstr>Adding an Angular Web Worker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up your Angular App with Web Workers</dc:title>
  <dc:creator/>
  <cp:lastModifiedBy>Steve Sam</cp:lastModifiedBy>
  <cp:revision>10</cp:revision>
  <dcterms:created xsi:type="dcterms:W3CDTF">2021-11-14T08:44:43Z</dcterms:created>
  <dcterms:modified xsi:type="dcterms:W3CDTF">2021-11-14T11:18:32Z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D9D1653ECBB04832ADD19E03C09B0812</vt:lpwstr>
  </property>
  <property fmtid="{D5CDD505-2E9C-101B-9397-08002B2CF9AE}" pid="3" name="KSOProductBuildVer">
    <vt:lpwstr>1033-11.2.0.10351</vt:lpwstr>
  </property>
</Properties>
</file>