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BC75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5249" y="1926950"/>
            <a:ext cx="10001501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2364" y="1545723"/>
            <a:ext cx="9347270" cy="157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BC75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2732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0" dirty="0">
                <a:solidFill>
                  <a:srgbClr val="161616"/>
                </a:solidFill>
              </a:rPr>
              <a:t>V</a:t>
            </a:r>
            <a:r>
              <a:rPr sz="4500" spc="-210" dirty="0">
                <a:solidFill>
                  <a:srgbClr val="161616"/>
                </a:solidFill>
              </a:rPr>
              <a:t>a</a:t>
            </a:r>
            <a:r>
              <a:rPr sz="4500" spc="-90" dirty="0">
                <a:solidFill>
                  <a:srgbClr val="161616"/>
                </a:solidFill>
              </a:rPr>
              <a:t>li</a:t>
            </a:r>
            <a:r>
              <a:rPr sz="4500" spc="-70" dirty="0">
                <a:solidFill>
                  <a:srgbClr val="161616"/>
                </a:solidFill>
              </a:rPr>
              <a:t>d</a:t>
            </a:r>
            <a:r>
              <a:rPr sz="4500" spc="-235" dirty="0">
                <a:solidFill>
                  <a:srgbClr val="161616"/>
                </a:solidFill>
              </a:rPr>
              <a:t>a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70" dirty="0">
                <a:solidFill>
                  <a:srgbClr val="161616"/>
                </a:solidFill>
              </a:rPr>
              <a:t>i</a:t>
            </a:r>
            <a:r>
              <a:rPr sz="4500" spc="-30" dirty="0">
                <a:solidFill>
                  <a:srgbClr val="161616"/>
                </a:solidFill>
              </a:rPr>
              <a:t>o</a:t>
            </a:r>
            <a:r>
              <a:rPr sz="4500" spc="-80" dirty="0">
                <a:solidFill>
                  <a:srgbClr val="161616"/>
                </a:solidFill>
              </a:rPr>
              <a:t>n</a:t>
            </a:r>
            <a:endParaRPr sz="4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227" y="519066"/>
            <a:ext cx="3922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Custom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Validator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3597" y="1325274"/>
            <a:ext cx="11263917" cy="44762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227" y="519066"/>
            <a:ext cx="3922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Custom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Validator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573530"/>
            <a:ext cx="11066145" cy="258635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myValidator(c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 AbstractControl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{[key:</a:t>
            </a:r>
            <a:r>
              <a:rPr sz="1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string]:</a:t>
            </a:r>
            <a:r>
              <a:rPr sz="1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boolean}</a:t>
            </a:r>
            <a:r>
              <a:rPr sz="1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800" spc="-2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2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(somethingIsWrong)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3921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'myvalidator'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2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25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065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3847" y="519066"/>
            <a:ext cx="771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Custom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Validator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with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Parameters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562861"/>
            <a:ext cx="10777855" cy="350837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myValidator(param: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any):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ValidatorFn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29615" marR="1247140" indent="-304800">
              <a:lnSpc>
                <a:spcPct val="2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(c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AbstractControl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{[key: string]: boolean}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|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(somethingIsWrong)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3921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'myvalidator'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25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25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4254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065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3839" y="519066"/>
            <a:ext cx="479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Cross-field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Validation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7113" y="1319029"/>
            <a:ext cx="10570159" cy="46390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775" y="519066"/>
            <a:ext cx="9381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solidFill>
                  <a:srgbClr val="404040"/>
                </a:solidFill>
              </a:rPr>
              <a:t>C</a:t>
            </a:r>
            <a:r>
              <a:rPr sz="3600" spc="-80" dirty="0">
                <a:solidFill>
                  <a:srgbClr val="404040"/>
                </a:solidFill>
              </a:rPr>
              <a:t>r</a:t>
            </a:r>
            <a:r>
              <a:rPr sz="3600" spc="10" dirty="0">
                <a:solidFill>
                  <a:srgbClr val="404040"/>
                </a:solidFill>
              </a:rPr>
              <a:t>o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175" dirty="0">
                <a:solidFill>
                  <a:srgbClr val="404040"/>
                </a:solidFill>
              </a:rPr>
              <a:t>-</a:t>
            </a:r>
            <a:r>
              <a:rPr sz="3600" spc="35" dirty="0">
                <a:solidFill>
                  <a:srgbClr val="404040"/>
                </a:solidFill>
              </a:rPr>
              <a:t>f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130" dirty="0">
                <a:solidFill>
                  <a:srgbClr val="404040"/>
                </a:solidFill>
              </a:rPr>
              <a:t>d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V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95" dirty="0">
                <a:solidFill>
                  <a:srgbClr val="404040"/>
                </a:solidFill>
              </a:rPr>
              <a:t>li</a:t>
            </a:r>
            <a:r>
              <a:rPr sz="3600" spc="15" dirty="0">
                <a:solidFill>
                  <a:srgbClr val="404040"/>
                </a:solidFill>
              </a:rPr>
              <a:t>d</a:t>
            </a:r>
            <a:r>
              <a:rPr sz="3600" dirty="0">
                <a:solidFill>
                  <a:srgbClr val="404040"/>
                </a:solidFill>
              </a:rPr>
              <a:t>a</a:t>
            </a:r>
            <a:r>
              <a:rPr sz="3600" spc="-35" dirty="0">
                <a:solidFill>
                  <a:srgbClr val="404040"/>
                </a:solidFill>
              </a:rPr>
              <a:t>ti</a:t>
            </a:r>
            <a:r>
              <a:rPr sz="3600" spc="-245" dirty="0">
                <a:solidFill>
                  <a:srgbClr val="404040"/>
                </a:solidFill>
              </a:rPr>
              <a:t>on: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60" dirty="0">
                <a:solidFill>
                  <a:srgbClr val="404040"/>
                </a:solidFill>
              </a:rPr>
              <a:t>N</a:t>
            </a:r>
            <a:r>
              <a:rPr sz="3600" spc="40" dirty="0">
                <a:solidFill>
                  <a:srgbClr val="404040"/>
                </a:solidFill>
              </a:rPr>
              <a:t>e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3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130" dirty="0">
                <a:solidFill>
                  <a:srgbClr val="404040"/>
                </a:solidFill>
              </a:rPr>
              <a:t>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240" dirty="0">
                <a:solidFill>
                  <a:srgbClr val="404040"/>
                </a:solidFill>
              </a:rPr>
              <a:t>F</a:t>
            </a:r>
            <a:r>
              <a:rPr sz="3600" spc="-15" dirty="0">
                <a:solidFill>
                  <a:srgbClr val="404040"/>
                </a:solidFill>
              </a:rPr>
              <a:t>or</a:t>
            </a:r>
            <a:r>
              <a:rPr sz="3600" spc="-35" dirty="0">
                <a:solidFill>
                  <a:srgbClr val="404040"/>
                </a:solidFill>
              </a:rPr>
              <a:t>m</a:t>
            </a:r>
            <a:r>
              <a:rPr sz="3600" spc="25" dirty="0">
                <a:solidFill>
                  <a:srgbClr val="404040"/>
                </a:solidFill>
              </a:rPr>
              <a:t>G</a:t>
            </a:r>
            <a:r>
              <a:rPr sz="3600" spc="-185" dirty="0">
                <a:solidFill>
                  <a:srgbClr val="404040"/>
                </a:solidFill>
              </a:rPr>
              <a:t>r</a:t>
            </a:r>
            <a:r>
              <a:rPr sz="3600" spc="60" dirty="0">
                <a:solidFill>
                  <a:srgbClr val="404040"/>
                </a:solidFill>
              </a:rPr>
              <a:t>oup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07898" y="1564386"/>
            <a:ext cx="10777855" cy="2586355"/>
          </a:xfrm>
          <a:custGeom>
            <a:avLst/>
            <a:gdLst/>
            <a:ahLst/>
            <a:cxnLst/>
            <a:rect l="l" t="t" r="r" b="b"/>
            <a:pathLst>
              <a:path w="10777855" h="2586354">
                <a:moveTo>
                  <a:pt x="0" y="0"/>
                </a:moveTo>
                <a:lnTo>
                  <a:pt x="10777728" y="0"/>
                </a:lnTo>
                <a:lnTo>
                  <a:pt x="10777728" y="2586228"/>
                </a:lnTo>
                <a:lnTo>
                  <a:pt x="0" y="258622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5482" y="1600301"/>
            <a:ext cx="1039050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this.customerForm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algn="just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[Validators.required, Validators.minLength(3)]],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lastName: 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[Validators.required, Validators.maxLength(50)]],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availability: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517900" marR="1833880" algn="just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start: 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end: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Validators.required]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898" y="4388358"/>
            <a:ext cx="10777855" cy="1969135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&lt;div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formGroupName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5B94DE"/>
                </a:solidFill>
                <a:latin typeface="Courier New" panose="02070309020205020404"/>
                <a:cs typeface="Courier New" panose="02070309020205020404"/>
              </a:rPr>
              <a:t>"availability"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formControlName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5B94DE"/>
                </a:solidFill>
                <a:latin typeface="Courier New" panose="02070309020205020404"/>
                <a:cs typeface="Courier New" panose="02070309020205020404"/>
              </a:rPr>
              <a:t>"start"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48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formControlName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5B94DE"/>
                </a:solidFill>
                <a:latin typeface="Courier New" panose="02070309020205020404"/>
                <a:cs typeface="Courier New" panose="02070309020205020404"/>
              </a:rPr>
              <a:t>"end"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065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3839" y="519066"/>
            <a:ext cx="479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Cross-field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Validation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7113" y="1319029"/>
            <a:ext cx="10570159" cy="46390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898" y="3952494"/>
            <a:ext cx="10777855" cy="2585085"/>
          </a:xfrm>
          <a:custGeom>
            <a:avLst/>
            <a:gdLst/>
            <a:ahLst/>
            <a:cxnLst/>
            <a:rect l="l" t="t" r="r" b="b"/>
            <a:pathLst>
              <a:path w="10777855" h="2585084">
                <a:moveTo>
                  <a:pt x="0" y="0"/>
                </a:moveTo>
                <a:lnTo>
                  <a:pt x="10777728" y="0"/>
                </a:lnTo>
                <a:lnTo>
                  <a:pt x="10777728" y="2584704"/>
                </a:lnTo>
                <a:lnTo>
                  <a:pt x="0" y="25847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2755" y="519066"/>
            <a:ext cx="893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Cross-field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Validation: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Custom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Validator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707898" y="1143761"/>
            <a:ext cx="10777855" cy="2585085"/>
          </a:xfrm>
          <a:custGeom>
            <a:avLst/>
            <a:gdLst/>
            <a:ahLst/>
            <a:cxnLst/>
            <a:rect l="l" t="t" r="r" b="b"/>
            <a:pathLst>
              <a:path w="10777855" h="2585085">
                <a:moveTo>
                  <a:pt x="0" y="0"/>
                </a:moveTo>
                <a:lnTo>
                  <a:pt x="10777728" y="0"/>
                </a:lnTo>
                <a:lnTo>
                  <a:pt x="10777728" y="2584704"/>
                </a:lnTo>
                <a:lnTo>
                  <a:pt x="0" y="25847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15737" y="1179068"/>
            <a:ext cx="10390505" cy="527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marR="386715" indent="-6096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dateCompare(c:</a:t>
            </a:r>
            <a:r>
              <a:rPr sz="2000" spc="-2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AbstractControl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):</a:t>
            </a:r>
            <a:r>
              <a:rPr sz="2000" spc="-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{[key: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string]:</a:t>
            </a:r>
            <a:r>
              <a:rPr sz="1600" spc="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boolean}</a:t>
            </a:r>
            <a:r>
              <a:rPr sz="1600" spc="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600" spc="27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startControl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c.get(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'start'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0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endControl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c.get(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'end'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2748280" indent="-6096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(startControl.value !== endControl.value)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'match'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 marR="5080" algn="just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[Validators.required, Validators.minLength(3)]],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lastName: 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[Validators.required, Validators.maxLength(50)]],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availability: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517265" marR="183388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start: 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end: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Validators.required]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1665" algn="just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validator: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dateCompare</a:t>
            </a:r>
            <a:r>
              <a:rPr sz="2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642683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Pass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5647" y="519066"/>
            <a:ext cx="939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</a:rPr>
              <a:t>Checklist: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9BC750"/>
                </a:solidFill>
              </a:rPr>
              <a:t>Setting</a:t>
            </a:r>
            <a:r>
              <a:rPr sz="3600" spc="-210" dirty="0">
                <a:solidFill>
                  <a:srgbClr val="9BC750"/>
                </a:solidFill>
              </a:rPr>
              <a:t> </a:t>
            </a:r>
            <a:r>
              <a:rPr sz="3600" spc="-55" dirty="0">
                <a:solidFill>
                  <a:srgbClr val="9BC750"/>
                </a:solidFill>
              </a:rPr>
              <a:t>Built-in</a:t>
            </a:r>
            <a:r>
              <a:rPr sz="3600" spc="-185" dirty="0">
                <a:solidFill>
                  <a:srgbClr val="9BC750"/>
                </a:solidFill>
              </a:rPr>
              <a:t> </a:t>
            </a:r>
            <a:r>
              <a:rPr sz="3600" spc="-30" dirty="0">
                <a:solidFill>
                  <a:srgbClr val="9BC750"/>
                </a:solidFill>
              </a:rPr>
              <a:t>Validation</a:t>
            </a:r>
            <a:r>
              <a:rPr sz="3600" spc="-225" dirty="0">
                <a:solidFill>
                  <a:srgbClr val="9BC750"/>
                </a:solidFill>
              </a:rPr>
              <a:t> </a:t>
            </a:r>
            <a:r>
              <a:rPr sz="3600" spc="-40" dirty="0">
                <a:solidFill>
                  <a:srgbClr val="9BC750"/>
                </a:solidFill>
              </a:rPr>
              <a:t>Rules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56582" y="2809494"/>
            <a:ext cx="7371715" cy="289306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72415" marR="1756410" indent="-15303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000" spc="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77215" marR="114617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lastName: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[Validators.required,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01625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Validators.maxLength(30)]],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77215" marR="419481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email: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724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2840">
              <a:lnSpc>
                <a:spcPct val="100000"/>
              </a:lnSpc>
              <a:spcBef>
                <a:spcPts val="100"/>
              </a:spcBef>
            </a:pPr>
            <a:r>
              <a:rPr dirty="0"/>
              <a:t>Determine</a:t>
            </a:r>
            <a:r>
              <a:rPr spc="-130" dirty="0"/>
              <a:t> </a:t>
            </a:r>
            <a:r>
              <a:rPr spc="15" dirty="0"/>
              <a:t>when</a:t>
            </a:r>
            <a:r>
              <a:rPr spc="-130" dirty="0"/>
              <a:t> </a:t>
            </a:r>
            <a:r>
              <a:rPr spc="75" dirty="0"/>
              <a:t>to</a:t>
            </a:r>
            <a:r>
              <a:rPr spc="-130" dirty="0"/>
              <a:t> </a:t>
            </a:r>
            <a:r>
              <a:rPr spc="-25" dirty="0"/>
              <a:t>make</a:t>
            </a:r>
            <a:r>
              <a:rPr spc="-130" dirty="0"/>
              <a:t> </a:t>
            </a:r>
            <a:r>
              <a:rPr spc="5" dirty="0"/>
              <a:t>the</a:t>
            </a:r>
            <a:r>
              <a:rPr spc="-130" dirty="0"/>
              <a:t> </a:t>
            </a:r>
            <a:r>
              <a:rPr spc="25" dirty="0"/>
              <a:t>change</a:t>
            </a:r>
            <a:endParaRPr spc="25" dirty="0"/>
          </a:p>
          <a:p>
            <a:pPr marL="3672840" marR="203835">
              <a:lnSpc>
                <a:spcPct val="163000"/>
              </a:lnSpc>
            </a:pPr>
            <a:r>
              <a:rPr spc="5" dirty="0"/>
              <a:t>Use</a:t>
            </a:r>
            <a:r>
              <a:rPr spc="-135" dirty="0"/>
              <a:t> </a:t>
            </a:r>
            <a:r>
              <a:rPr spc="5" dirty="0"/>
              <a:t>setValidators</a:t>
            </a:r>
            <a:r>
              <a:rPr spc="-100" dirty="0"/>
              <a:t> </a:t>
            </a:r>
            <a:r>
              <a:rPr spc="40" dirty="0"/>
              <a:t>or</a:t>
            </a:r>
            <a:r>
              <a:rPr spc="-135" dirty="0"/>
              <a:t> </a:t>
            </a:r>
            <a:r>
              <a:rPr spc="10" dirty="0"/>
              <a:t>clearValidators </a:t>
            </a:r>
            <a:r>
              <a:rPr spc="-830" dirty="0"/>
              <a:t> </a:t>
            </a:r>
            <a:r>
              <a:rPr spc="25" dirty="0"/>
              <a:t>Call</a:t>
            </a:r>
            <a:r>
              <a:rPr spc="-105" dirty="0"/>
              <a:t> </a:t>
            </a:r>
            <a:r>
              <a:rPr spc="25" dirty="0"/>
              <a:t>updateValueAndValidity</a:t>
            </a:r>
            <a:endParaRPr spc="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0675" y="519066"/>
            <a:ext cx="8181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</a:rPr>
              <a:t>Checklist: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9BC750"/>
                </a:solidFill>
              </a:rPr>
              <a:t>Adjusting</a:t>
            </a:r>
            <a:r>
              <a:rPr sz="3600" spc="-210" dirty="0">
                <a:solidFill>
                  <a:srgbClr val="9BC750"/>
                </a:solidFill>
              </a:rPr>
              <a:t> </a:t>
            </a:r>
            <a:r>
              <a:rPr sz="3600" spc="-30" dirty="0">
                <a:solidFill>
                  <a:srgbClr val="9BC750"/>
                </a:solidFill>
              </a:rPr>
              <a:t>Validation</a:t>
            </a:r>
            <a:r>
              <a:rPr sz="3600" spc="-215" dirty="0">
                <a:solidFill>
                  <a:srgbClr val="9BC750"/>
                </a:solidFill>
              </a:rPr>
              <a:t> </a:t>
            </a:r>
            <a:r>
              <a:rPr sz="3600" spc="-40" dirty="0">
                <a:solidFill>
                  <a:srgbClr val="9BC750"/>
                </a:solidFill>
              </a:rPr>
              <a:t>Rules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844034" y="3376421"/>
            <a:ext cx="7184390" cy="2893060"/>
          </a:xfrm>
          <a:custGeom>
            <a:avLst/>
            <a:gdLst/>
            <a:ahLst/>
            <a:cxnLst/>
            <a:rect l="l" t="t" r="r" b="b"/>
            <a:pathLst>
              <a:path w="7184390" h="2893060">
                <a:moveTo>
                  <a:pt x="7184135" y="0"/>
                </a:moveTo>
                <a:lnTo>
                  <a:pt x="0" y="0"/>
                </a:lnTo>
                <a:lnTo>
                  <a:pt x="0" y="2892552"/>
                </a:lnTo>
                <a:lnTo>
                  <a:pt x="7184135" y="2892552"/>
                </a:lnTo>
                <a:lnTo>
                  <a:pt x="71841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44034" y="3376421"/>
            <a:ext cx="7184390" cy="289306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26085" marR="652780" indent="-30543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setNotification(notifyVia: string): void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.myForm.get(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'phone'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78485" marR="957580" indent="-1524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(notifyVia ===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'text'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p.setValidators(Validators.required);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78485" marR="3548380" indent="-15303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else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p.clearValidators();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784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p.updateValueAndValidity();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3900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575" y="4517523"/>
            <a:ext cx="4532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7007" y="519066"/>
            <a:ext cx="643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</a:rPr>
              <a:t>Checklist: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9BC750"/>
                </a:solidFill>
              </a:rPr>
              <a:t>Custom</a:t>
            </a:r>
            <a:r>
              <a:rPr sz="3600" spc="-204" dirty="0">
                <a:solidFill>
                  <a:srgbClr val="9BC750"/>
                </a:solidFill>
              </a:rPr>
              <a:t> </a:t>
            </a:r>
            <a:r>
              <a:rPr sz="3600" spc="-40" dirty="0">
                <a:solidFill>
                  <a:srgbClr val="9BC750"/>
                </a:solidFill>
              </a:rPr>
              <a:t>Validators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64202" y="2030729"/>
            <a:ext cx="7364095" cy="233807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myValidator(c: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AbstractControl):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885" marR="680720" indent="91376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{[key: string]: boolean}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|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(somethingIsWrong)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404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'thisValidator'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152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152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92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56582" y="4956809"/>
            <a:ext cx="7371715" cy="1353820"/>
          </a:xfrm>
          <a:custGeom>
            <a:avLst/>
            <a:gdLst/>
            <a:ahLst/>
            <a:cxnLst/>
            <a:rect l="l" t="t" r="r" b="b"/>
            <a:pathLst>
              <a:path w="7371715" h="1353820">
                <a:moveTo>
                  <a:pt x="7371588" y="0"/>
                </a:moveTo>
                <a:lnTo>
                  <a:pt x="0" y="0"/>
                </a:lnTo>
                <a:lnTo>
                  <a:pt x="0" y="1353312"/>
                </a:lnTo>
                <a:lnTo>
                  <a:pt x="7371588" y="1353312"/>
                </a:lnTo>
                <a:lnTo>
                  <a:pt x="73715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56582" y="4956809"/>
            <a:ext cx="7371715" cy="135382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77215" marR="1908810" indent="-45720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 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myValidator],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A2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0"/>
            <a:ext cx="10286999" cy="68579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6122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Wrap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r>
              <a:rPr sz="2400" spc="-114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factory </a:t>
            </a:r>
            <a:r>
              <a:rPr sz="2400" spc="-8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2575" y="4883283"/>
            <a:ext cx="4532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9627" y="519066"/>
            <a:ext cx="10224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</a:rPr>
              <a:t>Checklist: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9BC750"/>
                </a:solidFill>
              </a:rPr>
              <a:t>Custom</a:t>
            </a:r>
            <a:r>
              <a:rPr sz="3600" spc="-190" dirty="0">
                <a:solidFill>
                  <a:srgbClr val="9BC750"/>
                </a:solidFill>
              </a:rPr>
              <a:t> </a:t>
            </a:r>
            <a:r>
              <a:rPr sz="3600" spc="-40" dirty="0">
                <a:solidFill>
                  <a:srgbClr val="9BC750"/>
                </a:solidFill>
              </a:rPr>
              <a:t>Validators</a:t>
            </a:r>
            <a:r>
              <a:rPr sz="3600" spc="-220" dirty="0">
                <a:solidFill>
                  <a:srgbClr val="9BC750"/>
                </a:solidFill>
              </a:rPr>
              <a:t> </a:t>
            </a:r>
            <a:r>
              <a:rPr sz="3600" dirty="0">
                <a:solidFill>
                  <a:srgbClr val="9BC750"/>
                </a:solidFill>
              </a:rPr>
              <a:t>with</a:t>
            </a:r>
            <a:r>
              <a:rPr sz="3600" spc="-185" dirty="0">
                <a:solidFill>
                  <a:srgbClr val="9BC750"/>
                </a:solidFill>
              </a:rPr>
              <a:t> </a:t>
            </a:r>
            <a:r>
              <a:rPr sz="3600" spc="-60" dirty="0">
                <a:solidFill>
                  <a:srgbClr val="9BC750"/>
                </a:solidFill>
              </a:rPr>
              <a:t>Parameters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676394" y="5302758"/>
            <a:ext cx="7371715" cy="1045844"/>
          </a:xfrm>
          <a:custGeom>
            <a:avLst/>
            <a:gdLst/>
            <a:ahLst/>
            <a:cxnLst/>
            <a:rect l="l" t="t" r="r" b="b"/>
            <a:pathLst>
              <a:path w="7371715" h="1045845">
                <a:moveTo>
                  <a:pt x="7371588" y="0"/>
                </a:moveTo>
                <a:lnTo>
                  <a:pt x="0" y="0"/>
                </a:lnTo>
                <a:lnTo>
                  <a:pt x="0" y="1045463"/>
                </a:lnTo>
                <a:lnTo>
                  <a:pt x="7371588" y="1045463"/>
                </a:lnTo>
                <a:lnTo>
                  <a:pt x="73715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76394" y="5302758"/>
            <a:ext cx="7371715" cy="1045844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78485" marR="1297940" indent="-457200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myValidator(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'test'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6394" y="2286761"/>
            <a:ext cx="7428230" cy="2586355"/>
          </a:xfrm>
          <a:custGeom>
            <a:avLst/>
            <a:gdLst/>
            <a:ahLst/>
            <a:cxnLst/>
            <a:rect l="l" t="t" r="r" b="b"/>
            <a:pathLst>
              <a:path w="7428230" h="2586354">
                <a:moveTo>
                  <a:pt x="7427976" y="0"/>
                </a:moveTo>
                <a:lnTo>
                  <a:pt x="0" y="0"/>
                </a:lnTo>
                <a:lnTo>
                  <a:pt x="0" y="2586228"/>
                </a:lnTo>
                <a:lnTo>
                  <a:pt x="7427976" y="2586228"/>
                </a:lnTo>
                <a:lnTo>
                  <a:pt x="7427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76394" y="2286761"/>
            <a:ext cx="7428230" cy="258635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730885" marR="135255" indent="-60960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myValidator(param: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any):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ValidatorFn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(c: AbstractControl):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885" marR="287655" indent="91376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{[key: string]: boolean}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|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=&gt;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(c.value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===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param)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4048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'thisvalidator'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88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8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545723"/>
            <a:ext cx="588454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nested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FormControls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FormGroup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4883283"/>
            <a:ext cx="271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Update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HTML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5931" y="519066"/>
            <a:ext cx="993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5" dirty="0">
                <a:solidFill>
                  <a:srgbClr val="404040"/>
                </a:solidFill>
              </a:rPr>
              <a:t>C</a:t>
            </a:r>
            <a:r>
              <a:rPr sz="3600" spc="-60" dirty="0">
                <a:solidFill>
                  <a:srgbClr val="404040"/>
                </a:solidFill>
              </a:rPr>
              <a:t>h</a:t>
            </a:r>
            <a:r>
              <a:rPr sz="3600" spc="-60" dirty="0">
                <a:solidFill>
                  <a:srgbClr val="404040"/>
                </a:solidFill>
              </a:rPr>
              <a:t>e</a:t>
            </a:r>
            <a:r>
              <a:rPr sz="3600" spc="175" dirty="0">
                <a:solidFill>
                  <a:srgbClr val="404040"/>
                </a:solidFill>
              </a:rPr>
              <a:t>c</a:t>
            </a:r>
            <a:r>
              <a:rPr sz="3600" spc="-105" dirty="0">
                <a:solidFill>
                  <a:srgbClr val="404040"/>
                </a:solidFill>
              </a:rPr>
              <a:t>kl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375" dirty="0">
                <a:solidFill>
                  <a:srgbClr val="404040"/>
                </a:solidFill>
              </a:rPr>
              <a:t>t: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135" dirty="0">
                <a:solidFill>
                  <a:srgbClr val="9BC750"/>
                </a:solidFill>
              </a:rPr>
              <a:t>C</a:t>
            </a:r>
            <a:r>
              <a:rPr sz="3600" spc="-80" dirty="0">
                <a:solidFill>
                  <a:srgbClr val="9BC750"/>
                </a:solidFill>
              </a:rPr>
              <a:t>r</a:t>
            </a:r>
            <a:r>
              <a:rPr sz="3600" spc="10" dirty="0">
                <a:solidFill>
                  <a:srgbClr val="9BC750"/>
                </a:solidFill>
              </a:rPr>
              <a:t>o</a:t>
            </a:r>
            <a:r>
              <a:rPr sz="3600" spc="-130" dirty="0">
                <a:solidFill>
                  <a:srgbClr val="9BC750"/>
                </a:solidFill>
              </a:rPr>
              <a:t>s</a:t>
            </a:r>
            <a:r>
              <a:rPr sz="3600" spc="-95" dirty="0">
                <a:solidFill>
                  <a:srgbClr val="9BC750"/>
                </a:solidFill>
              </a:rPr>
              <a:t>s</a:t>
            </a:r>
            <a:r>
              <a:rPr sz="3600" spc="-175" dirty="0">
                <a:solidFill>
                  <a:srgbClr val="9BC750"/>
                </a:solidFill>
              </a:rPr>
              <a:t>-</a:t>
            </a:r>
            <a:r>
              <a:rPr sz="3600" spc="35" dirty="0">
                <a:solidFill>
                  <a:srgbClr val="9BC750"/>
                </a:solidFill>
              </a:rPr>
              <a:t>f</a:t>
            </a:r>
            <a:r>
              <a:rPr sz="3600" spc="-95" dirty="0">
                <a:solidFill>
                  <a:srgbClr val="9BC750"/>
                </a:solidFill>
              </a:rPr>
              <a:t>i</a:t>
            </a:r>
            <a:r>
              <a:rPr sz="3600" spc="-50" dirty="0">
                <a:solidFill>
                  <a:srgbClr val="9BC750"/>
                </a:solidFill>
              </a:rPr>
              <a:t>e</a:t>
            </a:r>
            <a:r>
              <a:rPr sz="3600" spc="-95" dirty="0">
                <a:solidFill>
                  <a:srgbClr val="9BC750"/>
                </a:solidFill>
              </a:rPr>
              <a:t>l</a:t>
            </a:r>
            <a:r>
              <a:rPr sz="3600" spc="130" dirty="0">
                <a:solidFill>
                  <a:srgbClr val="9BC750"/>
                </a:solidFill>
              </a:rPr>
              <a:t>d</a:t>
            </a:r>
            <a:r>
              <a:rPr sz="3600" spc="-190" dirty="0">
                <a:solidFill>
                  <a:srgbClr val="9BC750"/>
                </a:solidFill>
              </a:rPr>
              <a:t> </a:t>
            </a:r>
            <a:r>
              <a:rPr sz="3600" spc="-20" dirty="0">
                <a:solidFill>
                  <a:srgbClr val="9BC750"/>
                </a:solidFill>
              </a:rPr>
              <a:t>V</a:t>
            </a:r>
            <a:r>
              <a:rPr sz="3600" spc="-105" dirty="0">
                <a:solidFill>
                  <a:srgbClr val="9BC750"/>
                </a:solidFill>
              </a:rPr>
              <a:t>a</a:t>
            </a:r>
            <a:r>
              <a:rPr sz="3600" spc="-95" dirty="0">
                <a:solidFill>
                  <a:srgbClr val="9BC750"/>
                </a:solidFill>
              </a:rPr>
              <a:t>li</a:t>
            </a:r>
            <a:r>
              <a:rPr sz="3600" spc="15" dirty="0">
                <a:solidFill>
                  <a:srgbClr val="9BC750"/>
                </a:solidFill>
              </a:rPr>
              <a:t>d</a:t>
            </a:r>
            <a:r>
              <a:rPr sz="3600" dirty="0">
                <a:solidFill>
                  <a:srgbClr val="9BC750"/>
                </a:solidFill>
              </a:rPr>
              <a:t>a</a:t>
            </a:r>
            <a:r>
              <a:rPr sz="3600" spc="-35" dirty="0">
                <a:solidFill>
                  <a:srgbClr val="9BC750"/>
                </a:solidFill>
              </a:rPr>
              <a:t>ti</a:t>
            </a:r>
            <a:r>
              <a:rPr sz="3600" spc="-245" dirty="0">
                <a:solidFill>
                  <a:srgbClr val="9BC750"/>
                </a:solidFill>
              </a:rPr>
              <a:t>on:</a:t>
            </a:r>
            <a:r>
              <a:rPr sz="3600" spc="-215" dirty="0">
                <a:solidFill>
                  <a:srgbClr val="9BC750"/>
                </a:solidFill>
              </a:rPr>
              <a:t> </a:t>
            </a:r>
            <a:r>
              <a:rPr sz="3600" spc="240" dirty="0">
                <a:solidFill>
                  <a:srgbClr val="9BC750"/>
                </a:solidFill>
              </a:rPr>
              <a:t>F</a:t>
            </a:r>
            <a:r>
              <a:rPr sz="3600" spc="-15" dirty="0">
                <a:solidFill>
                  <a:srgbClr val="9BC750"/>
                </a:solidFill>
              </a:rPr>
              <a:t>or</a:t>
            </a:r>
            <a:r>
              <a:rPr sz="3600" spc="-35" dirty="0">
                <a:solidFill>
                  <a:srgbClr val="9BC750"/>
                </a:solidFill>
              </a:rPr>
              <a:t>m</a:t>
            </a:r>
            <a:r>
              <a:rPr sz="3600" spc="25" dirty="0">
                <a:solidFill>
                  <a:srgbClr val="9BC750"/>
                </a:solidFill>
              </a:rPr>
              <a:t>G</a:t>
            </a:r>
            <a:r>
              <a:rPr sz="3600" spc="-185" dirty="0">
                <a:solidFill>
                  <a:srgbClr val="9BC750"/>
                </a:solidFill>
              </a:rPr>
              <a:t>r</a:t>
            </a:r>
            <a:r>
              <a:rPr sz="3600" spc="60" dirty="0">
                <a:solidFill>
                  <a:srgbClr val="9BC750"/>
                </a:solidFill>
              </a:rPr>
              <a:t>oup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775453" y="2628138"/>
            <a:ext cx="6558280" cy="2278380"/>
          </a:xfrm>
          <a:custGeom>
            <a:avLst/>
            <a:gdLst/>
            <a:ahLst/>
            <a:cxnLst/>
            <a:rect l="l" t="t" r="r" b="b"/>
            <a:pathLst>
              <a:path w="6558280" h="2278379">
                <a:moveTo>
                  <a:pt x="6557772" y="0"/>
                </a:moveTo>
                <a:lnTo>
                  <a:pt x="0" y="0"/>
                </a:lnTo>
                <a:lnTo>
                  <a:pt x="0" y="2278380"/>
                </a:lnTo>
                <a:lnTo>
                  <a:pt x="6557772" y="2278380"/>
                </a:lnTo>
                <a:lnTo>
                  <a:pt x="6557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75453" y="2628138"/>
            <a:ext cx="6558280" cy="227838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26085" marR="1093470" indent="-305435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name: 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availability: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40485" marR="1784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start: 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end: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Validators.required]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5453" y="5285994"/>
            <a:ext cx="6558280" cy="1353820"/>
          </a:xfrm>
          <a:prstGeom prst="rect">
            <a:avLst/>
          </a:prstGeom>
          <a:ln w="25907">
            <a:solidFill>
              <a:srgbClr val="9BC75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R="1245870" algn="r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&lt;div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formGroupName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"availability"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1246505" algn="r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formControlName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"start"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formControlName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"end"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1441823"/>
            <a:ext cx="3757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2400" spc="-1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4663" y="4185023"/>
            <a:ext cx="262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validator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3111" y="519066"/>
            <a:ext cx="9338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</a:rPr>
              <a:t>Checklist: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9BC750"/>
                </a:solidFill>
              </a:rPr>
              <a:t>Cross-field</a:t>
            </a:r>
            <a:r>
              <a:rPr sz="3600" spc="-190" dirty="0">
                <a:solidFill>
                  <a:srgbClr val="9BC750"/>
                </a:solidFill>
              </a:rPr>
              <a:t> </a:t>
            </a:r>
            <a:r>
              <a:rPr sz="3600" spc="-100" dirty="0">
                <a:solidFill>
                  <a:srgbClr val="9BC750"/>
                </a:solidFill>
              </a:rPr>
              <a:t>Validation:</a:t>
            </a:r>
            <a:r>
              <a:rPr sz="3600" spc="-215" dirty="0">
                <a:solidFill>
                  <a:srgbClr val="9BC750"/>
                </a:solidFill>
              </a:rPr>
              <a:t> </a:t>
            </a:r>
            <a:r>
              <a:rPr sz="3600" spc="-35" dirty="0">
                <a:solidFill>
                  <a:srgbClr val="9BC750"/>
                </a:solidFill>
              </a:rPr>
              <a:t>Validator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0120" y="2627376"/>
            <a:ext cx="2581655" cy="202996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775453" y="1826514"/>
            <a:ext cx="6710680" cy="2277110"/>
          </a:xfrm>
          <a:custGeom>
            <a:avLst/>
            <a:gdLst/>
            <a:ahLst/>
            <a:cxnLst/>
            <a:rect l="l" t="t" r="r" b="b"/>
            <a:pathLst>
              <a:path w="6710680" h="2277110">
                <a:moveTo>
                  <a:pt x="6710172" y="0"/>
                </a:moveTo>
                <a:lnTo>
                  <a:pt x="0" y="0"/>
                </a:lnTo>
                <a:lnTo>
                  <a:pt x="0" y="2276856"/>
                </a:lnTo>
                <a:lnTo>
                  <a:pt x="6710172" y="2276856"/>
                </a:lnTo>
                <a:lnTo>
                  <a:pt x="6710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75453" y="1826514"/>
            <a:ext cx="6710680" cy="227711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26085" marR="179070" indent="-30480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dateCompare(c: AbstractControl)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(c.get(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'start'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).value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!==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40485" marR="1551305" indent="-30543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c.get(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'end'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).value)</a:t>
            </a:r>
            <a:r>
              <a:rPr sz="2000" spc="1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'match'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75453" y="4555997"/>
            <a:ext cx="6710680" cy="2277110"/>
          </a:xfrm>
          <a:custGeom>
            <a:avLst/>
            <a:gdLst/>
            <a:ahLst/>
            <a:cxnLst/>
            <a:rect l="l" t="t" r="r" b="b"/>
            <a:pathLst>
              <a:path w="6710680" h="2277109">
                <a:moveTo>
                  <a:pt x="6710172" y="0"/>
                </a:moveTo>
                <a:lnTo>
                  <a:pt x="0" y="0"/>
                </a:lnTo>
                <a:lnTo>
                  <a:pt x="0" y="2276856"/>
                </a:lnTo>
                <a:lnTo>
                  <a:pt x="6710172" y="2276856"/>
                </a:lnTo>
                <a:lnTo>
                  <a:pt x="6710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75453" y="4555997"/>
            <a:ext cx="6710680" cy="227711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26085" marR="1245870" indent="-305435">
              <a:lnSpc>
                <a:spcPct val="100000"/>
              </a:lnSpc>
              <a:spcBef>
                <a:spcPts val="37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name: [</a:t>
            </a:r>
            <a:r>
              <a:rPr sz="2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availability: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8085" marR="17907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start: [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 Validators.required], </a:t>
            </a:r>
            <a:r>
              <a:rPr sz="2000" spc="-11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end: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Validators.required]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60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validator:</a:t>
            </a:r>
            <a:r>
              <a:rPr sz="20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dateCompare</a:t>
            </a:r>
            <a:r>
              <a:rPr sz="20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401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Setting</a:t>
            </a:r>
            <a:r>
              <a:rPr spc="-114" dirty="0"/>
              <a:t> </a:t>
            </a:r>
            <a:r>
              <a:rPr dirty="0"/>
              <a:t>Built-in</a:t>
            </a:r>
            <a:r>
              <a:rPr spc="-130" dirty="0"/>
              <a:t> </a:t>
            </a:r>
            <a:r>
              <a:rPr spc="20" dirty="0"/>
              <a:t>Validation</a:t>
            </a:r>
            <a:r>
              <a:rPr spc="-95" dirty="0"/>
              <a:t> </a:t>
            </a:r>
            <a:r>
              <a:rPr spc="5" dirty="0"/>
              <a:t>Rules</a:t>
            </a:r>
            <a:endParaRPr spc="5" dirty="0"/>
          </a:p>
          <a:p>
            <a:pPr marL="4144010" marR="5080">
              <a:lnSpc>
                <a:spcPct val="163000"/>
              </a:lnSpc>
            </a:pPr>
            <a:r>
              <a:rPr spc="30" dirty="0"/>
              <a:t>Adjusting</a:t>
            </a:r>
            <a:r>
              <a:rPr spc="-114" dirty="0"/>
              <a:t> </a:t>
            </a:r>
            <a:r>
              <a:rPr spc="40" dirty="0"/>
              <a:t>Validation</a:t>
            </a:r>
            <a:r>
              <a:rPr spc="-110" dirty="0"/>
              <a:t> </a:t>
            </a:r>
            <a:r>
              <a:rPr spc="5" dirty="0"/>
              <a:t>Rules</a:t>
            </a:r>
            <a:r>
              <a:rPr spc="-110" dirty="0"/>
              <a:t> </a:t>
            </a:r>
            <a:r>
              <a:rPr dirty="0"/>
              <a:t>at</a:t>
            </a:r>
            <a:r>
              <a:rPr spc="-110" dirty="0"/>
              <a:t> </a:t>
            </a:r>
            <a:r>
              <a:rPr spc="5" dirty="0"/>
              <a:t>Runtime </a:t>
            </a:r>
            <a:r>
              <a:rPr spc="-835" dirty="0"/>
              <a:t> </a:t>
            </a:r>
            <a:r>
              <a:rPr spc="15" dirty="0"/>
              <a:t>Custom</a:t>
            </a:r>
            <a:r>
              <a:rPr spc="-135" dirty="0"/>
              <a:t> </a:t>
            </a:r>
            <a:r>
              <a:rPr spc="25" dirty="0"/>
              <a:t>Validators</a:t>
            </a:r>
            <a:endParaRPr spc="25" dirty="0"/>
          </a:p>
          <a:p>
            <a:pPr marL="4144010" marR="413385">
              <a:lnSpc>
                <a:spcPct val="163000"/>
              </a:lnSpc>
            </a:pPr>
            <a:r>
              <a:rPr spc="15" dirty="0"/>
              <a:t>Custom</a:t>
            </a:r>
            <a:r>
              <a:rPr spc="-114" dirty="0"/>
              <a:t> </a:t>
            </a:r>
            <a:r>
              <a:rPr spc="30" dirty="0"/>
              <a:t>Validators</a:t>
            </a:r>
            <a:r>
              <a:rPr spc="-114" dirty="0"/>
              <a:t> </a:t>
            </a:r>
            <a:r>
              <a:rPr spc="30" dirty="0"/>
              <a:t>with</a:t>
            </a:r>
            <a:r>
              <a:rPr spc="-114" dirty="0"/>
              <a:t> </a:t>
            </a:r>
            <a:r>
              <a:rPr spc="-5" dirty="0"/>
              <a:t>Parameters </a:t>
            </a:r>
            <a:r>
              <a:rPr spc="-830" dirty="0"/>
              <a:t> </a:t>
            </a:r>
            <a:r>
              <a:rPr spc="10" dirty="0"/>
              <a:t>Cross-field</a:t>
            </a:r>
            <a:r>
              <a:rPr spc="-130" dirty="0"/>
              <a:t> </a:t>
            </a:r>
            <a:r>
              <a:rPr spc="20" dirty="0"/>
              <a:t>Validation</a:t>
            </a:r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" y="0"/>
            <a:ext cx="4624070" cy="6858000"/>
            <a:chOff x="4572" y="0"/>
            <a:chExt cx="462407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" y="0"/>
              <a:ext cx="462229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" y="0"/>
              <a:ext cx="4624070" cy="6858000"/>
            </a:xfrm>
            <a:custGeom>
              <a:avLst/>
              <a:gdLst/>
              <a:ahLst/>
              <a:cxnLst/>
              <a:rect l="l" t="t" r="r" b="b"/>
              <a:pathLst>
                <a:path w="4624070" h="6858000">
                  <a:moveTo>
                    <a:pt x="462381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3816" y="6858000"/>
                  </a:lnTo>
                  <a:lnTo>
                    <a:pt x="462381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226810" y="1926950"/>
            <a:ext cx="586994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Built-in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400" spc="-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Rules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Adjusting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Rules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Runtime </a:t>
            </a:r>
            <a:r>
              <a:rPr sz="2400" spc="-8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413385">
              <a:lnSpc>
                <a:spcPct val="163000"/>
              </a:lnSpc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Validators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Parameters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Cross-field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Validation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44051" y="1367844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rv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715" y="519066"/>
            <a:ext cx="678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Creating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Root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FormGroup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700022"/>
            <a:ext cx="10777855" cy="307721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ngOnInit():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0515" marR="3890645" indent="-1094740">
              <a:lnSpc>
                <a:spcPct val="100000"/>
              </a:lnSpc>
            </a:pPr>
            <a:r>
              <a:rPr sz="24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05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lastName:</a:t>
            </a:r>
            <a:r>
              <a:rPr sz="24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580515" marR="608330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email: 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8577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0523" y="519066"/>
            <a:ext cx="604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Creating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the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FormControls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265682"/>
            <a:ext cx="10761345" cy="160020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16025" marR="4237990" indent="-109601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602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8" y="3099054"/>
            <a:ext cx="10761345" cy="160020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</a:t>
            </a:r>
            <a:r>
              <a:rPr sz="24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6025" marR="168529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 {value: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'n/a'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disabled: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{value: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disabled: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898" y="4932426"/>
            <a:ext cx="10761345" cy="160210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16025" marR="4237990" indent="-109601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15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],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]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5599" y="519066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Setting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Built-in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Validation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Rules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262633"/>
            <a:ext cx="10761345" cy="160020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16025" marR="2777490" indent="-109601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 [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Validators.required],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01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562" y="3315461"/>
            <a:ext cx="10782300" cy="196913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16660" marR="4258945" indent="-109601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.customerForm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.fb.group({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firstName: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16660" marR="242570" indent="546735">
              <a:lnSpc>
                <a:spcPct val="100000"/>
              </a:lnSpc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[Validators.required,</a:t>
            </a:r>
            <a:r>
              <a:rPr sz="2400" spc="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Validators.minLength(3)]],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sendCatalog: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0650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163" y="519066"/>
            <a:ext cx="8505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Adjusting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Validation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Rules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at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Runtime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3259" y="1370603"/>
            <a:ext cx="11055599" cy="39337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163" y="519066"/>
            <a:ext cx="8505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Adjusting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Validation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Rules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45" dirty="0">
                <a:solidFill>
                  <a:srgbClr val="404040"/>
                </a:solidFill>
              </a:rPr>
              <a:t>at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Runtime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538477"/>
            <a:ext cx="10761345" cy="49403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70"/>
              </a:spcBef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myControl.setValidators(Validators.required);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98" y="3551682"/>
            <a:ext cx="10761345" cy="492759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65"/>
              </a:spcBef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myControl.clearValidators();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898" y="4403597"/>
            <a:ext cx="10761345" cy="492759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65"/>
              </a:spcBef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myControl.updateValueAndValidity();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898" y="2391917"/>
            <a:ext cx="10761345" cy="861060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60"/>
              </a:spcBef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myControl.setValidators([Validators.required,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690745">
              <a:lnSpc>
                <a:spcPct val="100000"/>
              </a:lnSpc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Validators.maxLength(30)]);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227" y="519066"/>
            <a:ext cx="3922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Custom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Validator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07898" y="1573530"/>
            <a:ext cx="11066145" cy="2586355"/>
          </a:xfrm>
          <a:prstGeom prst="rect">
            <a:avLst/>
          </a:prstGeom>
          <a:ln w="25907">
            <a:solidFill>
              <a:srgbClr val="2A9FBB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001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myValidator(c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 AbstractControl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{[key:</a:t>
            </a:r>
            <a:r>
              <a:rPr sz="1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string]:</a:t>
            </a:r>
            <a:r>
              <a:rPr sz="1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boolean}</a:t>
            </a:r>
            <a:r>
              <a:rPr sz="1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1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800" spc="1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2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(somethingIsWrong)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3921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'myvalidator'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1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2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3025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0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0650">
              <a:lnSpc>
                <a:spcPct val="100000"/>
              </a:lnSpc>
            </a:pP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5015</Words>
  <Application>WPS Presentation</Application>
  <PresentationFormat>On-screen Show (4:3)</PresentationFormat>
  <Paragraphs>263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Office Theme</vt:lpstr>
      <vt:lpstr>Validation</vt:lpstr>
      <vt:lpstr>PowerPoint 演示文稿</vt:lpstr>
      <vt:lpstr>Module  Overview</vt:lpstr>
      <vt:lpstr>Creating the Root FormGroup</vt:lpstr>
      <vt:lpstr>Creating the FormControls</vt:lpstr>
      <vt:lpstr>Setting Built-in Validation Rules</vt:lpstr>
      <vt:lpstr>Adjusting Validation Rules at Runtime</vt:lpstr>
      <vt:lpstr>Adjusting Validation Rules at Runtime</vt:lpstr>
      <vt:lpstr>Custom Validator</vt:lpstr>
      <vt:lpstr>Custom Validator</vt:lpstr>
      <vt:lpstr>Custom Validator</vt:lpstr>
      <vt:lpstr>Custom Validator with Parameters</vt:lpstr>
      <vt:lpstr>Cross-field Validation</vt:lpstr>
      <vt:lpstr>Cross-field Validation: Nested FormGroup</vt:lpstr>
      <vt:lpstr>Cross-field Validation</vt:lpstr>
      <vt:lpstr>Cross-field Validation: Custom Validator</vt:lpstr>
      <vt:lpstr>Checklist: Setting Built-in Validation Rules</vt:lpstr>
      <vt:lpstr>Checklist: Adjusting Validation Rules</vt:lpstr>
      <vt:lpstr>Checklist: Custom Validators</vt:lpstr>
      <vt:lpstr>Checklist: Custom Validators with Parameters</vt:lpstr>
      <vt:lpstr>Checklist: Cross-field Validation: FormGroup</vt:lpstr>
      <vt:lpstr>Checklist: Cross-field Validation: Validator</vt:lpstr>
      <vt:lpstr>Custom Validators with Parameters  Cross-field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</dc:title>
  <dc:creator>Deborah Kurata</dc:creator>
  <cp:lastModifiedBy>Steve Sam</cp:lastModifiedBy>
  <cp:revision>1</cp:revision>
  <dcterms:created xsi:type="dcterms:W3CDTF">2021-11-13T05:06:33Z</dcterms:created>
  <dcterms:modified xsi:type="dcterms:W3CDTF">2021-11-13T05:06:33Z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2018-11-02T05:30:00Z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2021-11-13T05:30:00Z</vt:filetime>
  </property>
  <property fmtid="{D5CDD505-2E9C-101B-9397-08002B2CF9AE}" pid="5" name="ICV">
    <vt:lpwstr>156314669F9D41DF93D06EBE5FCC6D1A</vt:lpwstr>
  </property>
  <property fmtid="{D5CDD505-2E9C-101B-9397-08002B2CF9AE}" pid="6" name="KSOProductBuildVer">
    <vt:lpwstr>1033-11.2.0.10351</vt:lpwstr>
  </property>
</Properties>
</file>