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8FBEE-4A9C-48A3-9E7F-64474CADE77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2B8EA-2B5E-4322-858D-EBE09D7659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AD423-3073-4EBB-8763-80ACC5BC7404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AF0BB-182D-46B8-9E8A-C36471804482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F3A2-58E2-4718-998A-7577005DC998}" type="datetime1">
              <a:rPr lang="en-US" smtClean="0"/>
              <a:t>7/27/2021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242A8-BCA1-408D-A028-2B44EE810BA3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1132-07D3-4909-A61C-00712B634F21}" type="datetime1">
              <a:rPr lang="en-US" smtClean="0"/>
              <a:t>7/27/2021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8578" y="1630171"/>
            <a:ext cx="9554842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6161" y="2337308"/>
            <a:ext cx="10139677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A0F8-9A5F-4B48-91C1-6AD0B23BB1F4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94488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670" dirty="0">
                <a:solidFill>
                  <a:srgbClr val="171717"/>
                </a:solidFill>
              </a:rPr>
              <a:t>T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r>
              <a:rPr sz="4500" spc="-220" dirty="0">
                <a:solidFill>
                  <a:srgbClr val="171717"/>
                </a:solidFill>
              </a:rPr>
              <a:t>k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245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g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65" dirty="0">
                <a:solidFill>
                  <a:srgbClr val="171717"/>
                </a:solidFill>
              </a:rPr>
              <a:t>of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45" dirty="0">
                <a:solidFill>
                  <a:srgbClr val="171717"/>
                </a:solidFill>
              </a:rPr>
              <a:t>B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-165" dirty="0">
                <a:solidFill>
                  <a:srgbClr val="171717"/>
                </a:solidFill>
              </a:rPr>
              <a:t>il</a:t>
            </a:r>
            <a:r>
              <a:rPr sz="4500" spc="-100" dirty="0">
                <a:solidFill>
                  <a:srgbClr val="171717"/>
                </a:solidFill>
              </a:rPr>
              <a:t>t</a:t>
            </a:r>
            <a:r>
              <a:rPr sz="4500" spc="-325" dirty="0">
                <a:solidFill>
                  <a:srgbClr val="171717"/>
                </a:solidFill>
              </a:rPr>
              <a:t>-</a:t>
            </a:r>
            <a:r>
              <a:rPr sz="4500" spc="-150" dirty="0">
                <a:solidFill>
                  <a:srgbClr val="171717"/>
                </a:solidFill>
              </a:rPr>
              <a:t>i</a:t>
            </a:r>
            <a:r>
              <a:rPr sz="4500" spc="-90" dirty="0">
                <a:solidFill>
                  <a:srgbClr val="171717"/>
                </a:solidFill>
              </a:rPr>
              <a:t>n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65" dirty="0">
                <a:solidFill>
                  <a:srgbClr val="171717"/>
                </a:solidFill>
              </a:rPr>
              <a:t>T</a:t>
            </a:r>
            <a:r>
              <a:rPr sz="4500" spc="-25" dirty="0">
                <a:solidFill>
                  <a:srgbClr val="171717"/>
                </a:solidFill>
              </a:rPr>
              <a:t>yp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/>
                <a:cs typeface="Verdana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/>
                <a:cs typeface="Verdana"/>
              </a:rPr>
              <a:t>const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5" y="3288284"/>
            <a:ext cx="5685790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6CBF5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6CBF5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6CBF5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5945" y="3116247"/>
            <a:ext cx="1357514" cy="13533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3499" y="3129962"/>
            <a:ext cx="1353311" cy="1353311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/>
                <a:cs typeface="Verdana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/>
                <a:cs typeface="Verdana"/>
              </a:rPr>
              <a:t>const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5" y="3288284"/>
            <a:ext cx="5685790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6CBF5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6CBF5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6CBF5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6655" y="5196332"/>
            <a:ext cx="6050915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6CBF5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5945" y="3116247"/>
            <a:ext cx="1357514" cy="13533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3499" y="3129962"/>
            <a:ext cx="1353311" cy="135331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423782" y="4461882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396621" y="0"/>
                </a:moveTo>
                <a:lnTo>
                  <a:pt x="132206" y="0"/>
                </a:lnTo>
                <a:lnTo>
                  <a:pt x="132206" y="600123"/>
                </a:lnTo>
                <a:lnTo>
                  <a:pt x="0" y="600123"/>
                </a:lnTo>
                <a:lnTo>
                  <a:pt x="264413" y="864537"/>
                </a:lnTo>
                <a:lnTo>
                  <a:pt x="528827" y="600123"/>
                </a:lnTo>
                <a:lnTo>
                  <a:pt x="396621" y="600123"/>
                </a:lnTo>
                <a:lnTo>
                  <a:pt x="39662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/>
                <a:cs typeface="Verdana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/>
                <a:cs typeface="Verdana"/>
              </a:rPr>
              <a:t>const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5" y="3288284"/>
            <a:ext cx="5685790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6CBF5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6CBF5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6CBF5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6655" y="5196332"/>
            <a:ext cx="6050915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6CBF5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5945" y="3116247"/>
            <a:ext cx="1357514" cy="13533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70147" y="5028595"/>
            <a:ext cx="1353311" cy="135331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3499" y="5028595"/>
            <a:ext cx="1353311" cy="13533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3499" y="3129962"/>
            <a:ext cx="1353311" cy="1353311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842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1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forever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2343" y="517651"/>
            <a:ext cx="8418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Annotations</a:t>
            </a: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9894" y="1753068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69">
                <a:moveTo>
                  <a:pt x="264414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842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1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forever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2343" y="517651"/>
            <a:ext cx="8418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Annotations</a:t>
            </a: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9894" y="1753068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69">
                <a:moveTo>
                  <a:pt x="264414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72964" y="1753068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69">
                <a:moveTo>
                  <a:pt x="264413" y="0"/>
                </a:moveTo>
                <a:lnTo>
                  <a:pt x="0" y="264412"/>
                </a:lnTo>
                <a:lnTo>
                  <a:pt x="132206" y="264412"/>
                </a:lnTo>
                <a:lnTo>
                  <a:pt x="132206" y="864535"/>
                </a:lnTo>
                <a:lnTo>
                  <a:pt x="396620" y="864535"/>
                </a:lnTo>
                <a:lnTo>
                  <a:pt x="396620" y="264412"/>
                </a:lnTo>
                <a:lnTo>
                  <a:pt x="528827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635" y="517651"/>
            <a:ext cx="9572625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10" dirty="0">
                <a:solidFill>
                  <a:srgbClr val="FFFFFF"/>
                </a:solidFill>
              </a:rPr>
              <a:t>Annotations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Inference</a:t>
            </a:r>
            <a:endParaRPr sz="3600"/>
          </a:p>
          <a:p>
            <a:pPr marL="12700" marR="1153795">
              <a:lnSpc>
                <a:spcPct val="163300"/>
              </a:lnSpc>
              <a:spcBef>
                <a:spcPts val="45"/>
              </a:spcBef>
            </a:pPr>
            <a:r>
              <a:rPr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pc="-1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/>
                <a:cs typeface="Courier New"/>
              </a:rPr>
              <a:t>'I</a:t>
            </a:r>
            <a:r>
              <a:rPr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/>
                <a:cs typeface="Courier New"/>
              </a:rPr>
              <a:t>will</a:t>
            </a:r>
            <a:r>
              <a:rPr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/>
                <a:cs typeface="Courier New"/>
              </a:rPr>
              <a:t>forever</a:t>
            </a:r>
            <a:r>
              <a:rPr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/>
                <a:cs typeface="Courier New"/>
              </a:rPr>
              <a:t>string.'</a:t>
            </a:r>
            <a:r>
              <a:rPr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pc="-1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DCDCAA"/>
                </a:solidFill>
                <a:latin typeface="Courier New"/>
                <a:cs typeface="Courier New"/>
              </a:rPr>
              <a:t>42</a:t>
            </a:r>
            <a:r>
              <a:rPr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9374" y="1743013"/>
            <a:ext cx="728193" cy="7281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81020"/>
            <a:ext cx="7876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y</a:t>
            </a:r>
            <a:r>
              <a:rPr sz="2400" spc="-1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also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forever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517651"/>
            <a:ext cx="9572625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Annotations</a:t>
            </a: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endParaRPr sz="3600">
              <a:latin typeface="Verdana"/>
              <a:cs typeface="Verdana"/>
            </a:endParaRPr>
          </a:p>
          <a:p>
            <a:pPr marL="12700" marR="1153795">
              <a:lnSpc>
                <a:spcPct val="163300"/>
              </a:lnSpc>
              <a:spcBef>
                <a:spcPts val="4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1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forever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1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0555" y="358732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4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9374" y="1743013"/>
            <a:ext cx="728193" cy="7281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81020"/>
            <a:ext cx="787654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y</a:t>
            </a:r>
            <a:r>
              <a:rPr sz="2400" spc="-1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also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forever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y</a:t>
            </a:r>
            <a:r>
              <a:rPr sz="2400" spc="-5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517651"/>
            <a:ext cx="9572625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Annotations</a:t>
            </a: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endParaRPr sz="3600">
              <a:latin typeface="Verdana"/>
              <a:cs typeface="Verdana"/>
            </a:endParaRPr>
          </a:p>
          <a:p>
            <a:pPr marL="12700" marR="1153795">
              <a:lnSpc>
                <a:spcPct val="163300"/>
              </a:lnSpc>
              <a:spcBef>
                <a:spcPts val="4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1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forever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1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9374" y="1743013"/>
            <a:ext cx="728193" cy="7281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3598" y="3532463"/>
            <a:ext cx="728193" cy="7281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81020"/>
            <a:ext cx="7876540" cy="2183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y</a:t>
            </a:r>
            <a:r>
              <a:rPr sz="2400" spc="-1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also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forever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y</a:t>
            </a:r>
            <a:r>
              <a:rPr sz="2400" spc="-5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4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z</a:t>
            </a:r>
            <a:r>
              <a:rPr sz="2400" spc="-3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GetSomeValue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517651"/>
            <a:ext cx="9572625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10" dirty="0">
                <a:solidFill>
                  <a:srgbClr val="FFFFFF"/>
                </a:solidFill>
              </a:rPr>
              <a:t>Annotations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Inference</a:t>
            </a:r>
            <a:endParaRPr sz="3600"/>
          </a:p>
          <a:p>
            <a:pPr marL="12700" marR="1153795">
              <a:lnSpc>
                <a:spcPct val="163300"/>
              </a:lnSpc>
              <a:spcBef>
                <a:spcPts val="45"/>
              </a:spcBef>
            </a:pPr>
            <a:r>
              <a:rPr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pc="-1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/>
                <a:cs typeface="Courier New"/>
              </a:rPr>
              <a:t>'I</a:t>
            </a:r>
            <a:r>
              <a:rPr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/>
                <a:cs typeface="Courier New"/>
              </a:rPr>
              <a:t>will</a:t>
            </a:r>
            <a:r>
              <a:rPr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/>
                <a:cs typeface="Courier New"/>
              </a:rPr>
              <a:t>forever</a:t>
            </a:r>
            <a:r>
              <a:rPr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/>
                <a:cs typeface="Courier New"/>
              </a:rPr>
              <a:t>string.'</a:t>
            </a:r>
            <a:r>
              <a:rPr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pc="-1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DCDCAA"/>
                </a:solidFill>
                <a:latin typeface="Courier New"/>
                <a:cs typeface="Courier New"/>
              </a:rPr>
              <a:t>42</a:t>
            </a:r>
            <a:r>
              <a:rPr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9374" y="1743013"/>
            <a:ext cx="728193" cy="7281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3598" y="3532463"/>
            <a:ext cx="728193" cy="7281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8350" y="4682567"/>
            <a:ext cx="731520" cy="73152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81020"/>
            <a:ext cx="787654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y</a:t>
            </a:r>
            <a:r>
              <a:rPr sz="2400" spc="-1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also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forever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y</a:t>
            </a:r>
            <a:r>
              <a:rPr sz="2400" spc="-5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4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z</a:t>
            </a:r>
            <a:r>
              <a:rPr sz="2400" spc="-3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GetSomeValue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z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GetSomeValue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517651"/>
            <a:ext cx="9572625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10" dirty="0">
                <a:solidFill>
                  <a:srgbClr val="FFFFFF"/>
                </a:solidFill>
              </a:rPr>
              <a:t>Annotations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Inference</a:t>
            </a:r>
            <a:endParaRPr sz="3600"/>
          </a:p>
          <a:p>
            <a:pPr marL="12700" marR="1153795">
              <a:lnSpc>
                <a:spcPct val="163300"/>
              </a:lnSpc>
              <a:spcBef>
                <a:spcPts val="45"/>
              </a:spcBef>
            </a:pPr>
            <a:r>
              <a:rPr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pc="-1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/>
                <a:cs typeface="Courier New"/>
              </a:rPr>
              <a:t>'I</a:t>
            </a:r>
            <a:r>
              <a:rPr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/>
                <a:cs typeface="Courier New"/>
              </a:rPr>
              <a:t>will</a:t>
            </a:r>
            <a:r>
              <a:rPr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/>
                <a:cs typeface="Courier New"/>
              </a:rPr>
              <a:t>forever</a:t>
            </a:r>
            <a:r>
              <a:rPr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/>
                <a:cs typeface="Courier New"/>
              </a:rPr>
              <a:t>string.'</a:t>
            </a:r>
            <a:r>
              <a:rPr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pc="-1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DCDCAA"/>
                </a:solidFill>
                <a:latin typeface="Courier New"/>
                <a:cs typeface="Courier New"/>
              </a:rPr>
              <a:t>42</a:t>
            </a:r>
            <a:r>
              <a:rPr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9374" y="1743013"/>
            <a:ext cx="728193" cy="7281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3598" y="3532463"/>
            <a:ext cx="728193" cy="7281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19905" y="5280177"/>
            <a:ext cx="731519" cy="7315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8350" y="4682567"/>
            <a:ext cx="731520" cy="73152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0">
              <a:lnSpc>
                <a:spcPct val="100000"/>
              </a:lnSpc>
              <a:spcBef>
                <a:spcPts val="100"/>
              </a:spcBef>
            </a:pPr>
            <a:r>
              <a:rPr dirty="0"/>
              <a:t>Built-in</a:t>
            </a:r>
            <a:r>
              <a:rPr spc="-135" dirty="0"/>
              <a:t> </a:t>
            </a:r>
            <a:r>
              <a:rPr spc="20" dirty="0"/>
              <a:t>TypeScript</a:t>
            </a:r>
            <a:r>
              <a:rPr spc="-130" dirty="0"/>
              <a:t> </a:t>
            </a:r>
            <a:r>
              <a:rPr spc="20" dirty="0"/>
              <a:t>types</a:t>
            </a:r>
          </a:p>
          <a:p>
            <a:pPr marL="3924300">
              <a:lnSpc>
                <a:spcPct val="100000"/>
              </a:lnSpc>
              <a:spcBef>
                <a:spcPts val="1825"/>
              </a:spcBef>
            </a:pPr>
            <a:r>
              <a:rPr spc="5" dirty="0"/>
              <a:t>Declarations</a:t>
            </a:r>
            <a:r>
              <a:rPr spc="-120" dirty="0"/>
              <a:t> </a:t>
            </a:r>
            <a:r>
              <a:rPr spc="30" dirty="0"/>
              <a:t>with</a:t>
            </a:r>
            <a:r>
              <a:rPr spc="-120" dirty="0"/>
              <a:t> </a:t>
            </a:r>
            <a:r>
              <a:rPr i="1" spc="20" dirty="0">
                <a:latin typeface="Verdana"/>
                <a:cs typeface="Verdana"/>
              </a:rPr>
              <a:t>let</a:t>
            </a:r>
            <a:r>
              <a:rPr i="1" spc="-114" dirty="0">
                <a:latin typeface="Verdana"/>
                <a:cs typeface="Verdana"/>
              </a:rPr>
              <a:t> </a:t>
            </a:r>
            <a:r>
              <a:rPr spc="10" dirty="0"/>
              <a:t>and</a:t>
            </a:r>
            <a:r>
              <a:rPr spc="-114" dirty="0"/>
              <a:t> </a:t>
            </a:r>
            <a:r>
              <a:rPr i="1" spc="10" dirty="0">
                <a:latin typeface="Verdana"/>
                <a:cs typeface="Verdana"/>
              </a:rPr>
              <a:t>const</a:t>
            </a:r>
          </a:p>
          <a:p>
            <a:pPr marL="3924300" marR="5080">
              <a:lnSpc>
                <a:spcPct val="161700"/>
              </a:lnSpc>
              <a:spcBef>
                <a:spcPts val="20"/>
              </a:spcBef>
            </a:pPr>
            <a:r>
              <a:rPr spc="10" dirty="0"/>
              <a:t>Type</a:t>
            </a:r>
            <a:r>
              <a:rPr spc="-130" dirty="0"/>
              <a:t> </a:t>
            </a:r>
            <a:r>
              <a:rPr spc="5" dirty="0"/>
              <a:t>annotations</a:t>
            </a:r>
            <a:r>
              <a:rPr spc="-125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40" dirty="0"/>
              <a:t>type</a:t>
            </a:r>
            <a:r>
              <a:rPr spc="-125" dirty="0"/>
              <a:t> </a:t>
            </a:r>
            <a:r>
              <a:rPr spc="5" dirty="0"/>
              <a:t>inference </a:t>
            </a:r>
            <a:r>
              <a:rPr spc="-830" dirty="0"/>
              <a:t> </a:t>
            </a:r>
            <a:r>
              <a:rPr spc="20" dirty="0"/>
              <a:t>Managing</a:t>
            </a:r>
            <a:r>
              <a:rPr spc="15" dirty="0"/>
              <a:t> </a:t>
            </a:r>
            <a:r>
              <a:rPr spc="-5" dirty="0"/>
              <a:t>null</a:t>
            </a:r>
            <a:r>
              <a:rPr spc="20" dirty="0"/>
              <a:t> </a:t>
            </a:r>
            <a:r>
              <a:rPr spc="10" dirty="0"/>
              <a:t>and</a:t>
            </a:r>
            <a:r>
              <a:rPr spc="20" dirty="0"/>
              <a:t> </a:t>
            </a:r>
            <a:r>
              <a:rPr spc="25" dirty="0"/>
              <a:t>undefined </a:t>
            </a:r>
            <a:r>
              <a:rPr spc="30" dirty="0"/>
              <a:t> </a:t>
            </a:r>
            <a:r>
              <a:rPr spc="35" dirty="0"/>
              <a:t>Control</a:t>
            </a:r>
            <a:r>
              <a:rPr spc="-130" dirty="0"/>
              <a:t> </a:t>
            </a:r>
            <a:r>
              <a:rPr spc="25" dirty="0"/>
              <a:t>flow-based</a:t>
            </a:r>
            <a:r>
              <a:rPr spc="-125" dirty="0"/>
              <a:t> </a:t>
            </a:r>
            <a:r>
              <a:rPr spc="40" dirty="0"/>
              <a:t>type</a:t>
            </a:r>
            <a:r>
              <a:rPr spc="-125" dirty="0"/>
              <a:t> </a:t>
            </a:r>
            <a:r>
              <a:rPr spc="-25" dirty="0"/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Overview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0812" y="3114547"/>
            <a:ext cx="6409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/>
                <a:cs typeface="Verdana"/>
              </a:rPr>
              <a:t>Using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i="1" spc="20" dirty="0">
                <a:solidFill>
                  <a:srgbClr val="2A9FBC"/>
                </a:solidFill>
                <a:latin typeface="Verdana"/>
                <a:cs typeface="Verdana"/>
              </a:rPr>
              <a:t>let</a:t>
            </a:r>
            <a:r>
              <a:rPr sz="2400" i="1" spc="-11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and</a:t>
            </a:r>
            <a:r>
              <a:rPr sz="2400" spc="-11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i="1" spc="10" dirty="0">
                <a:solidFill>
                  <a:srgbClr val="2A9FBC"/>
                </a:solidFill>
                <a:latin typeface="Verdana"/>
                <a:cs typeface="Verdana"/>
              </a:rPr>
              <a:t>const</a:t>
            </a:r>
            <a:r>
              <a:rPr sz="2400" i="1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with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type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annotations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6575" y="2026411"/>
            <a:ext cx="161290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Void</a:t>
            </a:r>
          </a:p>
          <a:p>
            <a:pPr marL="12700" marR="5080">
              <a:lnSpc>
                <a:spcPct val="162200"/>
              </a:lnSpc>
              <a:spcBef>
                <a:spcPts val="5"/>
              </a:spcBef>
            </a:pPr>
            <a:r>
              <a:rPr spc="30" dirty="0"/>
              <a:t>Null </a:t>
            </a:r>
            <a:r>
              <a:rPr spc="35" dirty="0"/>
              <a:t> </a:t>
            </a:r>
            <a:r>
              <a:rPr spc="10" dirty="0"/>
              <a:t>Un</a:t>
            </a:r>
            <a:r>
              <a:rPr spc="114" dirty="0"/>
              <a:t>d</a:t>
            </a:r>
            <a:r>
              <a:rPr spc="15" dirty="0"/>
              <a:t>e</a:t>
            </a:r>
            <a:r>
              <a:rPr spc="50" dirty="0"/>
              <a:t>f</a:t>
            </a:r>
            <a:r>
              <a:rPr spc="25" dirty="0"/>
              <a:t>i</a:t>
            </a:r>
            <a:r>
              <a:rPr spc="-35" dirty="0"/>
              <a:t>n</a:t>
            </a:r>
            <a:r>
              <a:rPr spc="15" dirty="0"/>
              <a:t>e</a:t>
            </a:r>
            <a:r>
              <a:rPr spc="80" dirty="0"/>
              <a:t>d  </a:t>
            </a:r>
            <a:r>
              <a:rPr spc="-10" dirty="0"/>
              <a:t>Never </a:t>
            </a:r>
            <a:r>
              <a:rPr spc="-5" dirty="0"/>
              <a:t> </a:t>
            </a:r>
            <a:r>
              <a:rPr spc="60" dirty="0"/>
              <a:t>Any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1759" y="2849371"/>
            <a:ext cx="308229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41680">
              <a:lnSpc>
                <a:spcPts val="4300"/>
              </a:lnSpc>
              <a:spcBef>
                <a:spcPts val="215"/>
              </a:spcBef>
            </a:pPr>
            <a:r>
              <a:rPr sz="3600" spc="18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3600" spc="24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3600" spc="12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3600" spc="-9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3600" spc="1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3600" spc="-9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3600" spc="11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3600" spc="-7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3600" spc="-10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3600" spc="-110" dirty="0">
                <a:solidFill>
                  <a:srgbClr val="404040"/>
                </a:solidFill>
                <a:latin typeface="Verdana"/>
                <a:cs typeface="Verdana"/>
              </a:rPr>
              <a:t>l  </a:t>
            </a:r>
            <a:r>
              <a:rPr sz="3600" spc="25" dirty="0">
                <a:solidFill>
                  <a:srgbClr val="404040"/>
                </a:solidFill>
                <a:latin typeface="Verdana"/>
                <a:cs typeface="Verdana"/>
              </a:rPr>
              <a:t>Bu</a:t>
            </a:r>
            <a:r>
              <a:rPr sz="3600" spc="-95" dirty="0">
                <a:solidFill>
                  <a:srgbClr val="404040"/>
                </a:solidFill>
                <a:latin typeface="Verdana"/>
                <a:cs typeface="Verdana"/>
              </a:rPr>
              <a:t>il</a:t>
            </a:r>
            <a:r>
              <a:rPr sz="3600" spc="1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3600" spc="-165" dirty="0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sz="3600" spc="-8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36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25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3600" spc="-2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3600" spc="13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3600" spc="-5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3600" spc="-9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3536" y="1599691"/>
            <a:ext cx="5685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someValue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5677" y="517651"/>
            <a:ext cx="279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/>
                <a:cs typeface="Verdana"/>
              </a:rPr>
              <a:t>Union</a:t>
            </a:r>
            <a:r>
              <a:rPr sz="3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Verdana"/>
                <a:cs typeface="Verdana"/>
              </a:rPr>
              <a:t>Types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8896" y="212442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4"/>
                </a:lnTo>
                <a:lnTo>
                  <a:pt x="132207" y="264414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4"/>
                </a:lnTo>
                <a:lnTo>
                  <a:pt x="528827" y="264414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3536" y="1599691"/>
            <a:ext cx="5685790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someValue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someValue</a:t>
            </a:r>
            <a:r>
              <a:rPr sz="2400" spc="-5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5677" y="517651"/>
            <a:ext cx="279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Union</a:t>
            </a:r>
            <a:r>
              <a:rPr sz="3600" spc="-27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Types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4676" y="2512124"/>
            <a:ext cx="894266" cy="8942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3536" y="1599691"/>
            <a:ext cx="568579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someValue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someValue</a:t>
            </a:r>
            <a:r>
              <a:rPr sz="2400" spc="-5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someValue</a:t>
            </a:r>
            <a:r>
              <a:rPr sz="2400" spc="-3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5677" y="517651"/>
            <a:ext cx="279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Union</a:t>
            </a:r>
            <a:r>
              <a:rPr sz="3600" spc="-27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Types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4676" y="2512124"/>
            <a:ext cx="894266" cy="8942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5973" y="3689456"/>
            <a:ext cx="894266" cy="89426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3536" y="1599691"/>
            <a:ext cx="56857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someValue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someValue</a:t>
            </a:r>
            <a:r>
              <a:rPr sz="2400" spc="-5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 marR="917575">
              <a:lnSpc>
                <a:spcPts val="9410"/>
              </a:lnSpc>
              <a:spcBef>
                <a:spcPts val="117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someValue</a:t>
            </a:r>
            <a:r>
              <a:rPr sz="2400" spc="-4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someValue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true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5677" y="517651"/>
            <a:ext cx="279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Union</a:t>
            </a:r>
            <a:r>
              <a:rPr sz="3600" spc="-27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Types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4676" y="2512124"/>
            <a:ext cx="894266" cy="8942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5973" y="3689456"/>
            <a:ext cx="894266" cy="8942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0888" y="4911136"/>
            <a:ext cx="896112" cy="89611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/>
                <a:cs typeface="Verdana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58991" y="1240170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4407535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</a:t>
            </a:r>
            <a:r>
              <a:rPr sz="2400" spc="-25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3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/>
                <a:cs typeface="Verdana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Compiler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/>
                <a:cs typeface="Verdana"/>
              </a:rPr>
              <a:t>Option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4407535" cy="134556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3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/>
                <a:cs typeface="Verdana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Compiler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/>
                <a:cs typeface="Verdana"/>
              </a:rPr>
              <a:t>Option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6233160" cy="22352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1831339">
              <a:lnSpc>
                <a:spcPct val="1196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nullableString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/>
                <a:cs typeface="Verdana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454378" y="3775386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4" y="0"/>
                </a:moveTo>
                <a:lnTo>
                  <a:pt x="0" y="264414"/>
                </a:lnTo>
                <a:lnTo>
                  <a:pt x="132207" y="264414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4"/>
                </a:lnTo>
                <a:lnTo>
                  <a:pt x="528828" y="264414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6575" y="2026411"/>
            <a:ext cx="1285875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B</a:t>
            </a:r>
            <a:r>
              <a:rPr spc="90" dirty="0"/>
              <a:t>o</a:t>
            </a:r>
            <a:r>
              <a:rPr spc="114" dirty="0"/>
              <a:t>o</a:t>
            </a:r>
            <a:r>
              <a:rPr spc="25" dirty="0"/>
              <a:t>l</a:t>
            </a:r>
            <a:r>
              <a:rPr spc="15" dirty="0"/>
              <a:t>e</a:t>
            </a:r>
            <a:r>
              <a:rPr spc="-35" dirty="0"/>
              <a:t>an</a:t>
            </a:r>
          </a:p>
          <a:p>
            <a:pPr marL="12700" marR="31115">
              <a:lnSpc>
                <a:spcPct val="162200"/>
              </a:lnSpc>
              <a:spcBef>
                <a:spcPts val="5"/>
              </a:spcBef>
            </a:pPr>
            <a:r>
              <a:rPr spc="35" dirty="0"/>
              <a:t>N</a:t>
            </a:r>
            <a:r>
              <a:rPr spc="25" dirty="0"/>
              <a:t>u</a:t>
            </a:r>
            <a:r>
              <a:rPr spc="-65" dirty="0"/>
              <a:t>m</a:t>
            </a:r>
            <a:r>
              <a:rPr spc="65" dirty="0"/>
              <a:t>b</a:t>
            </a:r>
            <a:r>
              <a:rPr spc="55" dirty="0"/>
              <a:t>e</a:t>
            </a:r>
            <a:r>
              <a:rPr spc="-30" dirty="0"/>
              <a:t>r  </a:t>
            </a:r>
            <a:r>
              <a:rPr spc="-5" dirty="0"/>
              <a:t>String </a:t>
            </a:r>
            <a:r>
              <a:rPr dirty="0"/>
              <a:t> </a:t>
            </a:r>
            <a:r>
              <a:rPr spc="10" dirty="0"/>
              <a:t>Array </a:t>
            </a:r>
            <a:r>
              <a:rPr spc="15" dirty="0"/>
              <a:t> </a:t>
            </a:r>
            <a:r>
              <a:rPr spc="-10" dirty="0"/>
              <a:t>Enum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96759" y="2575052"/>
            <a:ext cx="2447925" cy="16656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227455">
              <a:lnSpc>
                <a:spcPts val="4300"/>
              </a:lnSpc>
              <a:spcBef>
                <a:spcPts val="260"/>
              </a:spcBef>
            </a:pPr>
            <a:r>
              <a:rPr sz="3600" spc="1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3600" spc="1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3600" spc="-95" dirty="0">
                <a:solidFill>
                  <a:srgbClr val="404040"/>
                </a:solidFill>
                <a:latin typeface="Verdana"/>
                <a:cs typeface="Verdana"/>
              </a:rPr>
              <a:t>si</a:t>
            </a:r>
            <a:r>
              <a:rPr sz="3600" spc="140" dirty="0">
                <a:solidFill>
                  <a:srgbClr val="404040"/>
                </a:solidFill>
                <a:latin typeface="Verdana"/>
                <a:cs typeface="Verdana"/>
              </a:rPr>
              <a:t>c  </a:t>
            </a:r>
            <a:r>
              <a:rPr sz="3600" spc="-31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3600" spc="4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3600" spc="12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3600" spc="-5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3600" spc="-16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3600" spc="17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3600" spc="-10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3600" spc="-9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3600" spc="12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36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endParaRPr sz="3600">
              <a:latin typeface="Verdana"/>
              <a:cs typeface="Verdana"/>
            </a:endParaRPr>
          </a:p>
          <a:p>
            <a:pPr marL="1118870">
              <a:lnSpc>
                <a:spcPts val="4150"/>
              </a:lnSpc>
            </a:pPr>
            <a:r>
              <a:rPr sz="3600" spc="-31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3600" spc="4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3600" spc="12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3600" spc="-5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3600" spc="-9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6233160" cy="268033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1831339">
              <a:lnSpc>
                <a:spcPct val="1196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urier New"/>
              <a:cs typeface="Courier New"/>
            </a:endParaRPr>
          </a:p>
          <a:p>
            <a:pPr marL="12700" marR="5080">
              <a:lnSpc>
                <a:spcPct val="1217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nullableString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nullableString</a:t>
            </a:r>
            <a:r>
              <a:rPr sz="2400" spc="-20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/>
                <a:cs typeface="Verdana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7299" y="3619026"/>
            <a:ext cx="539496" cy="5394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6233160" cy="312547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1831339">
              <a:lnSpc>
                <a:spcPct val="1196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urier New"/>
              <a:cs typeface="Courier New"/>
            </a:endParaRPr>
          </a:p>
          <a:p>
            <a:pPr marL="12700" marR="5080">
              <a:lnSpc>
                <a:spcPct val="1217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nullableString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nullableString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nullableString</a:t>
            </a:r>
            <a:r>
              <a:rPr sz="2400" spc="-20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/>
                <a:cs typeface="Verdana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7299" y="3619026"/>
            <a:ext cx="539496" cy="5394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819" y="4052307"/>
            <a:ext cx="537274" cy="53727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8241665" cy="44450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3838575">
              <a:lnSpc>
                <a:spcPct val="1196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urier New"/>
              <a:cs typeface="Courier New"/>
            </a:endParaRPr>
          </a:p>
          <a:p>
            <a:pPr marL="12700" marR="2012950">
              <a:lnSpc>
                <a:spcPct val="1217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nullableString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nullableString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nullableString</a:t>
            </a:r>
            <a:r>
              <a:rPr sz="2400" spc="-20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Courier New"/>
              <a:cs typeface="Courier New"/>
            </a:endParaRPr>
          </a:p>
          <a:p>
            <a:pPr marL="12700" marR="5080">
              <a:lnSpc>
                <a:spcPct val="1217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mysteryString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null</a:t>
            </a:r>
            <a:r>
              <a:rPr sz="24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mysteryString</a:t>
            </a:r>
            <a:r>
              <a:rPr sz="2400" spc="-15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/>
                <a:cs typeface="Verdana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7299" y="3619026"/>
            <a:ext cx="539496" cy="5394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819" y="4052307"/>
            <a:ext cx="537274" cy="5372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6800" y="5403093"/>
            <a:ext cx="539496" cy="53949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8241665" cy="489013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3838575">
              <a:lnSpc>
                <a:spcPct val="1196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urier New"/>
              <a:cs typeface="Courier New"/>
            </a:endParaRPr>
          </a:p>
          <a:p>
            <a:pPr marL="12700" marR="2012950">
              <a:lnSpc>
                <a:spcPct val="1217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nullableString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nullableString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nullableString</a:t>
            </a:r>
            <a:r>
              <a:rPr sz="2400" spc="-20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Courier New"/>
              <a:cs typeface="Courier New"/>
            </a:endParaRPr>
          </a:p>
          <a:p>
            <a:pPr marL="12700" marR="5080">
              <a:lnSpc>
                <a:spcPct val="1217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mysteryString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null</a:t>
            </a:r>
            <a:r>
              <a:rPr sz="24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mysteryString</a:t>
            </a:r>
            <a:r>
              <a:rPr sz="2400" spc="-15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mysteryString</a:t>
            </a:r>
            <a:r>
              <a:rPr sz="2400" spc="-45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/>
                <a:cs typeface="Verdana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7299" y="3619026"/>
            <a:ext cx="539496" cy="5394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819" y="4052307"/>
            <a:ext cx="537274" cy="5372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6800" y="5403093"/>
            <a:ext cx="539496" cy="53949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8241665" cy="489013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3838575">
              <a:lnSpc>
                <a:spcPct val="1196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urier New"/>
              <a:cs typeface="Courier New"/>
            </a:endParaRPr>
          </a:p>
          <a:p>
            <a:pPr marL="12700" marR="2012950">
              <a:lnSpc>
                <a:spcPct val="1217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nullableString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nullableString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nullableString</a:t>
            </a:r>
            <a:r>
              <a:rPr sz="2400" spc="-20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Courier New"/>
              <a:cs typeface="Courier New"/>
            </a:endParaRPr>
          </a:p>
          <a:p>
            <a:pPr marL="12700" marR="5080">
              <a:lnSpc>
                <a:spcPct val="1217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mysteryString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null</a:t>
            </a:r>
            <a:r>
              <a:rPr sz="24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mysteryString</a:t>
            </a:r>
            <a:r>
              <a:rPr sz="2400" spc="-15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mysteryString</a:t>
            </a:r>
            <a:r>
              <a:rPr sz="2400" spc="-45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/>
                <a:cs typeface="Verdana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7299" y="3619026"/>
            <a:ext cx="539496" cy="5394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819" y="4052307"/>
            <a:ext cx="537274" cy="5372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6800" y="5403093"/>
            <a:ext cx="539496" cy="5394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2500" y="5824454"/>
            <a:ext cx="539495" cy="53949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3495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any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8388" y="517651"/>
            <a:ext cx="360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36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Assertions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7194" y="207418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69">
                <a:moveTo>
                  <a:pt x="264414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9701530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any</a:t>
            </a:r>
            <a:r>
              <a:rPr sz="24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(&lt;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toFixed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8388" y="517651"/>
            <a:ext cx="360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4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Assertions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6090820" y="323141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970153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any</a:t>
            </a:r>
            <a:r>
              <a:rPr sz="24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50">
              <a:latin typeface="Courier New"/>
              <a:cs typeface="Courier New"/>
            </a:endParaRPr>
          </a:p>
          <a:p>
            <a:pPr marL="12700" marR="5080">
              <a:lnSpc>
                <a:spcPct val="1633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(&lt;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toFixed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1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5.0000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8388" y="517651"/>
            <a:ext cx="360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4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Assertions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1006665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any</a:t>
            </a:r>
            <a:r>
              <a:rPr sz="24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50">
              <a:latin typeface="Courier New"/>
              <a:cs typeface="Courier New"/>
            </a:endParaRPr>
          </a:p>
          <a:p>
            <a:pPr marL="12700" marR="370205">
              <a:lnSpc>
                <a:spcPct val="1633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(&lt;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toFixed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1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5.0000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as</a:t>
            </a:r>
            <a:r>
              <a:rPr sz="2400" spc="-2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BA880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toFixed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8388" y="517651"/>
            <a:ext cx="360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4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Assertions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6639745" y="5049618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2"/>
                </a:lnTo>
                <a:lnTo>
                  <a:pt x="132206" y="264412"/>
                </a:lnTo>
                <a:lnTo>
                  <a:pt x="132206" y="864536"/>
                </a:lnTo>
                <a:lnTo>
                  <a:pt x="396620" y="864536"/>
                </a:lnTo>
                <a:lnTo>
                  <a:pt x="396620" y="264412"/>
                </a:lnTo>
                <a:lnTo>
                  <a:pt x="528827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10066655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any</a:t>
            </a:r>
            <a:r>
              <a:rPr sz="24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50">
              <a:latin typeface="Courier New"/>
              <a:cs typeface="Courier New"/>
            </a:endParaRPr>
          </a:p>
          <a:p>
            <a:pPr marL="12700" marR="370205">
              <a:lnSpc>
                <a:spcPct val="1633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(&lt;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toFixed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1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5.0000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/>
              <a:cs typeface="Courier New"/>
            </a:endParaRPr>
          </a:p>
          <a:p>
            <a:pPr marL="12700" marR="5080">
              <a:lnSpc>
                <a:spcPct val="1633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 </a:t>
            </a: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as </a:t>
            </a:r>
            <a:r>
              <a:rPr sz="2400" spc="-5" dirty="0">
                <a:solidFill>
                  <a:srgbClr val="4BA880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toFixed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1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5.0000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8388" y="517651"/>
            <a:ext cx="360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4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Assertions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/>
                <a:cs typeface="Verdana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/>
                <a:cs typeface="Verdana"/>
              </a:rPr>
              <a:t>const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8500" y="2335862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De</a:t>
            </a:r>
            <a:r>
              <a:rPr sz="3600" spc="-35" dirty="0">
                <a:solidFill>
                  <a:srgbClr val="FFFFFF"/>
                </a:solidFill>
              </a:rPr>
              <a:t>m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5226051" y="2931667"/>
            <a:ext cx="4413885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2A9FBC"/>
                </a:solidFill>
                <a:latin typeface="Verdana"/>
                <a:cs typeface="Verdana"/>
              </a:rPr>
              <a:t>Writing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/>
                <a:cs typeface="Verdana"/>
              </a:rPr>
              <a:t>better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2A9FBC"/>
                </a:solidFill>
                <a:latin typeface="Verdana"/>
                <a:cs typeface="Verdana"/>
              </a:rPr>
              <a:t>code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with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i="1" dirty="0">
                <a:solidFill>
                  <a:srgbClr val="2A9FBC"/>
                </a:solidFill>
                <a:latin typeface="Verdana"/>
                <a:cs typeface="Verdana"/>
              </a:rPr>
              <a:t>--strictNullChecks</a:t>
            </a:r>
            <a:r>
              <a:rPr sz="2400" i="1" spc="-14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/>
                <a:cs typeface="Verdana"/>
              </a:rPr>
              <a:t>option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50" y="2931667"/>
            <a:ext cx="605853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0800"/>
              </a:lnSpc>
              <a:spcBef>
                <a:spcPts val="75"/>
              </a:spcBef>
            </a:pP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Understanding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/>
                <a:cs typeface="Verdana"/>
              </a:rPr>
              <a:t>control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/>
                <a:cs typeface="Verdana"/>
              </a:rPr>
              <a:t>flow-based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type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A9FBC"/>
                </a:solidFill>
                <a:latin typeface="Verdana"/>
                <a:cs typeface="Verdana"/>
              </a:rPr>
              <a:t>analysis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64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Reduce</a:t>
            </a:r>
            <a:r>
              <a:rPr spc="-125" dirty="0"/>
              <a:t> </a:t>
            </a:r>
            <a:r>
              <a:rPr spc="25" dirty="0"/>
              <a:t>confusion</a:t>
            </a:r>
            <a:r>
              <a:rPr spc="-125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-5" dirty="0"/>
              <a:t>increase</a:t>
            </a:r>
            <a:r>
              <a:rPr spc="-125" dirty="0"/>
              <a:t> </a:t>
            </a:r>
            <a:r>
              <a:rPr spc="20" dirty="0"/>
              <a:t>clarity</a:t>
            </a:r>
          </a:p>
          <a:p>
            <a:pPr marL="4211955" marR="5080" indent="4445">
              <a:lnSpc>
                <a:spcPct val="100800"/>
              </a:lnSpc>
              <a:spcBef>
                <a:spcPts val="1800"/>
              </a:spcBef>
            </a:pPr>
            <a:r>
              <a:rPr spc="40" dirty="0"/>
              <a:t>Reduce</a:t>
            </a:r>
            <a:r>
              <a:rPr spc="-145" dirty="0"/>
              <a:t> </a:t>
            </a:r>
            <a:r>
              <a:rPr spc="15" dirty="0"/>
              <a:t>unintended</a:t>
            </a:r>
            <a:r>
              <a:rPr spc="-135" dirty="0"/>
              <a:t> </a:t>
            </a:r>
            <a:r>
              <a:rPr spc="20" dirty="0"/>
              <a:t>consequences</a:t>
            </a:r>
            <a:r>
              <a:rPr spc="-145" dirty="0"/>
              <a:t> </a:t>
            </a:r>
            <a:r>
              <a:rPr spc="10" dirty="0"/>
              <a:t>and </a:t>
            </a:r>
            <a:r>
              <a:rPr spc="-830" dirty="0"/>
              <a:t> </a:t>
            </a:r>
            <a:r>
              <a:rPr spc="-5" dirty="0"/>
              <a:t>increase</a:t>
            </a:r>
            <a:r>
              <a:rPr spc="-125" dirty="0"/>
              <a:t> </a:t>
            </a:r>
            <a:r>
              <a:rPr spc="15" dirty="0"/>
              <a:t>stability</a:t>
            </a:r>
          </a:p>
          <a:p>
            <a:pPr marL="4216400">
              <a:lnSpc>
                <a:spcPct val="100000"/>
              </a:lnSpc>
              <a:spcBef>
                <a:spcPts val="1725"/>
              </a:spcBef>
            </a:pPr>
            <a:r>
              <a:rPr dirty="0"/>
              <a:t>Maintain</a:t>
            </a:r>
            <a:r>
              <a:rPr spc="-140" dirty="0"/>
              <a:t> </a:t>
            </a:r>
            <a:r>
              <a:rPr spc="20" dirty="0"/>
              <a:t>flexibility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994" y="2148332"/>
            <a:ext cx="9333230" cy="11963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600" spc="120" dirty="0">
                <a:solidFill>
                  <a:srgbClr val="202020"/>
                </a:solidFill>
              </a:rPr>
              <a:t>Up</a:t>
            </a:r>
            <a:r>
              <a:rPr sz="3600" spc="-235" dirty="0">
                <a:solidFill>
                  <a:srgbClr val="202020"/>
                </a:solidFill>
              </a:rPr>
              <a:t> </a:t>
            </a:r>
            <a:r>
              <a:rPr sz="3600" spc="-150" dirty="0">
                <a:solidFill>
                  <a:srgbClr val="202020"/>
                </a:solidFill>
              </a:rPr>
              <a:t>Next:</a:t>
            </a:r>
            <a:endParaRPr sz="3600"/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3600" spc="35" dirty="0">
                <a:solidFill>
                  <a:srgbClr val="202020"/>
                </a:solidFill>
              </a:rPr>
              <a:t>Writing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Better</a:t>
            </a:r>
            <a:r>
              <a:rPr sz="3600" spc="-190" dirty="0">
                <a:solidFill>
                  <a:srgbClr val="202020"/>
                </a:solidFill>
              </a:rPr>
              <a:t> </a:t>
            </a:r>
            <a:r>
              <a:rPr sz="3600" spc="30" dirty="0">
                <a:solidFill>
                  <a:srgbClr val="202020"/>
                </a:solidFill>
              </a:rPr>
              <a:t>Functions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20" dirty="0">
                <a:solidFill>
                  <a:srgbClr val="202020"/>
                </a:solidFill>
              </a:rPr>
              <a:t>with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TypeScript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/>
                <a:cs typeface="Verdana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/>
                <a:cs typeface="Verdana"/>
              </a:rPr>
              <a:t>const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8500" y="2335862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12329" y="920342"/>
            <a:ext cx="809625" cy="648970"/>
          </a:xfrm>
          <a:custGeom>
            <a:avLst/>
            <a:gdLst/>
            <a:ahLst/>
            <a:cxnLst/>
            <a:rect l="l" t="t" r="r" b="b"/>
            <a:pathLst>
              <a:path w="809625" h="648969">
                <a:moveTo>
                  <a:pt x="673474" y="0"/>
                </a:moveTo>
                <a:lnTo>
                  <a:pt x="158784" y="308612"/>
                </a:lnTo>
                <a:lnTo>
                  <a:pt x="90797" y="195225"/>
                </a:lnTo>
                <a:lnTo>
                  <a:pt x="0" y="557973"/>
                </a:lnTo>
                <a:lnTo>
                  <a:pt x="362746" y="648770"/>
                </a:lnTo>
                <a:lnTo>
                  <a:pt x="294759" y="535385"/>
                </a:lnTo>
                <a:lnTo>
                  <a:pt x="809449" y="226771"/>
                </a:lnTo>
                <a:lnTo>
                  <a:pt x="67347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/>
                <a:cs typeface="Verdana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/>
                <a:cs typeface="Verdana"/>
              </a:rPr>
              <a:t>const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/>
                <a:cs typeface="Verdana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/>
                <a:cs typeface="Verdana"/>
              </a:rPr>
              <a:t>const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5" y="3288284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238500" y="419511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/>
                <a:cs typeface="Verdana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/>
                <a:cs typeface="Verdana"/>
              </a:rPr>
              <a:t>const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5" y="3288284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3499" y="3111158"/>
            <a:ext cx="1353311" cy="135331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/>
                <a:cs typeface="Verdana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/>
                <a:cs typeface="Verdana"/>
              </a:rPr>
              <a:t>const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5" y="3288284"/>
            <a:ext cx="5685790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6CBF5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6CBF5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6CBF5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990</Words>
  <Application>Microsoft Office PowerPoint</Application>
  <PresentationFormat>Custom</PresentationFormat>
  <Paragraphs>215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Taking Advantage of Built-in Types</vt:lpstr>
      <vt:lpstr>Built-in TypeScript types Declarations with let and const Type annotations and type inference  Managing null and undefined  Control flow-based type analysis</vt:lpstr>
      <vt:lpstr>Boolean Number  String  Array  Enum</vt:lpstr>
      <vt:lpstr>Declarations with let and const</vt:lpstr>
      <vt:lpstr>Declarations with let and const</vt:lpstr>
      <vt:lpstr>Declarations with let and const</vt:lpstr>
      <vt:lpstr>Declarations with let and const</vt:lpstr>
      <vt:lpstr>Declarations with let and const</vt:lpstr>
      <vt:lpstr>Declarations with let and const</vt:lpstr>
      <vt:lpstr>Declarations with let and const</vt:lpstr>
      <vt:lpstr>Declarations with let and const</vt:lpstr>
      <vt:lpstr>Declarations with let and const</vt:lpstr>
      <vt:lpstr>Slide 13</vt:lpstr>
      <vt:lpstr>Slide 14</vt:lpstr>
      <vt:lpstr>Type Annotations and Type Inference let x: string = 'I will forever be a string.';  x = 42;</vt:lpstr>
      <vt:lpstr>Slide 16</vt:lpstr>
      <vt:lpstr>Slide 17</vt:lpstr>
      <vt:lpstr>Type Annotations and Type Inference let x: string = 'I will forever be a string.';  x = 42;</vt:lpstr>
      <vt:lpstr>Type Annotations and Type Inference let x: string = 'I will forever be a string.';  x = 42;</vt:lpstr>
      <vt:lpstr>Slide 20</vt:lpstr>
      <vt:lpstr>Void Null  Undefined  Never  Any</vt:lpstr>
      <vt:lpstr>Slide 22</vt:lpstr>
      <vt:lpstr>Union Types</vt:lpstr>
      <vt:lpstr>Union Types</vt:lpstr>
      <vt:lpstr>Union Types</vt:lpstr>
      <vt:lpstr>Using the --strictNullChecks Compiler Option</vt:lpstr>
      <vt:lpstr>Slide 27</vt:lpstr>
      <vt:lpstr>Slide 28</vt:lpstr>
      <vt:lpstr>Using the --strictNullChecks Compiler Option</vt:lpstr>
      <vt:lpstr>Using the --strictNullChecks Compiler Option</vt:lpstr>
      <vt:lpstr>Using the --strictNullChecks Compiler Option</vt:lpstr>
      <vt:lpstr>Using the --strictNullChecks Compiler Option</vt:lpstr>
      <vt:lpstr>Using the --strictNullChecks Compiler Option</vt:lpstr>
      <vt:lpstr>Using the --strictNullChecks Compiler Option</vt:lpstr>
      <vt:lpstr>Slide 35</vt:lpstr>
      <vt:lpstr>Type Assertions</vt:lpstr>
      <vt:lpstr>Type Assertions</vt:lpstr>
      <vt:lpstr>Type Assertions</vt:lpstr>
      <vt:lpstr>Type Assertions</vt:lpstr>
      <vt:lpstr>Demo</vt:lpstr>
      <vt:lpstr>Slide 41</vt:lpstr>
      <vt:lpstr>Summary</vt:lpstr>
      <vt:lpstr>Up Next: Writing Better Functions with TypeScript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Taking Advantage of Built-in Types</dc:title>
  <cp:lastModifiedBy>Stephen Samuels</cp:lastModifiedBy>
  <cp:revision>1</cp:revision>
  <dcterms:created xsi:type="dcterms:W3CDTF">2021-07-27T03:17:57Z</dcterms:created>
  <dcterms:modified xsi:type="dcterms:W3CDTF">2021-07-27T09:34:36Z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2021-03-17T00:00:00Z</vt:filetime>
  </property>
  <property fmtid="{D5CDD505-2E9C-101B-9397-08002B2CF9AE}" pid="3" name="LastSaved">
    <vt:filetime>2021-07-27T00:00:00Z</vt:filetime>
  </property>
</Properties>
</file>