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s/slide83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691" y="446023"/>
            <a:ext cx="418261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92427"/>
            <a:ext cx="5698490" cy="2124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8255" y="1902587"/>
            <a:ext cx="3790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80" dirty="0"/>
              <a:t>W</a:t>
            </a:r>
            <a:r>
              <a:rPr sz="3200" spc="-250" dirty="0"/>
              <a:t>h</a:t>
            </a:r>
            <a:r>
              <a:rPr sz="3200" spc="-170" dirty="0"/>
              <a:t>at</a:t>
            </a:r>
            <a:r>
              <a:rPr sz="3200" spc="-100" dirty="0"/>
              <a:t>’</a:t>
            </a:r>
            <a:r>
              <a:rPr sz="3200" spc="-260" dirty="0"/>
              <a:t>s</a:t>
            </a:r>
            <a:r>
              <a:rPr sz="3200" spc="-290" dirty="0"/>
              <a:t> </a:t>
            </a:r>
            <a:r>
              <a:rPr sz="3200" spc="-260" dirty="0"/>
              <a:t>N</a:t>
            </a:r>
            <a:r>
              <a:rPr sz="3200" spc="-315" dirty="0"/>
              <a:t>ew</a:t>
            </a:r>
            <a:r>
              <a:rPr sz="3200" spc="-300" dirty="0"/>
              <a:t> </a:t>
            </a:r>
            <a:r>
              <a:rPr sz="3200" spc="-95" dirty="0"/>
              <a:t>i</a:t>
            </a:r>
            <a:r>
              <a:rPr sz="3200" spc="-175" dirty="0"/>
              <a:t>n</a:t>
            </a:r>
            <a:r>
              <a:rPr sz="3200" spc="-295" dirty="0"/>
              <a:t> </a:t>
            </a:r>
            <a:r>
              <a:rPr sz="3200" spc="-285" dirty="0"/>
              <a:t>J</a:t>
            </a:r>
            <a:r>
              <a:rPr sz="3200" spc="-195" dirty="0"/>
              <a:t>a</a:t>
            </a:r>
            <a:r>
              <a:rPr sz="3200" spc="-185" dirty="0"/>
              <a:t>v</a:t>
            </a:r>
            <a:r>
              <a:rPr sz="3200" spc="-225" dirty="0"/>
              <a:t>a</a:t>
            </a:r>
            <a:r>
              <a:rPr sz="3200" spc="-300" dirty="0"/>
              <a:t> </a:t>
            </a:r>
            <a:r>
              <a:rPr sz="3200" spc="-260" dirty="0"/>
              <a:t>8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439" y="1842516"/>
            <a:ext cx="3843579" cy="13472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1604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si</a:t>
            </a:r>
            <a:r>
              <a:rPr sz="2000" b="1" spc="-130" dirty="0">
                <a:latin typeface="Tahoma"/>
                <a:cs typeface="Tahoma"/>
              </a:rPr>
              <a:t>mpl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0" dirty="0">
                <a:latin typeface="Tahoma"/>
                <a:cs typeface="Tahoma"/>
              </a:rPr>
              <a:t>pl</a:t>
            </a:r>
            <a:r>
              <a:rPr sz="2000" b="1" spc="-155" dirty="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906144" marR="5080" indent="-334010">
              <a:lnSpc>
                <a:spcPct val="200000"/>
              </a:lnSpc>
              <a:spcBef>
                <a:spcPts val="42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 interface </a:t>
            </a:r>
            <a:r>
              <a:rPr sz="1600" b="1" spc="-10" dirty="0">
                <a:latin typeface="Consolas"/>
                <a:cs typeface="Consolas"/>
              </a:rPr>
              <a:t>FileFilter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accept(File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file)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5538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/>
                <a:cs typeface="Tahoma"/>
              </a:rPr>
              <a:t>Le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85" dirty="0">
                <a:latin typeface="Tahoma"/>
                <a:cs typeface="Tahoma"/>
              </a:rPr>
              <a:t>’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mpl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5" dirty="0">
                <a:latin typeface="Tahoma"/>
                <a:cs typeface="Tahoma"/>
              </a:rPr>
              <a:t>m</a:t>
            </a:r>
            <a:r>
              <a:rPr sz="2000" b="1" spc="-145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nt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ce</a:t>
            </a:r>
            <a:endParaRPr sz="2000">
              <a:latin typeface="Tahoma"/>
              <a:cs typeface="Tahoma"/>
            </a:endParaRPr>
          </a:p>
          <a:p>
            <a:pPr marL="906144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JavaFileFilter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FileFilter</a:t>
            </a:r>
            <a:r>
              <a:rPr sz="1600" b="1" spc="-5" dirty="0">
                <a:latin typeface="Consolas"/>
                <a:cs typeface="Consolas"/>
              </a:rPr>
              <a:t> 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 </a:t>
            </a:r>
            <a:r>
              <a:rPr sz="1600" b="1" spc="-10" dirty="0">
                <a:latin typeface="Consolas"/>
                <a:cs typeface="Consolas"/>
              </a:rPr>
              <a:t>accept(File file)</a:t>
            </a:r>
            <a:r>
              <a:rPr sz="1600" b="1" spc="-5" dirty="0">
                <a:latin typeface="Consolas"/>
                <a:cs typeface="Consolas"/>
              </a:rPr>
              <a:t> {</a:t>
            </a:r>
            <a:endParaRPr sz="1600">
              <a:latin typeface="Consolas"/>
              <a:cs typeface="Consolas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".java"</a:t>
            </a:r>
            <a:r>
              <a:rPr sz="1600" b="1" spc="-10" dirty="0">
                <a:latin typeface="Consolas"/>
                <a:cs typeface="Consolas"/>
              </a:rPr>
              <a:t>)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766" y="4446920"/>
            <a:ext cx="6248629" cy="11126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255385" cy="396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/>
                <a:cs typeface="Tahoma"/>
              </a:rPr>
              <a:t>Le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85" dirty="0">
                <a:latin typeface="Tahoma"/>
                <a:cs typeface="Tahoma"/>
              </a:rPr>
              <a:t>’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mpl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5" dirty="0">
                <a:latin typeface="Tahoma"/>
                <a:cs typeface="Tahoma"/>
              </a:rPr>
              <a:t>m</a:t>
            </a:r>
            <a:r>
              <a:rPr sz="2000" b="1" spc="-145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nt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ce</a:t>
            </a:r>
            <a:endParaRPr sz="2000">
              <a:latin typeface="Tahoma"/>
              <a:cs typeface="Tahoma"/>
            </a:endParaRPr>
          </a:p>
          <a:p>
            <a:pPr marL="906144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JavaFileFilter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FileFilter</a:t>
            </a:r>
            <a:r>
              <a:rPr sz="1600" b="1" spc="-5" dirty="0">
                <a:latin typeface="Consolas"/>
                <a:cs typeface="Consolas"/>
              </a:rPr>
              <a:t> 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 </a:t>
            </a:r>
            <a:r>
              <a:rPr sz="1600" b="1" spc="-10" dirty="0">
                <a:latin typeface="Consolas"/>
                <a:cs typeface="Consolas"/>
              </a:rPr>
              <a:t>accept(File file)</a:t>
            </a:r>
            <a:r>
              <a:rPr sz="1600" b="1" spc="-5" dirty="0">
                <a:latin typeface="Consolas"/>
                <a:cs typeface="Consolas"/>
              </a:rPr>
              <a:t> {</a:t>
            </a:r>
            <a:endParaRPr sz="1600">
              <a:latin typeface="Consolas"/>
              <a:cs typeface="Consolas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".java"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/>
                <a:cs typeface="Tahoma"/>
              </a:rPr>
              <a:t>A</a:t>
            </a:r>
            <a:r>
              <a:rPr sz="2000" b="1" spc="-110" dirty="0">
                <a:latin typeface="Tahoma"/>
                <a:cs typeface="Tahoma"/>
              </a:rPr>
              <a:t>n</a:t>
            </a:r>
            <a:r>
              <a:rPr sz="2000" b="1" spc="-9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575945" marR="223520">
              <a:lnSpc>
                <a:spcPct val="100000"/>
              </a:lnSpc>
              <a:spcBef>
                <a:spcPts val="1885"/>
              </a:spcBef>
            </a:pPr>
            <a:r>
              <a:rPr sz="1600" b="1" spc="-10" dirty="0">
                <a:latin typeface="Consolas"/>
                <a:cs typeface="Consolas"/>
              </a:rPr>
              <a:t>JavaFileFilter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fileFilter</a:t>
            </a:r>
            <a:r>
              <a:rPr sz="1600" b="1" spc="-5" dirty="0">
                <a:latin typeface="Consolas"/>
                <a:cs typeface="Consolas"/>
              </a:rPr>
              <a:t> 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JavaFileFilter();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dir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"d:/tmp"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File[]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javaFiles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dir.listFiles(fileFilter);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745" y="1874289"/>
            <a:ext cx="7449311" cy="28006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/>
                <a:cs typeface="Tahoma"/>
              </a:rPr>
              <a:t>Le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85" dirty="0">
                <a:latin typeface="Tahoma"/>
                <a:cs typeface="Tahoma"/>
              </a:rPr>
              <a:t>’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20" dirty="0">
                <a:latin typeface="Tahoma"/>
                <a:cs typeface="Tahoma"/>
              </a:rPr>
              <a:t>n</a:t>
            </a:r>
            <a:r>
              <a:rPr sz="2000" b="1" spc="-125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ny</a:t>
            </a:r>
            <a:r>
              <a:rPr sz="2000" b="1" spc="-220" dirty="0">
                <a:latin typeface="Tahoma"/>
                <a:cs typeface="Tahoma"/>
              </a:rPr>
              <a:t>m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0" dirty="0">
                <a:latin typeface="Tahoma"/>
                <a:cs typeface="Tahoma"/>
              </a:rPr>
              <a:t>as</a:t>
            </a:r>
            <a:r>
              <a:rPr sz="2000" b="1" spc="-19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906144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/>
                <a:cs typeface="Consolas"/>
              </a:rPr>
              <a:t>FileFilter fileFilter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FileFilter()</a:t>
            </a:r>
            <a:r>
              <a:rPr sz="1600" b="1" spc="-5" dirty="0">
                <a:latin typeface="Consolas"/>
                <a:cs typeface="Consolas"/>
              </a:rPr>
              <a:t> 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/>
                <a:cs typeface="Consolas"/>
              </a:rPr>
              <a:t>@Override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accept(File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file)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".java"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File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dir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sz="1600" b="1" spc="-2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"d:/tmp"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File[]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javaFiles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dir.listFiles(fileFilter);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923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65" dirty="0">
                <a:latin typeface="Tahoma"/>
                <a:cs typeface="Tahoma"/>
              </a:rPr>
              <a:t>rst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35" dirty="0">
                <a:latin typeface="Tahoma"/>
                <a:cs typeface="Tahoma"/>
              </a:rPr>
              <a:t>we</a:t>
            </a:r>
            <a:r>
              <a:rPr sz="2000" b="1" spc="-135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532130">
              <a:lnSpc>
                <a:spcPct val="100000"/>
              </a:lnSpc>
              <a:spcBef>
                <a:spcPts val="1780"/>
              </a:spcBef>
            </a:pPr>
            <a:r>
              <a:rPr sz="2400" b="1" i="1" spc="-254" dirty="0">
                <a:latin typeface="Trebuchet MS"/>
                <a:cs typeface="Trebuchet MS"/>
              </a:rPr>
              <a:t>To</a:t>
            </a:r>
            <a:r>
              <a:rPr sz="2400" b="1" i="1" spc="-290" dirty="0">
                <a:latin typeface="Trebuchet MS"/>
                <a:cs typeface="Trebuchet MS"/>
              </a:rPr>
              <a:t> </a:t>
            </a:r>
            <a:r>
              <a:rPr sz="2400" b="1" i="1" spc="-95" dirty="0">
                <a:latin typeface="Trebuchet MS"/>
                <a:cs typeface="Trebuchet MS"/>
              </a:rPr>
              <a:t>m</a:t>
            </a:r>
            <a:r>
              <a:rPr sz="2400" b="1" i="1" spc="-65" dirty="0">
                <a:latin typeface="Trebuchet MS"/>
                <a:cs typeface="Trebuchet MS"/>
              </a:rPr>
              <a:t>a</a:t>
            </a:r>
            <a:r>
              <a:rPr sz="2400" b="1" i="1" spc="-145" dirty="0">
                <a:latin typeface="Trebuchet MS"/>
                <a:cs typeface="Trebuchet MS"/>
              </a:rPr>
              <a:t>ke</a:t>
            </a:r>
            <a:r>
              <a:rPr sz="2400" b="1" i="1" spc="-280" dirty="0">
                <a:latin typeface="Trebuchet MS"/>
                <a:cs typeface="Trebuchet MS"/>
              </a:rPr>
              <a:t> </a:t>
            </a:r>
            <a:r>
              <a:rPr sz="2400" b="1" i="1" spc="-190" dirty="0">
                <a:latin typeface="Trebuchet MS"/>
                <a:cs typeface="Trebuchet MS"/>
              </a:rPr>
              <a:t>i</a:t>
            </a:r>
            <a:r>
              <a:rPr sz="2400" b="1" i="1" spc="-100" dirty="0">
                <a:latin typeface="Trebuchet MS"/>
                <a:cs typeface="Trebuchet MS"/>
              </a:rPr>
              <a:t>n</a:t>
            </a:r>
            <a:r>
              <a:rPr sz="2400" b="1" i="1" spc="-85" dirty="0">
                <a:latin typeface="Trebuchet MS"/>
                <a:cs typeface="Trebuchet MS"/>
              </a:rPr>
              <a:t>s</a:t>
            </a:r>
            <a:r>
              <a:rPr sz="2400" b="1" i="1" spc="-254" dirty="0">
                <a:latin typeface="Trebuchet MS"/>
                <a:cs typeface="Trebuchet MS"/>
              </a:rPr>
              <a:t>t</a:t>
            </a:r>
            <a:r>
              <a:rPr sz="2400" b="1" i="1" spc="-125" dirty="0">
                <a:latin typeface="Trebuchet MS"/>
                <a:cs typeface="Trebuchet MS"/>
              </a:rPr>
              <a:t>ance</a:t>
            </a:r>
            <a:r>
              <a:rPr sz="2400" b="1" i="1" spc="-150" dirty="0">
                <a:latin typeface="Trebuchet MS"/>
                <a:cs typeface="Trebuchet MS"/>
              </a:rPr>
              <a:t>s</a:t>
            </a:r>
            <a:r>
              <a:rPr sz="2400" b="1" i="1" spc="-275" dirty="0">
                <a:latin typeface="Trebuchet MS"/>
                <a:cs typeface="Trebuchet MS"/>
              </a:rPr>
              <a:t> </a:t>
            </a:r>
            <a:r>
              <a:rPr sz="2400" b="1" i="1" spc="-65" dirty="0">
                <a:latin typeface="Trebuchet MS"/>
                <a:cs typeface="Trebuchet MS"/>
              </a:rPr>
              <a:t>o</a:t>
            </a:r>
            <a:r>
              <a:rPr sz="2400" b="1" i="1" spc="-250" dirty="0">
                <a:latin typeface="Trebuchet MS"/>
                <a:cs typeface="Trebuchet MS"/>
              </a:rPr>
              <a:t>f</a:t>
            </a:r>
            <a:r>
              <a:rPr sz="2400" b="1" i="1" spc="-300" dirty="0">
                <a:latin typeface="Trebuchet MS"/>
                <a:cs typeface="Trebuchet MS"/>
              </a:rPr>
              <a:t> </a:t>
            </a:r>
            <a:r>
              <a:rPr sz="2400" b="1" i="1" spc="-75" dirty="0">
                <a:latin typeface="Trebuchet MS"/>
                <a:cs typeface="Trebuchet MS"/>
              </a:rPr>
              <a:t>ano</a:t>
            </a:r>
            <a:r>
              <a:rPr sz="2400" b="1" i="1" spc="-125" dirty="0">
                <a:latin typeface="Trebuchet MS"/>
                <a:cs typeface="Trebuchet MS"/>
              </a:rPr>
              <a:t>n</a:t>
            </a:r>
            <a:r>
              <a:rPr sz="2400" b="1" i="1" spc="-130" dirty="0">
                <a:latin typeface="Trebuchet MS"/>
                <a:cs typeface="Trebuchet MS"/>
              </a:rPr>
              <a:t>y</a:t>
            </a:r>
            <a:r>
              <a:rPr sz="2400" b="1" i="1" spc="-30" dirty="0">
                <a:latin typeface="Trebuchet MS"/>
                <a:cs typeface="Trebuchet MS"/>
              </a:rPr>
              <a:t>m</a:t>
            </a:r>
            <a:r>
              <a:rPr sz="2400" b="1" i="1" spc="-65" dirty="0">
                <a:latin typeface="Trebuchet MS"/>
                <a:cs typeface="Trebuchet MS"/>
              </a:rPr>
              <a:t>o</a:t>
            </a:r>
            <a:r>
              <a:rPr sz="2400" b="1" i="1" spc="-90" dirty="0">
                <a:latin typeface="Trebuchet MS"/>
                <a:cs typeface="Trebuchet MS"/>
              </a:rPr>
              <a:t>us</a:t>
            </a:r>
            <a:r>
              <a:rPr sz="2400" b="1" i="1" spc="-275" dirty="0">
                <a:latin typeface="Trebuchet MS"/>
                <a:cs typeface="Trebuchet MS"/>
              </a:rPr>
              <a:t> </a:t>
            </a:r>
            <a:r>
              <a:rPr sz="2400" b="1" i="1" spc="-155" dirty="0">
                <a:latin typeface="Trebuchet MS"/>
                <a:cs typeface="Trebuchet MS"/>
              </a:rPr>
              <a:t>c</a:t>
            </a:r>
            <a:r>
              <a:rPr sz="2400" b="1" i="1" spc="-170" dirty="0">
                <a:latin typeface="Trebuchet MS"/>
                <a:cs typeface="Trebuchet MS"/>
              </a:rPr>
              <a:t>l</a:t>
            </a:r>
            <a:r>
              <a:rPr sz="2400" b="1" i="1" spc="-130" dirty="0">
                <a:latin typeface="Trebuchet MS"/>
                <a:cs typeface="Trebuchet MS"/>
              </a:rPr>
              <a:t>a</a:t>
            </a:r>
            <a:r>
              <a:rPr sz="2400" b="1" i="1" spc="-155" dirty="0">
                <a:latin typeface="Trebuchet MS"/>
                <a:cs typeface="Trebuchet MS"/>
              </a:rPr>
              <a:t>ss</a:t>
            </a:r>
            <a:r>
              <a:rPr sz="2400" b="1" i="1" spc="-180" dirty="0">
                <a:latin typeface="Trebuchet MS"/>
                <a:cs typeface="Trebuchet MS"/>
              </a:rPr>
              <a:t>e</a:t>
            </a:r>
            <a:r>
              <a:rPr sz="2400" b="1" i="1" spc="-150" dirty="0">
                <a:latin typeface="Trebuchet MS"/>
                <a:cs typeface="Trebuchet MS"/>
              </a:rPr>
              <a:t>s</a:t>
            </a:r>
            <a:r>
              <a:rPr sz="2400" b="1" i="1" spc="-275" dirty="0">
                <a:latin typeface="Trebuchet MS"/>
                <a:cs typeface="Trebuchet MS"/>
              </a:rPr>
              <a:t> </a:t>
            </a:r>
            <a:r>
              <a:rPr sz="2400" b="1" i="1" spc="-155" dirty="0">
                <a:latin typeface="Trebuchet MS"/>
                <a:cs typeface="Trebuchet MS"/>
              </a:rPr>
              <a:t>eas</a:t>
            </a:r>
            <a:r>
              <a:rPr sz="2400" b="1" i="1" spc="-204" dirty="0">
                <a:latin typeface="Trebuchet MS"/>
                <a:cs typeface="Trebuchet MS"/>
              </a:rPr>
              <a:t>ier</a:t>
            </a:r>
            <a:r>
              <a:rPr sz="2400" b="1" i="1" spc="-285" dirty="0">
                <a:latin typeface="Trebuchet MS"/>
                <a:cs typeface="Trebuchet MS"/>
              </a:rPr>
              <a:t> </a:t>
            </a:r>
            <a:r>
              <a:rPr sz="2400" b="1" i="1" spc="-160" dirty="0">
                <a:latin typeface="Trebuchet MS"/>
                <a:cs typeface="Trebuchet MS"/>
              </a:rPr>
              <a:t>to</a:t>
            </a:r>
            <a:r>
              <a:rPr sz="2400" b="1" i="1" spc="-290" dirty="0">
                <a:latin typeface="Trebuchet MS"/>
                <a:cs typeface="Trebuchet MS"/>
              </a:rPr>
              <a:t> </a:t>
            </a:r>
            <a:r>
              <a:rPr sz="2400" b="1" i="1" spc="-135" dirty="0">
                <a:latin typeface="Trebuchet MS"/>
                <a:cs typeface="Trebuchet MS"/>
              </a:rPr>
              <a:t>w</a:t>
            </a:r>
            <a:r>
              <a:rPr sz="2400" b="1" i="1" spc="-254" dirty="0">
                <a:latin typeface="Trebuchet MS"/>
                <a:cs typeface="Trebuchet MS"/>
              </a:rPr>
              <a:t>r</a:t>
            </a:r>
            <a:r>
              <a:rPr sz="2400" b="1" i="1" spc="-180" dirty="0">
                <a:latin typeface="Trebuchet MS"/>
                <a:cs typeface="Trebuchet MS"/>
              </a:rPr>
              <a:t>i</a:t>
            </a:r>
            <a:r>
              <a:rPr sz="2400" b="1" i="1" spc="-254" dirty="0">
                <a:latin typeface="Trebuchet MS"/>
                <a:cs typeface="Trebuchet MS"/>
              </a:rPr>
              <a:t>t</a:t>
            </a:r>
            <a:r>
              <a:rPr sz="2400" b="1" i="1" spc="-17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151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65" dirty="0">
                <a:latin typeface="Tahoma"/>
                <a:cs typeface="Tahoma"/>
              </a:rPr>
              <a:t>rst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35" dirty="0">
                <a:latin typeface="Tahoma"/>
                <a:cs typeface="Tahoma"/>
              </a:rPr>
              <a:t>we</a:t>
            </a:r>
            <a:r>
              <a:rPr sz="2000" b="1" spc="-135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427729" marR="5080" indent="-2895600">
              <a:lnSpc>
                <a:spcPts val="4680"/>
              </a:lnSpc>
              <a:spcBef>
                <a:spcPts val="235"/>
              </a:spcBef>
            </a:pPr>
            <a:r>
              <a:rPr sz="2400" b="1" i="1" spc="-254" dirty="0">
                <a:latin typeface="Trebuchet MS"/>
                <a:cs typeface="Trebuchet MS"/>
              </a:rPr>
              <a:t>To</a:t>
            </a:r>
            <a:r>
              <a:rPr sz="2400" b="1" i="1" spc="-290" dirty="0">
                <a:latin typeface="Trebuchet MS"/>
                <a:cs typeface="Trebuchet MS"/>
              </a:rPr>
              <a:t> </a:t>
            </a:r>
            <a:r>
              <a:rPr sz="2400" b="1" i="1" spc="-95" dirty="0">
                <a:latin typeface="Trebuchet MS"/>
                <a:cs typeface="Trebuchet MS"/>
              </a:rPr>
              <a:t>m</a:t>
            </a:r>
            <a:r>
              <a:rPr sz="2400" b="1" i="1" spc="-65" dirty="0">
                <a:latin typeface="Trebuchet MS"/>
                <a:cs typeface="Trebuchet MS"/>
              </a:rPr>
              <a:t>a</a:t>
            </a:r>
            <a:r>
              <a:rPr sz="2400" b="1" i="1" spc="-145" dirty="0">
                <a:latin typeface="Trebuchet MS"/>
                <a:cs typeface="Trebuchet MS"/>
              </a:rPr>
              <a:t>ke</a:t>
            </a:r>
            <a:r>
              <a:rPr sz="2400" b="1" i="1" spc="-280" dirty="0">
                <a:latin typeface="Trebuchet MS"/>
                <a:cs typeface="Trebuchet MS"/>
              </a:rPr>
              <a:t> </a:t>
            </a:r>
            <a:r>
              <a:rPr sz="2400" b="1" i="1" spc="-190" dirty="0">
                <a:latin typeface="Trebuchet MS"/>
                <a:cs typeface="Trebuchet MS"/>
              </a:rPr>
              <a:t>i</a:t>
            </a:r>
            <a:r>
              <a:rPr sz="2400" b="1" i="1" spc="-100" dirty="0">
                <a:latin typeface="Trebuchet MS"/>
                <a:cs typeface="Trebuchet MS"/>
              </a:rPr>
              <a:t>n</a:t>
            </a:r>
            <a:r>
              <a:rPr sz="2400" b="1" i="1" spc="-85" dirty="0">
                <a:latin typeface="Trebuchet MS"/>
                <a:cs typeface="Trebuchet MS"/>
              </a:rPr>
              <a:t>s</a:t>
            </a:r>
            <a:r>
              <a:rPr sz="2400" b="1" i="1" spc="-254" dirty="0">
                <a:latin typeface="Trebuchet MS"/>
                <a:cs typeface="Trebuchet MS"/>
              </a:rPr>
              <a:t>t</a:t>
            </a:r>
            <a:r>
              <a:rPr sz="2400" b="1" i="1" spc="-125" dirty="0">
                <a:latin typeface="Trebuchet MS"/>
                <a:cs typeface="Trebuchet MS"/>
              </a:rPr>
              <a:t>ance</a:t>
            </a:r>
            <a:r>
              <a:rPr sz="2400" b="1" i="1" spc="-150" dirty="0">
                <a:latin typeface="Trebuchet MS"/>
                <a:cs typeface="Trebuchet MS"/>
              </a:rPr>
              <a:t>s</a:t>
            </a:r>
            <a:r>
              <a:rPr sz="2400" b="1" i="1" spc="-275" dirty="0">
                <a:latin typeface="Trebuchet MS"/>
                <a:cs typeface="Trebuchet MS"/>
              </a:rPr>
              <a:t> </a:t>
            </a:r>
            <a:r>
              <a:rPr sz="2400" b="1" i="1" spc="-65" dirty="0">
                <a:latin typeface="Trebuchet MS"/>
                <a:cs typeface="Trebuchet MS"/>
              </a:rPr>
              <a:t>o</a:t>
            </a:r>
            <a:r>
              <a:rPr sz="2400" b="1" i="1" spc="-250" dirty="0">
                <a:latin typeface="Trebuchet MS"/>
                <a:cs typeface="Trebuchet MS"/>
              </a:rPr>
              <a:t>f</a:t>
            </a:r>
            <a:r>
              <a:rPr sz="2400" b="1" i="1" spc="-300" dirty="0">
                <a:latin typeface="Trebuchet MS"/>
                <a:cs typeface="Trebuchet MS"/>
              </a:rPr>
              <a:t> </a:t>
            </a:r>
            <a:r>
              <a:rPr sz="2400" b="1" i="1" spc="-75" dirty="0">
                <a:latin typeface="Trebuchet MS"/>
                <a:cs typeface="Trebuchet MS"/>
              </a:rPr>
              <a:t>ano</a:t>
            </a:r>
            <a:r>
              <a:rPr sz="2400" b="1" i="1" spc="-125" dirty="0">
                <a:latin typeface="Trebuchet MS"/>
                <a:cs typeface="Trebuchet MS"/>
              </a:rPr>
              <a:t>n</a:t>
            </a:r>
            <a:r>
              <a:rPr sz="2400" b="1" i="1" spc="-130" dirty="0">
                <a:latin typeface="Trebuchet MS"/>
                <a:cs typeface="Trebuchet MS"/>
              </a:rPr>
              <a:t>y</a:t>
            </a:r>
            <a:r>
              <a:rPr sz="2400" b="1" i="1" spc="-30" dirty="0">
                <a:latin typeface="Trebuchet MS"/>
                <a:cs typeface="Trebuchet MS"/>
              </a:rPr>
              <a:t>m</a:t>
            </a:r>
            <a:r>
              <a:rPr sz="2400" b="1" i="1" spc="-65" dirty="0">
                <a:latin typeface="Trebuchet MS"/>
                <a:cs typeface="Trebuchet MS"/>
              </a:rPr>
              <a:t>o</a:t>
            </a:r>
            <a:r>
              <a:rPr sz="2400" b="1" i="1" spc="-90" dirty="0">
                <a:latin typeface="Trebuchet MS"/>
                <a:cs typeface="Trebuchet MS"/>
              </a:rPr>
              <a:t>us</a:t>
            </a:r>
            <a:r>
              <a:rPr sz="2400" b="1" i="1" spc="-275" dirty="0">
                <a:latin typeface="Trebuchet MS"/>
                <a:cs typeface="Trebuchet MS"/>
              </a:rPr>
              <a:t> </a:t>
            </a:r>
            <a:r>
              <a:rPr sz="2400" b="1" i="1" spc="-155" dirty="0">
                <a:latin typeface="Trebuchet MS"/>
                <a:cs typeface="Trebuchet MS"/>
              </a:rPr>
              <a:t>c</a:t>
            </a:r>
            <a:r>
              <a:rPr sz="2400" b="1" i="1" spc="-170" dirty="0">
                <a:latin typeface="Trebuchet MS"/>
                <a:cs typeface="Trebuchet MS"/>
              </a:rPr>
              <a:t>l</a:t>
            </a:r>
            <a:r>
              <a:rPr sz="2400" b="1" i="1" spc="-130" dirty="0">
                <a:latin typeface="Trebuchet MS"/>
                <a:cs typeface="Trebuchet MS"/>
              </a:rPr>
              <a:t>a</a:t>
            </a:r>
            <a:r>
              <a:rPr sz="2400" b="1" i="1" spc="-155" dirty="0">
                <a:latin typeface="Trebuchet MS"/>
                <a:cs typeface="Trebuchet MS"/>
              </a:rPr>
              <a:t>ss</a:t>
            </a:r>
            <a:r>
              <a:rPr sz="2400" b="1" i="1" spc="-180" dirty="0">
                <a:latin typeface="Trebuchet MS"/>
                <a:cs typeface="Trebuchet MS"/>
              </a:rPr>
              <a:t>e</a:t>
            </a:r>
            <a:r>
              <a:rPr sz="2400" b="1" i="1" spc="-150" dirty="0">
                <a:latin typeface="Trebuchet MS"/>
                <a:cs typeface="Trebuchet MS"/>
              </a:rPr>
              <a:t>s</a:t>
            </a:r>
            <a:r>
              <a:rPr sz="2400" b="1" i="1" spc="-275" dirty="0">
                <a:latin typeface="Trebuchet MS"/>
                <a:cs typeface="Trebuchet MS"/>
              </a:rPr>
              <a:t> </a:t>
            </a:r>
            <a:r>
              <a:rPr sz="2400" b="1" i="1" spc="-155" dirty="0">
                <a:latin typeface="Trebuchet MS"/>
                <a:cs typeface="Trebuchet MS"/>
              </a:rPr>
              <a:t>eas</a:t>
            </a:r>
            <a:r>
              <a:rPr sz="2400" b="1" i="1" spc="-204" dirty="0">
                <a:latin typeface="Trebuchet MS"/>
                <a:cs typeface="Trebuchet MS"/>
              </a:rPr>
              <a:t>ier</a:t>
            </a:r>
            <a:r>
              <a:rPr sz="2400" b="1" i="1" spc="-285" dirty="0">
                <a:latin typeface="Trebuchet MS"/>
                <a:cs typeface="Trebuchet MS"/>
              </a:rPr>
              <a:t> </a:t>
            </a:r>
            <a:r>
              <a:rPr sz="2400" b="1" i="1" spc="-160" dirty="0">
                <a:latin typeface="Trebuchet MS"/>
                <a:cs typeface="Trebuchet MS"/>
              </a:rPr>
              <a:t>to</a:t>
            </a:r>
            <a:r>
              <a:rPr sz="2400" b="1" i="1" spc="-290" dirty="0">
                <a:latin typeface="Trebuchet MS"/>
                <a:cs typeface="Trebuchet MS"/>
              </a:rPr>
              <a:t> </a:t>
            </a:r>
            <a:r>
              <a:rPr sz="2400" b="1" i="1" spc="-135" dirty="0">
                <a:latin typeface="Trebuchet MS"/>
                <a:cs typeface="Trebuchet MS"/>
              </a:rPr>
              <a:t>w</a:t>
            </a:r>
            <a:r>
              <a:rPr sz="2400" b="1" i="1" spc="-254" dirty="0">
                <a:latin typeface="Trebuchet MS"/>
                <a:cs typeface="Trebuchet MS"/>
              </a:rPr>
              <a:t>r</a:t>
            </a:r>
            <a:r>
              <a:rPr sz="2400" b="1" i="1" spc="-180" dirty="0">
                <a:latin typeface="Trebuchet MS"/>
                <a:cs typeface="Trebuchet MS"/>
              </a:rPr>
              <a:t>i</a:t>
            </a:r>
            <a:r>
              <a:rPr sz="2400" b="1" i="1" spc="-254" dirty="0">
                <a:latin typeface="Trebuchet MS"/>
                <a:cs typeface="Trebuchet MS"/>
              </a:rPr>
              <a:t>t</a:t>
            </a:r>
            <a:r>
              <a:rPr sz="2400" b="1" i="1" spc="-125" dirty="0">
                <a:latin typeface="Trebuchet MS"/>
                <a:cs typeface="Trebuchet MS"/>
              </a:rPr>
              <a:t>e  </a:t>
            </a:r>
            <a:r>
              <a:rPr sz="2400" b="1" i="1" spc="-95" dirty="0">
                <a:latin typeface="Trebuchet MS"/>
                <a:cs typeface="Trebuchet MS"/>
              </a:rPr>
              <a:t>and</a:t>
            </a:r>
            <a:r>
              <a:rPr sz="2400" b="1" i="1" spc="-280" dirty="0">
                <a:latin typeface="Trebuchet MS"/>
                <a:cs typeface="Trebuchet MS"/>
              </a:rPr>
              <a:t> </a:t>
            </a:r>
            <a:r>
              <a:rPr sz="2400" b="1" i="1" spc="-195" dirty="0">
                <a:latin typeface="Trebuchet MS"/>
                <a:cs typeface="Trebuchet MS"/>
              </a:rPr>
              <a:t>r</a:t>
            </a:r>
            <a:r>
              <a:rPr sz="2400" b="1" i="1" spc="-229" dirty="0">
                <a:latin typeface="Trebuchet MS"/>
                <a:cs typeface="Trebuchet MS"/>
              </a:rPr>
              <a:t>e</a:t>
            </a:r>
            <a:r>
              <a:rPr sz="2400" b="1" i="1" spc="-130" dirty="0">
                <a:latin typeface="Trebuchet MS"/>
                <a:cs typeface="Trebuchet MS"/>
              </a:rPr>
              <a:t>a</a:t>
            </a:r>
            <a:r>
              <a:rPr sz="2400" b="1" i="1" spc="-120" dirty="0">
                <a:latin typeface="Trebuchet MS"/>
                <a:cs typeface="Trebuchet MS"/>
              </a:rPr>
              <a:t>d</a:t>
            </a:r>
            <a:r>
              <a:rPr sz="2400" b="1" i="1" spc="-275" dirty="0">
                <a:latin typeface="Trebuchet MS"/>
                <a:cs typeface="Trebuchet MS"/>
              </a:rPr>
              <a:t>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236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/>
                <a:cs typeface="Tahoma"/>
              </a:rPr>
              <a:t>Le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85" dirty="0">
                <a:latin typeface="Tahoma"/>
                <a:cs typeface="Tahoma"/>
              </a:rPr>
              <a:t>’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20" dirty="0">
                <a:latin typeface="Tahoma"/>
                <a:cs typeface="Tahoma"/>
              </a:rPr>
              <a:t>n</a:t>
            </a:r>
            <a:r>
              <a:rPr sz="2000" b="1" spc="-125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ny</a:t>
            </a:r>
            <a:r>
              <a:rPr sz="2000" b="1" spc="-220" dirty="0">
                <a:latin typeface="Tahoma"/>
                <a:cs typeface="Tahoma"/>
              </a:rPr>
              <a:t>m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0" dirty="0">
                <a:latin typeface="Tahoma"/>
                <a:cs typeface="Tahoma"/>
              </a:rPr>
              <a:t>as</a:t>
            </a:r>
            <a:r>
              <a:rPr sz="2000" b="1" spc="-19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906144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/>
                <a:cs typeface="Consolas"/>
              </a:rPr>
              <a:t>FileFilter fileFilter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FileFilter()</a:t>
            </a:r>
            <a:r>
              <a:rPr sz="1600" b="1" spc="-5" dirty="0">
                <a:latin typeface="Consolas"/>
                <a:cs typeface="Consolas"/>
              </a:rPr>
              <a:t> 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/>
                <a:cs typeface="Consolas"/>
              </a:rPr>
              <a:t>@Override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accept(File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file)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".java"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</a:p>
          <a:p>
            <a:pPr marL="906144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/>
                <a:cs typeface="Consolas"/>
              </a:rPr>
              <a:t>FileFilter fileFilter</a:t>
            </a:r>
            <a:r>
              <a:rPr sz="1600" spc="-5" dirty="0">
                <a:latin typeface="Consolas"/>
                <a:cs typeface="Consolas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FileFilter()</a:t>
            </a:r>
            <a:r>
              <a:rPr sz="1600" spc="-5" dirty="0">
                <a:latin typeface="Consolas"/>
                <a:cs typeface="Consolas"/>
              </a:rPr>
              <a:t> {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/>
                <a:cs typeface="Consolas"/>
              </a:rPr>
              <a:t>@Override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/>
                <a:cs typeface="Consolas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/>
                <a:cs typeface="Consolas"/>
              </a:rPr>
              <a:t>file) 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/>
                <a:cs typeface="Consolas"/>
              </a:rPr>
              <a:t>".java"</a:t>
            </a:r>
            <a:r>
              <a:rPr sz="1600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4721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FileFilter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file)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3187" y="2708148"/>
            <a:ext cx="4131310" cy="2165985"/>
            <a:chOff x="5013187" y="2708148"/>
            <a:chExt cx="4131310" cy="2165985"/>
          </a:xfrm>
        </p:grpSpPr>
        <p:sp>
          <p:nvSpPr>
            <p:cNvPr id="9" name="object 9"/>
            <p:cNvSpPr/>
            <p:nvPr/>
          </p:nvSpPr>
          <p:spPr>
            <a:xfrm>
              <a:off x="5032239" y="3023527"/>
              <a:ext cx="858519" cy="763270"/>
            </a:xfrm>
            <a:custGeom>
              <a:avLst/>
              <a:gdLst/>
              <a:ahLst/>
              <a:cxnLst/>
              <a:rect l="l" t="t" r="r" b="b"/>
              <a:pathLst>
                <a:path w="858520" h="763270">
                  <a:moveTo>
                    <a:pt x="858202" y="7630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2237" y="3023532"/>
              <a:ext cx="130175" cy="126364"/>
            </a:xfrm>
            <a:custGeom>
              <a:avLst/>
              <a:gdLst/>
              <a:ahLst/>
              <a:cxnLst/>
              <a:rect l="l" t="t" r="r" b="b"/>
              <a:pathLst>
                <a:path w="130175" h="126364">
                  <a:moveTo>
                    <a:pt x="41109" y="125780"/>
                  </a:moveTo>
                  <a:lnTo>
                    <a:pt x="0" y="0"/>
                  </a:lnTo>
                  <a:lnTo>
                    <a:pt x="129717" y="261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3020" y="2708148"/>
              <a:ext cx="4030979" cy="21656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30"/>
              </a:spcBef>
            </a:pPr>
            <a:r>
              <a:rPr sz="2000" spc="-125" dirty="0">
                <a:latin typeface="Trebuchet MS"/>
                <a:cs typeface="Trebuchet MS"/>
              </a:rPr>
              <a:t>W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</a:t>
            </a:r>
            <a:r>
              <a:rPr sz="2000" spc="-135" dirty="0">
                <a:latin typeface="Trebuchet MS"/>
                <a:cs typeface="Trebuchet MS"/>
              </a:rPr>
              <a:t>a</a:t>
            </a:r>
            <a:r>
              <a:rPr sz="2000" spc="-80" dirty="0">
                <a:latin typeface="Trebuchet MS"/>
                <a:cs typeface="Trebuchet MS"/>
              </a:rPr>
              <a:t>k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t</a:t>
            </a:r>
            <a:r>
              <a:rPr sz="2000" spc="-35" dirty="0">
                <a:latin typeface="Trebuchet MS"/>
                <a:cs typeface="Trebuchet MS"/>
              </a:rPr>
              <a:t>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p</a:t>
            </a:r>
            <a:r>
              <a:rPr sz="2000" spc="-95" dirty="0">
                <a:latin typeface="Trebuchet MS"/>
                <a:cs typeface="Trebuchet MS"/>
              </a:rPr>
              <a:t>a</a:t>
            </a:r>
            <a:r>
              <a:rPr sz="2000" spc="-135" dirty="0">
                <a:latin typeface="Trebuchet MS"/>
                <a:cs typeface="Trebuchet MS"/>
              </a:rPr>
              <a:t>r</a:t>
            </a:r>
            <a:r>
              <a:rPr sz="2000" spc="-9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m</a:t>
            </a:r>
            <a:r>
              <a:rPr sz="2000" spc="-130" dirty="0">
                <a:latin typeface="Trebuchet MS"/>
                <a:cs typeface="Trebuchet MS"/>
              </a:rPr>
              <a:t>e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-75" dirty="0">
                <a:latin typeface="Trebuchet MS"/>
                <a:cs typeface="Trebuchet MS"/>
              </a:rPr>
              <a:t>ers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14076" y="3767328"/>
            <a:ext cx="1397000" cy="886460"/>
            <a:chOff x="4514076" y="3767328"/>
            <a:chExt cx="1397000" cy="886460"/>
          </a:xfrm>
        </p:grpSpPr>
        <p:sp>
          <p:nvSpPr>
            <p:cNvPr id="14" name="object 14"/>
            <p:cNvSpPr/>
            <p:nvPr/>
          </p:nvSpPr>
          <p:spPr>
            <a:xfrm>
              <a:off x="4533134" y="3786378"/>
              <a:ext cx="1358900" cy="848360"/>
            </a:xfrm>
            <a:custGeom>
              <a:avLst/>
              <a:gdLst/>
              <a:ahLst/>
              <a:cxnLst/>
              <a:rect l="l" t="t" r="r" b="b"/>
              <a:pathLst>
                <a:path w="1358900" h="848360">
                  <a:moveTo>
                    <a:pt x="1358442" y="0"/>
                  </a:moveTo>
                  <a:lnTo>
                    <a:pt x="0" y="84805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3126" y="4517344"/>
              <a:ext cx="132715" cy="117475"/>
            </a:xfrm>
            <a:custGeom>
              <a:avLst/>
              <a:gdLst/>
              <a:ahLst/>
              <a:cxnLst/>
              <a:rect l="l" t="t" r="r" b="b"/>
              <a:pathLst>
                <a:path w="132714" h="117475">
                  <a:moveTo>
                    <a:pt x="61645" y="0"/>
                  </a:moveTo>
                  <a:lnTo>
                    <a:pt x="0" y="117093"/>
                  </a:lnTo>
                  <a:lnTo>
                    <a:pt x="132270" y="1131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</a:p>
          <a:p>
            <a:pPr marL="906144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/>
                <a:cs typeface="Consolas"/>
              </a:rPr>
              <a:t>FileFilter fileFilter</a:t>
            </a:r>
            <a:r>
              <a:rPr sz="1600" spc="-5" dirty="0">
                <a:latin typeface="Consolas"/>
                <a:cs typeface="Consolas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FileFilter()</a:t>
            </a:r>
            <a:r>
              <a:rPr sz="1600" spc="-5" dirty="0">
                <a:latin typeface="Consolas"/>
                <a:cs typeface="Consolas"/>
              </a:rPr>
              <a:t> {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/>
                <a:cs typeface="Consolas"/>
              </a:rPr>
              <a:t>@Override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/>
                <a:cs typeface="Consolas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/>
                <a:cs typeface="Consolas"/>
              </a:rPr>
              <a:t>file) 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/>
                <a:cs typeface="Consolas"/>
              </a:rPr>
              <a:t>".java"</a:t>
            </a:r>
            <a:r>
              <a:rPr sz="1600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805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FileFilter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file)</a:t>
            </a:r>
            <a:r>
              <a:rPr sz="1600" b="1" spc="-15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72490">
              <a:lnSpc>
                <a:spcPct val="100000"/>
              </a:lnSpc>
              <a:spcBef>
                <a:spcPts val="1030"/>
              </a:spcBef>
            </a:pPr>
            <a:r>
              <a:rPr sz="2000" spc="-45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t</a:t>
            </a:r>
            <a:r>
              <a:rPr sz="2000" spc="-20" dirty="0">
                <a:latin typeface="Trebuchet MS"/>
                <a:cs typeface="Trebuchet MS"/>
              </a:rPr>
              <a:t>hen</a:t>
            </a:r>
            <a:r>
              <a:rPr sz="2000" spc="535" dirty="0">
                <a:latin typeface="Trebuchet MS"/>
                <a:cs typeface="Trebuchet MS"/>
              </a:rPr>
              <a:t>…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65720" y="3767328"/>
            <a:ext cx="1044575" cy="907415"/>
            <a:chOff x="4865720" y="3767328"/>
            <a:chExt cx="1044575" cy="907415"/>
          </a:xfrm>
        </p:grpSpPr>
        <p:sp>
          <p:nvSpPr>
            <p:cNvPr id="11" name="object 11"/>
            <p:cNvSpPr/>
            <p:nvPr/>
          </p:nvSpPr>
          <p:spPr>
            <a:xfrm>
              <a:off x="4884784" y="3786378"/>
              <a:ext cx="1006475" cy="869315"/>
            </a:xfrm>
            <a:custGeom>
              <a:avLst/>
              <a:gdLst/>
              <a:ahLst/>
              <a:cxnLst/>
              <a:rect l="l" t="t" r="r" b="b"/>
              <a:pathLst>
                <a:path w="1006475" h="869314">
                  <a:moveTo>
                    <a:pt x="1006348" y="0"/>
                  </a:moveTo>
                  <a:lnTo>
                    <a:pt x="0" y="86875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84770" y="4529969"/>
              <a:ext cx="130175" cy="125730"/>
            </a:xfrm>
            <a:custGeom>
              <a:avLst/>
              <a:gdLst/>
              <a:ahLst/>
              <a:cxnLst/>
              <a:rect l="l" t="t" r="r" b="b"/>
              <a:pathLst>
                <a:path w="130175" h="125729">
                  <a:moveTo>
                    <a:pt x="42951" y="0"/>
                  </a:moveTo>
                  <a:lnTo>
                    <a:pt x="0" y="125158"/>
                  </a:lnTo>
                  <a:lnTo>
                    <a:pt x="130098" y="10093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912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/>
                <a:cs typeface="Tahoma"/>
              </a:rPr>
              <a:t>Le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85" dirty="0">
                <a:latin typeface="Tahoma"/>
                <a:cs typeface="Tahoma"/>
              </a:rPr>
              <a:t>’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20" dirty="0">
                <a:latin typeface="Tahoma"/>
                <a:cs typeface="Tahoma"/>
              </a:rPr>
              <a:t>n</a:t>
            </a:r>
            <a:r>
              <a:rPr sz="2000" b="1" spc="-125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ny</a:t>
            </a:r>
            <a:r>
              <a:rPr sz="2000" b="1" spc="-220" dirty="0">
                <a:latin typeface="Tahoma"/>
                <a:cs typeface="Tahoma"/>
              </a:rPr>
              <a:t>m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0" dirty="0">
                <a:latin typeface="Tahoma"/>
                <a:cs typeface="Tahoma"/>
              </a:rPr>
              <a:t>as</a:t>
            </a:r>
            <a:r>
              <a:rPr sz="2000" b="1" spc="-19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906144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/>
                <a:cs typeface="Consolas"/>
              </a:rPr>
              <a:t>FileFilter fileFilter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FileFilter()</a:t>
            </a:r>
            <a:r>
              <a:rPr sz="1600" b="1" spc="-5" dirty="0">
                <a:latin typeface="Consolas"/>
                <a:cs typeface="Consolas"/>
              </a:rPr>
              <a:t> 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/>
                <a:cs typeface="Consolas"/>
              </a:rPr>
              <a:t>@Override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file)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/>
                <a:cs typeface="Consolas"/>
              </a:rPr>
              <a:t>file.getName().endsWith(".java");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75857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FileFilter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(File</a:t>
            </a:r>
            <a:r>
              <a:rPr sz="1600" b="1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file)</a:t>
            </a:r>
            <a:r>
              <a:rPr sz="1600" b="1" spc="-5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sz="1600" b="1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/>
                <a:cs typeface="Consolas"/>
              </a:rPr>
              <a:t>file.getName().endsWith(".java");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1030"/>
              </a:spcBef>
            </a:pPr>
            <a:r>
              <a:rPr sz="2000" spc="-145" dirty="0">
                <a:latin typeface="Trebuchet MS"/>
                <a:cs typeface="Trebuchet MS"/>
              </a:rPr>
              <a:t>r</a:t>
            </a:r>
            <a:r>
              <a:rPr sz="2000" spc="-130" dirty="0">
                <a:latin typeface="Trebuchet MS"/>
                <a:cs typeface="Trebuchet MS"/>
              </a:rPr>
              <a:t>e</a:t>
            </a:r>
            <a:r>
              <a:rPr sz="2000" spc="-100" dirty="0">
                <a:latin typeface="Trebuchet MS"/>
                <a:cs typeface="Trebuchet MS"/>
              </a:rPr>
              <a:t>t</a:t>
            </a:r>
            <a:r>
              <a:rPr sz="2000" spc="5" dirty="0">
                <a:latin typeface="Trebuchet MS"/>
                <a:cs typeface="Trebuchet MS"/>
              </a:rPr>
              <a:t>u</a:t>
            </a:r>
            <a:r>
              <a:rPr sz="2000" spc="-110" dirty="0">
                <a:latin typeface="Trebuchet MS"/>
                <a:cs typeface="Trebuchet MS"/>
              </a:rPr>
              <a:t>r</a:t>
            </a:r>
            <a:r>
              <a:rPr sz="2000" spc="15" dirty="0">
                <a:latin typeface="Trebuchet MS"/>
                <a:cs typeface="Trebuchet MS"/>
              </a:rPr>
              <a:t>n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65" dirty="0">
                <a:latin typeface="Trebuchet MS"/>
                <a:cs typeface="Trebuchet MS"/>
              </a:rPr>
              <a:t>h</a:t>
            </a:r>
            <a:r>
              <a:rPr sz="2000" spc="-110" dirty="0">
                <a:latin typeface="Trebuchet MS"/>
                <a:cs typeface="Trebuchet MS"/>
              </a:rPr>
              <a:t>i</a:t>
            </a:r>
            <a:r>
              <a:rPr sz="2000" spc="-2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7809" y="3340213"/>
            <a:ext cx="962660" cy="1299845"/>
            <a:chOff x="4947809" y="3340213"/>
            <a:chExt cx="962660" cy="1299845"/>
          </a:xfrm>
        </p:grpSpPr>
        <p:sp>
          <p:nvSpPr>
            <p:cNvPr id="11" name="object 11"/>
            <p:cNvSpPr/>
            <p:nvPr/>
          </p:nvSpPr>
          <p:spPr>
            <a:xfrm>
              <a:off x="5454356" y="3786378"/>
              <a:ext cx="436880" cy="835025"/>
            </a:xfrm>
            <a:custGeom>
              <a:avLst/>
              <a:gdLst/>
              <a:ahLst/>
              <a:cxnLst/>
              <a:rect l="l" t="t" r="r" b="b"/>
              <a:pathLst>
                <a:path w="436879" h="835025">
                  <a:moveTo>
                    <a:pt x="436854" y="0"/>
                  </a:moveTo>
                  <a:lnTo>
                    <a:pt x="0" y="8346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8286" y="4488806"/>
              <a:ext cx="118745" cy="132715"/>
            </a:xfrm>
            <a:custGeom>
              <a:avLst/>
              <a:gdLst/>
              <a:ahLst/>
              <a:cxnLst/>
              <a:rect l="l" t="t" r="r" b="b"/>
              <a:pathLst>
                <a:path w="118745" h="132714">
                  <a:moveTo>
                    <a:pt x="0" y="0"/>
                  </a:moveTo>
                  <a:lnTo>
                    <a:pt x="6070" y="132181"/>
                  </a:lnTo>
                  <a:lnTo>
                    <a:pt x="118148" y="618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6859" y="3373520"/>
              <a:ext cx="924560" cy="412750"/>
            </a:xfrm>
            <a:custGeom>
              <a:avLst/>
              <a:gdLst/>
              <a:ahLst/>
              <a:cxnLst/>
              <a:rect l="l" t="t" r="r" b="b"/>
              <a:pathLst>
                <a:path w="924560" h="412750">
                  <a:moveTo>
                    <a:pt x="923963" y="4127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66862" y="3359263"/>
              <a:ext cx="132080" cy="121920"/>
            </a:xfrm>
            <a:custGeom>
              <a:avLst/>
              <a:gdLst/>
              <a:ahLst/>
              <a:cxnLst/>
              <a:rect l="l" t="t" r="r" b="b"/>
              <a:pathLst>
                <a:path w="132079" h="121920">
                  <a:moveTo>
                    <a:pt x="77165" y="121754"/>
                  </a:moveTo>
                  <a:lnTo>
                    <a:pt x="0" y="14262"/>
                  </a:lnTo>
                  <a:lnTo>
                    <a:pt x="13155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782" y="446023"/>
            <a:ext cx="3218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204" dirty="0"/>
              <a:t>Y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245" dirty="0"/>
              <a:t> </a:t>
            </a:r>
            <a:r>
              <a:rPr spc="-240" dirty="0"/>
              <a:t>Wi</a:t>
            </a:r>
            <a:r>
              <a:rPr spc="-80" dirty="0"/>
              <a:t>ll</a:t>
            </a:r>
            <a:r>
              <a:rPr spc="-245" dirty="0"/>
              <a:t> </a:t>
            </a:r>
            <a:r>
              <a:rPr spc="-195" dirty="0"/>
              <a:t>Lea</a:t>
            </a:r>
            <a:r>
              <a:rPr spc="-140" dirty="0"/>
              <a:t>r</a:t>
            </a:r>
            <a:r>
              <a:rPr spc="-15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250690" cy="35528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m</a:t>
            </a:r>
            <a:r>
              <a:rPr sz="2000" b="1" spc="-130" dirty="0">
                <a:latin typeface="Tahoma"/>
                <a:cs typeface="Tahoma"/>
              </a:rPr>
              <a:t>o</a:t>
            </a:r>
            <a:r>
              <a:rPr sz="2000" b="1" spc="-165" dirty="0">
                <a:latin typeface="Tahoma"/>
                <a:cs typeface="Tahoma"/>
              </a:rPr>
              <a:t>st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us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14" dirty="0">
                <a:latin typeface="Tahoma"/>
                <a:cs typeface="Tahoma"/>
              </a:rPr>
              <a:t>ul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50" dirty="0">
                <a:latin typeface="Tahoma"/>
                <a:cs typeface="Tahoma"/>
              </a:rPr>
              <a:t>r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29" dirty="0">
                <a:latin typeface="Tahoma"/>
                <a:cs typeface="Tahoma"/>
              </a:rPr>
              <a:t>J</a:t>
            </a:r>
            <a:r>
              <a:rPr sz="2000" b="1" spc="-170" dirty="0">
                <a:latin typeface="Tahoma"/>
                <a:cs typeface="Tahoma"/>
              </a:rPr>
              <a:t>ava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8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/>
                <a:cs typeface="Tahoma"/>
              </a:rPr>
              <a:t>Exception Handling</a:t>
            </a: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/>
                <a:cs typeface="Tahoma"/>
              </a:rPr>
              <a:t>Thread Management</a:t>
            </a: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5" smtClean="0">
                <a:latin typeface="Tahoma"/>
                <a:cs typeface="Tahoma"/>
              </a:rPr>
              <a:t>L</a:t>
            </a:r>
            <a:r>
              <a:rPr sz="2000" b="1" spc="-180" smtClean="0">
                <a:latin typeface="Tahoma"/>
                <a:cs typeface="Tahoma"/>
              </a:rPr>
              <a:t>a</a:t>
            </a:r>
            <a:r>
              <a:rPr sz="2000" b="1" spc="-145" smtClean="0">
                <a:latin typeface="Tahoma"/>
                <a:cs typeface="Tahoma"/>
              </a:rPr>
              <a:t>mb</a:t>
            </a:r>
            <a:r>
              <a:rPr sz="2000" b="1" spc="-120" smtClean="0">
                <a:latin typeface="Tahoma"/>
                <a:cs typeface="Tahoma"/>
              </a:rPr>
              <a:t>d</a:t>
            </a:r>
            <a:r>
              <a:rPr sz="2000" b="1" spc="-180" smtClean="0">
                <a:latin typeface="Tahoma"/>
                <a:cs typeface="Tahoma"/>
              </a:rPr>
              <a:t>a</a:t>
            </a:r>
            <a:r>
              <a:rPr sz="2000" b="1" spc="-190" smtClean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he</a:t>
            </a:r>
            <a:r>
              <a:rPr sz="2000" b="1" spc="-180" dirty="0">
                <a:latin typeface="Tahoma"/>
                <a:cs typeface="Tahoma"/>
              </a:rPr>
              <a:t> St</a:t>
            </a:r>
            <a:r>
              <a:rPr sz="2000" b="1" spc="-160" dirty="0">
                <a:latin typeface="Tahoma"/>
                <a:cs typeface="Tahoma"/>
              </a:rPr>
              <a:t>re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P</a:t>
            </a: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80" dirty="0">
                <a:latin typeface="Tahoma"/>
                <a:cs typeface="Tahoma"/>
              </a:rPr>
              <a:t> a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9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Co</a:t>
            </a:r>
            <a:r>
              <a:rPr sz="2000" b="1" spc="-70" dirty="0">
                <a:latin typeface="Tahoma"/>
                <a:cs typeface="Tahoma"/>
              </a:rPr>
              <a:t>l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45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19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/>
                <a:cs typeface="Tahoma"/>
              </a:rPr>
              <a:t>A</a:t>
            </a:r>
            <a:r>
              <a:rPr sz="2000" b="1" spc="-110" dirty="0">
                <a:latin typeface="Tahoma"/>
                <a:cs typeface="Tahoma"/>
              </a:rPr>
              <a:t>n</a:t>
            </a:r>
            <a:r>
              <a:rPr sz="2000" b="1" spc="-9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155" dirty="0">
                <a:latin typeface="Tahoma"/>
                <a:cs typeface="Tahoma"/>
              </a:rPr>
              <a:t>a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50" dirty="0">
                <a:latin typeface="Tahoma"/>
                <a:cs typeface="Tahoma"/>
              </a:rPr>
              <a:t>y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bi</a:t>
            </a:r>
            <a:r>
              <a:rPr sz="2000" b="1" spc="-165" dirty="0">
                <a:latin typeface="Tahoma"/>
                <a:cs typeface="Tahoma"/>
              </a:rPr>
              <a:t>ts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9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4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0" smtClean="0">
                <a:latin typeface="Tahoma"/>
                <a:cs typeface="Tahoma"/>
              </a:rPr>
              <a:t>Nashorn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8148955" cy="357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/>
                <a:cs typeface="Tahoma"/>
              </a:rPr>
              <a:t>Le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85" dirty="0">
                <a:latin typeface="Tahoma"/>
                <a:cs typeface="Tahoma"/>
              </a:rPr>
              <a:t>’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20" dirty="0">
                <a:latin typeface="Tahoma"/>
                <a:cs typeface="Tahoma"/>
              </a:rPr>
              <a:t>n</a:t>
            </a:r>
            <a:r>
              <a:rPr sz="2000" b="1" spc="-125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ny</a:t>
            </a:r>
            <a:r>
              <a:rPr sz="2000" b="1" spc="-220" dirty="0">
                <a:latin typeface="Tahoma"/>
                <a:cs typeface="Tahoma"/>
              </a:rPr>
              <a:t>m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0" dirty="0">
                <a:latin typeface="Tahoma"/>
                <a:cs typeface="Tahoma"/>
              </a:rPr>
              <a:t>as</a:t>
            </a:r>
            <a:r>
              <a:rPr sz="2000" b="1" spc="-19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906144" marR="289750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/>
                <a:cs typeface="Consolas"/>
              </a:rPr>
              <a:t>FileFilter fileFilter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FileFilter()</a:t>
            </a:r>
            <a:r>
              <a:rPr sz="1600" b="1" spc="-5" dirty="0">
                <a:latin typeface="Consolas"/>
                <a:cs typeface="Consolas"/>
              </a:rPr>
              <a:t> 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/>
                <a:cs typeface="Consolas"/>
              </a:rPr>
              <a:t>@Override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file)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/>
                <a:cs typeface="Consolas"/>
              </a:rPr>
              <a:t>file.getName().endsWith(".java");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This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185" dirty="0">
                <a:latin typeface="Tahoma"/>
                <a:cs typeface="Tahoma"/>
              </a:rPr>
              <a:t>Java </a:t>
            </a:r>
            <a:r>
              <a:rPr sz="2000" b="1" spc="-200" dirty="0">
                <a:latin typeface="Tahoma"/>
                <a:cs typeface="Tahoma"/>
              </a:rPr>
              <a:t>8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lambda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expression: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FileFilter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</a:t>
            </a:r>
            <a:r>
              <a:rPr sz="1600" b="1" spc="-5" dirty="0">
                <a:latin typeface="Consolas"/>
                <a:cs typeface="Consolas"/>
              </a:rPr>
              <a:t> =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(File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file)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".java"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14" y="446023"/>
            <a:ext cx="6286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35" dirty="0"/>
              <a:t>8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29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/>
                <a:cs typeface="Tahoma"/>
              </a:rPr>
              <a:t>Answer: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another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way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writing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instances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anonymous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classes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2427"/>
            <a:ext cx="5370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/>
                <a:cs typeface="Tahoma"/>
              </a:rPr>
              <a:t>L</a:t>
            </a:r>
            <a:r>
              <a:rPr sz="2000" b="1" spc="-90" dirty="0">
                <a:latin typeface="Tahoma"/>
                <a:cs typeface="Tahoma"/>
              </a:rPr>
              <a:t>i</a:t>
            </a:r>
            <a:r>
              <a:rPr sz="2000" b="1" spc="-140" dirty="0">
                <a:latin typeface="Tahoma"/>
                <a:cs typeface="Tahoma"/>
              </a:rPr>
              <a:t>v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c</a:t>
            </a:r>
            <a:r>
              <a:rPr sz="2000" b="1" spc="-145" dirty="0">
                <a:latin typeface="Tahoma"/>
                <a:cs typeface="Tahoma"/>
              </a:rPr>
              <a:t>o</a:t>
            </a:r>
            <a:r>
              <a:rPr sz="2000" b="1" spc="-95" dirty="0">
                <a:latin typeface="Tahoma"/>
                <a:cs typeface="Tahoma"/>
              </a:rPr>
              <a:t>di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F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45" dirty="0">
                <a:latin typeface="Tahoma"/>
                <a:cs typeface="Tahoma"/>
              </a:rPr>
              <a:t>F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55" dirty="0">
                <a:latin typeface="Tahoma"/>
                <a:cs typeface="Tahoma"/>
              </a:rPr>
              <a:t>,</a:t>
            </a:r>
            <a:r>
              <a:rPr sz="2000" b="1" spc="-200" dirty="0">
                <a:latin typeface="Tahoma"/>
                <a:cs typeface="Tahoma"/>
              </a:rPr>
              <a:t> Ru</a:t>
            </a:r>
            <a:r>
              <a:rPr sz="2000" b="1" spc="-185" dirty="0">
                <a:latin typeface="Tahoma"/>
                <a:cs typeface="Tahoma"/>
              </a:rPr>
              <a:t>n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85" dirty="0">
                <a:latin typeface="Tahoma"/>
                <a:cs typeface="Tahoma"/>
              </a:rPr>
              <a:t>l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55" dirty="0">
                <a:latin typeface="Tahoma"/>
                <a:cs typeface="Tahoma"/>
              </a:rPr>
              <a:t>,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Co</a:t>
            </a:r>
            <a:r>
              <a:rPr sz="2000" b="1" spc="-200" dirty="0">
                <a:latin typeface="Tahoma"/>
                <a:cs typeface="Tahoma"/>
              </a:rPr>
              <a:t>m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or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si</a:t>
            </a:r>
            <a:r>
              <a:rPr sz="2000" b="1" spc="-130" dirty="0">
                <a:latin typeface="Tahoma"/>
                <a:cs typeface="Tahoma"/>
              </a:rPr>
              <a:t>mpl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FileFilter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</a:t>
            </a:r>
            <a:r>
              <a:rPr sz="1600" b="1" spc="-5" dirty="0">
                <a:latin typeface="Consolas"/>
                <a:cs typeface="Consolas"/>
              </a:rPr>
              <a:t> =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(File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file)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".java"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si</a:t>
            </a:r>
            <a:r>
              <a:rPr sz="2000" b="1" spc="-130" dirty="0">
                <a:latin typeface="Tahoma"/>
                <a:cs typeface="Tahoma"/>
              </a:rPr>
              <a:t>mpl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FileFilter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</a:t>
            </a:r>
            <a:r>
              <a:rPr sz="1600" b="1" spc="-5" dirty="0">
                <a:latin typeface="Consolas"/>
                <a:cs typeface="Consolas"/>
              </a:rPr>
              <a:t> =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(File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file)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".java"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7" y="3474301"/>
            <a:ext cx="8144600" cy="15741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0960" cy="186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/>
                <a:cs typeface="Tahoma"/>
              </a:rPr>
              <a:t>I</a:t>
            </a:r>
            <a:r>
              <a:rPr sz="2000" b="1" spc="-25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0" dirty="0">
                <a:latin typeface="Tahoma"/>
                <a:cs typeface="Tahoma"/>
              </a:rPr>
              <a:t>v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05" dirty="0">
                <a:latin typeface="Tahoma"/>
                <a:cs typeface="Tahoma"/>
              </a:rPr>
              <a:t>od</a:t>
            </a:r>
            <a:r>
              <a:rPr sz="2000" b="1" spc="-210" dirty="0">
                <a:latin typeface="Tahoma"/>
                <a:cs typeface="Tahoma"/>
              </a:rPr>
              <a:t>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ahoma"/>
              <a:cs typeface="Tahoma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Runnable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3634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for 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 </a:t>
            </a:r>
            <a:r>
              <a:rPr sz="1600" b="1" spc="-5" dirty="0">
                <a:latin typeface="Consolas"/>
                <a:cs typeface="Consolas"/>
              </a:rPr>
              <a:t>i = 0; i &lt; 5; </a:t>
            </a:r>
            <a:r>
              <a:rPr sz="1600" b="1" spc="-10" dirty="0">
                <a:latin typeface="Consolas"/>
                <a:cs typeface="Consolas"/>
              </a:rPr>
              <a:t>i++)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"Hello</a:t>
            </a:r>
            <a:r>
              <a:rPr sz="1600" b="1" spc="-25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world!"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6832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7" y="1813496"/>
            <a:ext cx="8144600" cy="1130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14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/>
                <a:cs typeface="Tahoma"/>
              </a:rPr>
              <a:t>I</a:t>
            </a:r>
            <a:r>
              <a:rPr sz="2000" b="1" spc="-25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0" dirty="0">
                <a:latin typeface="Tahoma"/>
                <a:cs typeface="Tahoma"/>
              </a:rPr>
              <a:t>v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145" dirty="0">
                <a:latin typeface="Tahoma"/>
                <a:cs typeface="Tahoma"/>
              </a:rPr>
              <a:t>en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902335" marR="2227580" indent="-334010">
              <a:lnSpc>
                <a:spcPct val="100000"/>
              </a:lnSpc>
              <a:spcBef>
                <a:spcPts val="1985"/>
              </a:spcBef>
            </a:pPr>
            <a:r>
              <a:rPr sz="1600" b="1" spc="-10" dirty="0">
                <a:latin typeface="Consolas"/>
                <a:cs typeface="Consolas"/>
              </a:rPr>
              <a:t>Comparator&lt;String&gt; </a:t>
            </a:r>
            <a:r>
              <a:rPr sz="1600" b="1" spc="-5" dirty="0">
                <a:latin typeface="Consolas"/>
                <a:cs typeface="Consolas"/>
              </a:rPr>
              <a:t>c =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(String</a:t>
            </a:r>
            <a:r>
              <a:rPr sz="1600" b="1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s1,</a:t>
            </a:r>
            <a:r>
              <a:rPr sz="1600" b="1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String s2)</a:t>
            </a:r>
            <a:r>
              <a:rPr sz="1600" b="1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compare</a:t>
            </a:r>
            <a:r>
              <a:rPr sz="1600" b="1" spc="-10" dirty="0">
                <a:latin typeface="Consolas"/>
                <a:cs typeface="Consolas"/>
              </a:rPr>
              <a:t>(s1.length(),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s2.length());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y</a:t>
            </a:r>
            <a:r>
              <a:rPr sz="2000" b="1" spc="-120" dirty="0">
                <a:latin typeface="Tahoma"/>
                <a:cs typeface="Tahoma"/>
              </a:rPr>
              <a:t>pe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y</a:t>
            </a:r>
            <a:r>
              <a:rPr sz="2000" b="1" spc="-120" dirty="0">
                <a:latin typeface="Tahoma"/>
                <a:cs typeface="Tahoma"/>
              </a:rPr>
              <a:t>pe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va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25" dirty="0">
                <a:latin typeface="Tahoma"/>
                <a:cs typeface="Tahoma"/>
              </a:rPr>
              <a:t>iab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y</a:t>
            </a:r>
            <a:r>
              <a:rPr sz="2000" b="1" spc="-120" dirty="0">
                <a:latin typeface="Tahoma"/>
                <a:cs typeface="Tahoma"/>
              </a:rPr>
              <a:t>pe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va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25" dirty="0">
                <a:latin typeface="Tahoma"/>
                <a:cs typeface="Tahoma"/>
              </a:rPr>
              <a:t>iab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00" dirty="0">
                <a:latin typeface="Tahoma"/>
                <a:cs typeface="Tahoma"/>
              </a:rPr>
              <a:t>b</a:t>
            </a:r>
            <a:r>
              <a:rPr sz="2000" b="1" spc="-165" dirty="0">
                <a:latin typeface="Tahoma"/>
                <a:cs typeface="Tahoma"/>
              </a:rPr>
              <a:t>je</a:t>
            </a:r>
            <a:r>
              <a:rPr sz="2000" b="1" spc="-180" dirty="0">
                <a:latin typeface="Tahoma"/>
                <a:cs typeface="Tahoma"/>
              </a:rPr>
              <a:t>c</a:t>
            </a:r>
            <a:r>
              <a:rPr sz="2000" b="1" spc="-125" dirty="0">
                <a:latin typeface="Tahoma"/>
                <a:cs typeface="Tahoma"/>
              </a:rPr>
              <a:t>t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42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/>
                <a:cs typeface="Tahoma"/>
              </a:rPr>
              <a:t>A</a:t>
            </a:r>
            <a:r>
              <a:rPr sz="2000" b="1" spc="-11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04" dirty="0">
                <a:latin typeface="Tahoma"/>
                <a:cs typeface="Tahoma"/>
              </a:rPr>
              <a:t>wer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40" dirty="0">
                <a:latin typeface="Tahoma"/>
                <a:cs typeface="Tahoma"/>
              </a:rPr>
              <a:t>u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846" y="446023"/>
            <a:ext cx="270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170" dirty="0"/>
              <a:t>O</a:t>
            </a:r>
            <a:r>
              <a:rPr spc="-135" dirty="0"/>
              <a:t>v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v</a:t>
            </a:r>
            <a:r>
              <a:rPr spc="-80" dirty="0"/>
              <a:t>i</a:t>
            </a:r>
            <a:r>
              <a:rPr spc="-280" dirty="0"/>
              <a:t>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334000" cy="35528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8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lambda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 </a:t>
            </a:r>
            <a:r>
              <a:rPr sz="2000" b="1" spc="-135" dirty="0">
                <a:latin typeface="Tahoma"/>
                <a:cs typeface="Tahoma"/>
              </a:rPr>
              <a:t>and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Interfaces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/>
                <a:cs typeface="Tahoma"/>
              </a:rPr>
              <a:t>Exception Handling</a:t>
            </a: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/>
                <a:cs typeface="Tahoma"/>
              </a:rPr>
              <a:t>Thread Management</a:t>
            </a:r>
            <a:endParaRPr lang="en-US" sz="2000" b="1" spc="-180" dirty="0" smtClean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0" smtClean="0">
                <a:latin typeface="Tahoma"/>
                <a:cs typeface="Tahoma"/>
              </a:rPr>
              <a:t>St</a:t>
            </a:r>
            <a:r>
              <a:rPr sz="2000" b="1" spc="-160" smtClean="0">
                <a:latin typeface="Tahoma"/>
                <a:cs typeface="Tahoma"/>
              </a:rPr>
              <a:t>re</a:t>
            </a:r>
            <a:r>
              <a:rPr sz="2000" b="1" spc="-180" smtClean="0">
                <a:latin typeface="Tahoma"/>
                <a:cs typeface="Tahoma"/>
              </a:rPr>
              <a:t>a</a:t>
            </a:r>
            <a:r>
              <a:rPr sz="2000" b="1" spc="-210" smtClean="0">
                <a:latin typeface="Tahoma"/>
                <a:cs typeface="Tahoma"/>
              </a:rPr>
              <a:t>m</a:t>
            </a:r>
            <a:r>
              <a:rPr sz="2000" b="1" spc="-190" smtClean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P</a:t>
            </a: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80" dirty="0">
                <a:latin typeface="Tahoma"/>
                <a:cs typeface="Tahoma"/>
              </a:rPr>
              <a:t> a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9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Co</a:t>
            </a:r>
            <a:r>
              <a:rPr sz="2000" b="1" spc="-70" dirty="0">
                <a:latin typeface="Tahoma"/>
                <a:cs typeface="Tahoma"/>
              </a:rPr>
              <a:t>l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45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19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9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Ti</a:t>
            </a:r>
            <a:r>
              <a:rPr sz="2000" b="1" spc="-185" dirty="0">
                <a:latin typeface="Tahoma"/>
                <a:cs typeface="Tahoma"/>
              </a:rPr>
              <a:t>me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P</a:t>
            </a:r>
            <a:r>
              <a:rPr sz="2000" b="1" spc="-440" dirty="0"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/>
                <a:cs typeface="Tahoma"/>
              </a:rPr>
              <a:t>St</a:t>
            </a:r>
            <a:r>
              <a:rPr sz="2000" b="1" spc="-160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gs,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445" dirty="0">
                <a:latin typeface="Tahoma"/>
                <a:cs typeface="Tahoma"/>
              </a:rPr>
              <a:t>I</a:t>
            </a:r>
            <a:r>
              <a:rPr sz="2000" b="1" spc="-484" dirty="0">
                <a:latin typeface="Tahoma"/>
                <a:cs typeface="Tahoma"/>
              </a:rPr>
              <a:t>/</a:t>
            </a:r>
            <a:r>
              <a:rPr sz="2000" b="1" spc="-13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9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o</a:t>
            </a:r>
            <a:r>
              <a:rPr sz="2000" b="1" spc="-9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bi</a:t>
            </a:r>
            <a:r>
              <a:rPr sz="2000" b="1" spc="-165" dirty="0">
                <a:latin typeface="Tahoma"/>
                <a:cs typeface="Tahoma"/>
              </a:rPr>
              <a:t>ts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9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4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90" smtClean="0">
                <a:latin typeface="Tahoma"/>
                <a:cs typeface="Tahoma"/>
              </a:rPr>
              <a:t>Nas</a:t>
            </a:r>
            <a:r>
              <a:rPr sz="2000" b="1" spc="-130" smtClean="0">
                <a:latin typeface="Tahoma"/>
                <a:cs typeface="Tahoma"/>
              </a:rPr>
              <a:t>h</a:t>
            </a:r>
            <a:r>
              <a:rPr sz="2000" b="1" spc="-110" smtClean="0">
                <a:latin typeface="Tahoma"/>
                <a:cs typeface="Tahoma"/>
              </a:rPr>
              <a:t>o</a:t>
            </a:r>
            <a:r>
              <a:rPr sz="2000" b="1" spc="-165" smtClean="0">
                <a:latin typeface="Tahoma"/>
                <a:cs typeface="Tahoma"/>
              </a:rPr>
              <a:t>r</a:t>
            </a:r>
            <a:r>
              <a:rPr sz="2000" b="1" spc="-130" smtClean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,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29" dirty="0">
                <a:latin typeface="Tahoma"/>
                <a:cs typeface="Tahoma"/>
              </a:rPr>
              <a:t>J</a:t>
            </a:r>
            <a:r>
              <a:rPr sz="2000" b="1" spc="-175" dirty="0">
                <a:latin typeface="Tahoma"/>
                <a:cs typeface="Tahoma"/>
              </a:rPr>
              <a:t>avas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90" dirty="0">
                <a:latin typeface="Tahoma"/>
                <a:cs typeface="Tahoma"/>
              </a:rPr>
              <a:t>ip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05" dirty="0">
                <a:latin typeface="Tahoma"/>
                <a:cs typeface="Tahoma"/>
              </a:rPr>
              <a:t>gi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55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J</a:t>
            </a:r>
            <a:r>
              <a:rPr sz="2000" b="1" spc="-215" dirty="0">
                <a:latin typeface="Tahoma"/>
                <a:cs typeface="Tahoma"/>
              </a:rPr>
              <a:t>V</a:t>
            </a:r>
            <a:r>
              <a:rPr sz="2000" b="1" spc="-130" dirty="0">
                <a:latin typeface="Tahoma"/>
                <a:cs typeface="Tahoma"/>
              </a:rPr>
              <a:t>M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715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/>
                <a:cs typeface="Tahoma"/>
              </a:rPr>
              <a:t>A</a:t>
            </a:r>
            <a:r>
              <a:rPr sz="2000" b="1" spc="-11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04" dirty="0">
                <a:latin typeface="Tahoma"/>
                <a:cs typeface="Tahoma"/>
              </a:rPr>
              <a:t>wer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40" dirty="0">
                <a:latin typeface="Tahoma"/>
                <a:cs typeface="Tahoma"/>
              </a:rPr>
              <a:t>u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40" dirty="0">
                <a:latin typeface="Tahoma"/>
                <a:cs typeface="Tahoma"/>
              </a:rPr>
              <a:t>u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nt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220" dirty="0">
                <a:latin typeface="Tahoma"/>
                <a:cs typeface="Tahoma"/>
              </a:rPr>
              <a:t>e?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724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functional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with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only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one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i="1" spc="-150" dirty="0">
                <a:latin typeface="Trebuchet MS"/>
                <a:cs typeface="Trebuchet MS"/>
              </a:rPr>
              <a:t>abstract</a:t>
            </a:r>
            <a:r>
              <a:rPr sz="2000" b="1" i="1" spc="-215" dirty="0">
                <a:latin typeface="Trebuchet MS"/>
                <a:cs typeface="Trebuchet MS"/>
              </a:rPr>
              <a:t> </a:t>
            </a:r>
            <a:r>
              <a:rPr sz="2000" b="1" spc="-140" dirty="0"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2111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functional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with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only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one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i="1" spc="-150" dirty="0">
                <a:latin typeface="Trebuchet MS"/>
                <a:cs typeface="Trebuchet MS"/>
              </a:rPr>
              <a:t>abstract</a:t>
            </a:r>
            <a:r>
              <a:rPr sz="2000" b="1" i="1" spc="-215" dirty="0">
                <a:latin typeface="Trebuchet MS"/>
                <a:cs typeface="Trebuchet MS"/>
              </a:rPr>
              <a:t> </a:t>
            </a:r>
            <a:r>
              <a:rPr sz="2000" b="1" spc="-140" dirty="0"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 marL="902335" marR="4145279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 interface </a:t>
            </a:r>
            <a:r>
              <a:rPr sz="1600" b="1" spc="-10" dirty="0">
                <a:latin typeface="Consolas"/>
                <a:cs typeface="Consolas"/>
              </a:rPr>
              <a:t>Runnable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run();</a:t>
            </a:r>
            <a:endParaRPr sz="1600">
              <a:latin typeface="Consolas"/>
              <a:cs typeface="Consolas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724775" cy="363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functional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with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only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one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i="1" spc="-150" dirty="0">
                <a:latin typeface="Trebuchet MS"/>
                <a:cs typeface="Trebuchet MS"/>
              </a:rPr>
              <a:t>abstract</a:t>
            </a:r>
            <a:r>
              <a:rPr sz="2000" b="1" i="1" spc="-215" dirty="0">
                <a:latin typeface="Trebuchet MS"/>
                <a:cs typeface="Trebuchet MS"/>
              </a:rPr>
              <a:t> </a:t>
            </a:r>
            <a:r>
              <a:rPr sz="2000" b="1" spc="-140" dirty="0"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 marL="902335" marR="4145279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 interface </a:t>
            </a:r>
            <a:r>
              <a:rPr sz="1600" b="1" spc="-10" dirty="0">
                <a:latin typeface="Consolas"/>
                <a:cs typeface="Consolas"/>
              </a:rPr>
              <a:t>Runnable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run();</a:t>
            </a:r>
            <a:endParaRPr sz="1600">
              <a:latin typeface="Consolas"/>
              <a:cs typeface="Consolas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>
              <a:latin typeface="Consolas"/>
              <a:cs typeface="Consolas"/>
            </a:endParaRPr>
          </a:p>
          <a:p>
            <a:pPr marL="906144" marR="3586479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 interface </a:t>
            </a:r>
            <a:r>
              <a:rPr sz="1600" b="1" spc="-10" dirty="0">
                <a:latin typeface="Consolas"/>
                <a:cs typeface="Consolas"/>
              </a:rPr>
              <a:t>Comparator&lt;T&gt;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compareTo(T t1, </a:t>
            </a:r>
            <a:r>
              <a:rPr sz="1600" b="1" spc="-5" dirty="0">
                <a:latin typeface="Consolas"/>
                <a:cs typeface="Consolas"/>
              </a:rPr>
              <a:t>T</a:t>
            </a:r>
            <a:r>
              <a:rPr sz="1600" b="1" spc="-10" dirty="0">
                <a:latin typeface="Consolas"/>
                <a:cs typeface="Consolas"/>
              </a:rPr>
              <a:t> t2);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5351172"/>
            <a:ext cx="8143105" cy="13100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1392427"/>
            <a:ext cx="7724775" cy="509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functional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with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only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one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i="1" spc="-150" dirty="0">
                <a:latin typeface="Trebuchet MS"/>
                <a:cs typeface="Trebuchet MS"/>
              </a:rPr>
              <a:t>abstract</a:t>
            </a:r>
            <a:r>
              <a:rPr sz="2000" b="1" i="1" spc="-215" dirty="0">
                <a:latin typeface="Trebuchet MS"/>
                <a:cs typeface="Trebuchet MS"/>
              </a:rPr>
              <a:t> </a:t>
            </a:r>
            <a:r>
              <a:rPr sz="2000" b="1" spc="-140" dirty="0"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 marL="902335" marR="4145279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 interface </a:t>
            </a:r>
            <a:r>
              <a:rPr sz="1600" b="1" spc="-10" dirty="0">
                <a:latin typeface="Consolas"/>
                <a:cs typeface="Consolas"/>
              </a:rPr>
              <a:t>Runnable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run();</a:t>
            </a:r>
            <a:endParaRPr sz="1600">
              <a:latin typeface="Consolas"/>
              <a:cs typeface="Consolas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>
              <a:latin typeface="Consolas"/>
              <a:cs typeface="Consolas"/>
            </a:endParaRPr>
          </a:p>
          <a:p>
            <a:pPr marL="906144" marR="3586479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 interface </a:t>
            </a:r>
            <a:r>
              <a:rPr sz="1600" b="1" spc="-10" dirty="0">
                <a:latin typeface="Consolas"/>
                <a:cs typeface="Consolas"/>
              </a:rPr>
              <a:t>Comparator&lt;T&gt;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compareTo(T t1, </a:t>
            </a:r>
            <a:r>
              <a:rPr sz="1600" b="1" spc="-5" dirty="0">
                <a:latin typeface="Consolas"/>
                <a:cs typeface="Consolas"/>
              </a:rPr>
              <a:t>T</a:t>
            </a:r>
            <a:r>
              <a:rPr sz="1600" b="1" spc="-10" dirty="0">
                <a:latin typeface="Consolas"/>
                <a:cs typeface="Consolas"/>
              </a:rPr>
              <a:t> t2);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onsolas"/>
              <a:cs typeface="Consolas"/>
            </a:endParaRPr>
          </a:p>
          <a:p>
            <a:pPr marL="909319" marR="3472179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 interface </a:t>
            </a:r>
            <a:r>
              <a:rPr sz="1600" b="1" spc="-10" dirty="0">
                <a:latin typeface="Consolas"/>
                <a:cs typeface="Consolas"/>
              </a:rPr>
              <a:t>FileFilter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accept(File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pathname);</a:t>
            </a:r>
            <a:endParaRPr sz="1600">
              <a:latin typeface="Consolas"/>
              <a:cs typeface="Consolas"/>
            </a:endParaRPr>
          </a:p>
          <a:p>
            <a:pPr marL="5753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7" y="2370533"/>
            <a:ext cx="8144600" cy="25805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333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functional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with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only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one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i="1" spc="-150" dirty="0">
                <a:latin typeface="Trebuchet MS"/>
                <a:cs typeface="Trebuchet MS"/>
              </a:rPr>
              <a:t>abstract</a:t>
            </a:r>
            <a:r>
              <a:rPr sz="2000" b="1" i="1" spc="-215" dirty="0">
                <a:latin typeface="Trebuchet MS"/>
                <a:cs typeface="Trebuchet MS"/>
              </a:rPr>
              <a:t> </a:t>
            </a:r>
            <a:r>
              <a:rPr sz="2000" b="1" spc="-140" dirty="0"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/>
                <a:cs typeface="Tahoma"/>
              </a:rPr>
              <a:t>Methods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from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Object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class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don’t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count:</a:t>
            </a:r>
            <a:endParaRPr sz="2000">
              <a:latin typeface="Tahoma"/>
              <a:cs typeface="Tahoma"/>
            </a:endParaRPr>
          </a:p>
          <a:p>
            <a:pPr marL="902335" marR="270002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 interface </a:t>
            </a:r>
            <a:r>
              <a:rPr sz="1600" b="1" spc="-10" dirty="0">
                <a:latin typeface="Consolas"/>
                <a:cs typeface="Consolas"/>
              </a:rPr>
              <a:t>MyFunctionalInterface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someMethod();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/**</a:t>
            </a:r>
            <a:endParaRPr sz="1600">
              <a:latin typeface="Consolas"/>
              <a:cs typeface="Consolas"/>
            </a:endParaRPr>
          </a:p>
          <a:p>
            <a:pPr marL="1014094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/>
                <a:cs typeface="Consolas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documentation</a:t>
            </a:r>
            <a:endParaRPr sz="1600">
              <a:latin typeface="Consolas"/>
              <a:cs typeface="Consolas"/>
            </a:endParaRPr>
          </a:p>
          <a:p>
            <a:pPr marL="1014094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*/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equals(Object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o);</a:t>
            </a:r>
            <a:endParaRPr sz="1600">
              <a:latin typeface="Consolas"/>
              <a:cs typeface="Consolas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5126228"/>
            <a:ext cx="77279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/>
                <a:cs typeface="Tahoma"/>
              </a:rPr>
              <a:t>It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just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here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for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convenience,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compiler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tell</a:t>
            </a:r>
            <a:r>
              <a:rPr sz="2000" b="1" spc="-185" dirty="0">
                <a:latin typeface="Tahoma"/>
                <a:cs typeface="Tahoma"/>
              </a:rPr>
              <a:t> me</a:t>
            </a:r>
            <a:r>
              <a:rPr sz="2000" b="1" spc="-165" dirty="0">
                <a:latin typeface="Tahoma"/>
                <a:cs typeface="Tahoma"/>
              </a:rPr>
              <a:t> whether </a:t>
            </a:r>
            <a:r>
              <a:rPr sz="2000" b="1" spc="-140" dirty="0">
                <a:latin typeface="Tahoma"/>
                <a:cs typeface="Tahoma"/>
              </a:rPr>
              <a:t>the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nt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40" dirty="0">
                <a:latin typeface="Tahoma"/>
                <a:cs typeface="Tahoma"/>
              </a:rPr>
              <a:t>u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25" dirty="0">
                <a:latin typeface="Tahoma"/>
                <a:cs typeface="Tahoma"/>
              </a:rPr>
              <a:t>ot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7" y="1828549"/>
            <a:ext cx="8144600" cy="27931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029200" cy="303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40" dirty="0">
                <a:latin typeface="Tahoma"/>
                <a:cs typeface="Tahoma"/>
              </a:rPr>
              <a:t>u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nt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ce</a:t>
            </a:r>
            <a:r>
              <a:rPr sz="2000" b="1" spc="-170" dirty="0">
                <a:latin typeface="Tahoma"/>
                <a:cs typeface="Tahoma"/>
              </a:rPr>
              <a:t> ca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nn</a:t>
            </a:r>
            <a:r>
              <a:rPr sz="2000" b="1" spc="-145" dirty="0">
                <a:latin typeface="Tahoma"/>
                <a:cs typeface="Tahoma"/>
              </a:rPr>
              <a:t>o</a:t>
            </a:r>
            <a:r>
              <a:rPr sz="2000" b="1" spc="-95" dirty="0">
                <a:latin typeface="Tahoma"/>
                <a:cs typeface="Tahoma"/>
              </a:rPr>
              <a:t>t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ted</a:t>
            </a:r>
            <a:endParaRPr sz="2000">
              <a:latin typeface="Tahoma"/>
              <a:cs typeface="Tahoma"/>
            </a:endParaRPr>
          </a:p>
          <a:p>
            <a:pPr marL="568960">
              <a:lnSpc>
                <a:spcPct val="100000"/>
              </a:lnSpc>
              <a:spcBef>
                <a:spcPts val="2065"/>
              </a:spcBef>
            </a:pPr>
            <a:r>
              <a:rPr sz="1600" b="1" spc="-10" dirty="0">
                <a:solidFill>
                  <a:srgbClr val="646464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 </a:t>
            </a:r>
            <a:r>
              <a:rPr sz="1600" b="1" spc="-10" dirty="0">
                <a:latin typeface="Consolas"/>
                <a:cs typeface="Consolas"/>
              </a:rPr>
              <a:t>MyFunctionalInterface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someMethod();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/**</a:t>
            </a:r>
            <a:endParaRPr sz="1600">
              <a:latin typeface="Consolas"/>
              <a:cs typeface="Consolas"/>
            </a:endParaRPr>
          </a:p>
          <a:p>
            <a:pPr marL="1014094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/>
                <a:cs typeface="Consolas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documentation</a:t>
            </a:r>
            <a:endParaRPr sz="1600">
              <a:latin typeface="Consolas"/>
              <a:cs typeface="Consolas"/>
            </a:endParaRPr>
          </a:p>
          <a:p>
            <a:pPr marL="1014094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/>
                <a:cs typeface="Consolas"/>
              </a:rPr>
              <a:t>*/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equals(Object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o);</a:t>
            </a:r>
            <a:endParaRPr sz="1600">
              <a:latin typeface="Consolas"/>
              <a:cs typeface="Consolas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13195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y</a:t>
            </a:r>
            <a:r>
              <a:rPr sz="2000" b="1" spc="-120" dirty="0">
                <a:latin typeface="Tahoma"/>
                <a:cs typeface="Tahoma"/>
              </a:rPr>
              <a:t>pe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/>
                <a:cs typeface="Wingdings"/>
              </a:rPr>
              <a:t>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sw</a:t>
            </a:r>
            <a:r>
              <a:rPr sz="2000" spc="-90" dirty="0">
                <a:latin typeface="Trebuchet MS"/>
                <a:cs typeface="Trebuchet MS"/>
              </a:rPr>
              <a:t>e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320" dirty="0">
                <a:latin typeface="Trebuchet MS"/>
                <a:cs typeface="Trebuchet MS"/>
              </a:rPr>
              <a:t>: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f</a:t>
            </a:r>
            <a:r>
              <a:rPr sz="2000" spc="5" dirty="0">
                <a:latin typeface="Trebuchet MS"/>
                <a:cs typeface="Trebuchet MS"/>
              </a:rPr>
              <a:t>u</a:t>
            </a:r>
            <a:r>
              <a:rPr sz="2000" spc="-40" dirty="0">
                <a:latin typeface="Trebuchet MS"/>
                <a:cs typeface="Trebuchet MS"/>
              </a:rPr>
              <a:t>nc</a:t>
            </a:r>
            <a:r>
              <a:rPr sz="2000" spc="-135" dirty="0">
                <a:latin typeface="Trebuchet MS"/>
                <a:cs typeface="Trebuchet MS"/>
              </a:rPr>
              <a:t>t</a:t>
            </a:r>
            <a:r>
              <a:rPr sz="2000" spc="-110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on</a:t>
            </a:r>
            <a:r>
              <a:rPr sz="2000" spc="-25" dirty="0">
                <a:latin typeface="Trebuchet MS"/>
                <a:cs typeface="Trebuchet MS"/>
              </a:rPr>
              <a:t>a</a:t>
            </a:r>
            <a:r>
              <a:rPr sz="2000" spc="-120" dirty="0">
                <a:latin typeface="Trebuchet MS"/>
                <a:cs typeface="Trebuchet MS"/>
              </a:rPr>
              <a:t>l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i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125" dirty="0">
                <a:latin typeface="Trebuchet MS"/>
                <a:cs typeface="Trebuchet MS"/>
              </a:rPr>
              <a:t>erf</a:t>
            </a:r>
            <a:r>
              <a:rPr sz="2000" spc="-95" dirty="0">
                <a:latin typeface="Trebuchet MS"/>
                <a:cs typeface="Trebuchet MS"/>
              </a:rPr>
              <a:t>ac</a:t>
            </a:r>
            <a:r>
              <a:rPr sz="2000" spc="-9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va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25" dirty="0">
                <a:latin typeface="Tahoma"/>
                <a:cs typeface="Tahoma"/>
              </a:rPr>
              <a:t>iab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73627"/>
            <a:ext cx="4042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00" dirty="0">
                <a:latin typeface="Tahoma"/>
                <a:cs typeface="Tahoma"/>
              </a:rPr>
              <a:t>b</a:t>
            </a:r>
            <a:r>
              <a:rPr sz="2000" b="1" spc="-165" dirty="0">
                <a:latin typeface="Tahoma"/>
                <a:cs typeface="Tahoma"/>
              </a:rPr>
              <a:t>je</a:t>
            </a:r>
            <a:r>
              <a:rPr sz="2000" b="1" spc="-180" dirty="0">
                <a:latin typeface="Tahoma"/>
                <a:cs typeface="Tahoma"/>
              </a:rPr>
              <a:t>c</a:t>
            </a:r>
            <a:r>
              <a:rPr sz="2000" b="1" spc="-125" dirty="0">
                <a:latin typeface="Tahoma"/>
                <a:cs typeface="Tahoma"/>
              </a:rPr>
              <a:t>t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6" y="1899032"/>
            <a:ext cx="8144588" cy="12037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/>
                <a:cs typeface="Tahoma"/>
              </a:rPr>
              <a:t>A</a:t>
            </a:r>
            <a:r>
              <a:rPr sz="2000" b="1" spc="-11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35" dirty="0">
                <a:latin typeface="Tahoma"/>
                <a:cs typeface="Tahoma"/>
              </a:rPr>
              <a:t>we</a:t>
            </a:r>
            <a:r>
              <a:rPr sz="2000" b="1" spc="-135" dirty="0">
                <a:latin typeface="Tahoma"/>
                <a:cs typeface="Tahoma"/>
              </a:rPr>
              <a:t>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8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/>
              <a:cs typeface="Tahoma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Comparator&lt;String&gt; </a:t>
            </a:r>
            <a:r>
              <a:rPr sz="1600" b="1" spc="-5" dirty="0">
                <a:latin typeface="Consolas"/>
                <a:cs typeface="Consolas"/>
              </a:rPr>
              <a:t>c =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s1,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String s2)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compare</a:t>
            </a:r>
            <a:r>
              <a:rPr sz="1600" b="1" spc="-10" dirty="0">
                <a:latin typeface="Consolas"/>
                <a:cs typeface="Consolas"/>
              </a:rPr>
              <a:t>(s1.length(),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s2.length());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526027"/>
            <a:ext cx="76854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/>
                <a:cs typeface="Tahoma"/>
              </a:rPr>
              <a:t>Consequences: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lambda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taken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as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method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parameter,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and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ca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30" dirty="0">
                <a:latin typeface="Tahoma"/>
                <a:cs typeface="Tahoma"/>
              </a:rPr>
              <a:t>r</a:t>
            </a:r>
            <a:r>
              <a:rPr sz="2000" b="1" spc="-170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95" dirty="0">
                <a:latin typeface="Tahoma"/>
                <a:cs typeface="Tahoma"/>
              </a:rPr>
              <a:t>d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50" dirty="0">
                <a:latin typeface="Tahoma"/>
                <a:cs typeface="Tahoma"/>
              </a:rPr>
              <a:t>y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05" dirty="0">
                <a:latin typeface="Tahoma"/>
                <a:cs typeface="Tahoma"/>
              </a:rPr>
              <a:t>od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7" y="1898751"/>
            <a:ext cx="8144600" cy="1097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/>
                <a:cs typeface="Tahoma"/>
              </a:rPr>
              <a:t>A</a:t>
            </a:r>
            <a:r>
              <a:rPr sz="2000" b="1" spc="-11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35" dirty="0">
                <a:latin typeface="Tahoma"/>
                <a:cs typeface="Tahoma"/>
              </a:rPr>
              <a:t>we</a:t>
            </a:r>
            <a:r>
              <a:rPr sz="2000" b="1" spc="-135" dirty="0">
                <a:latin typeface="Tahoma"/>
                <a:cs typeface="Tahoma"/>
              </a:rPr>
              <a:t>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8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/>
              <a:cs typeface="Tahoma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Comparator&lt;String&gt; </a:t>
            </a:r>
            <a:r>
              <a:rPr sz="1600" b="1" spc="-5" dirty="0">
                <a:latin typeface="Consolas"/>
                <a:cs typeface="Consolas"/>
              </a:rPr>
              <a:t>c =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s1,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String s2)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compare</a:t>
            </a:r>
            <a:r>
              <a:rPr sz="1600" b="1" spc="-10" dirty="0">
                <a:latin typeface="Consolas"/>
                <a:cs typeface="Consolas"/>
              </a:rPr>
              <a:t>(s1.length(),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s2.length());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254" y="446023"/>
            <a:ext cx="3034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135" dirty="0"/>
              <a:t>g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45" dirty="0"/>
              <a:t>ed</a:t>
            </a:r>
            <a:r>
              <a:rPr spc="-260" dirty="0"/>
              <a:t> </a:t>
            </a:r>
            <a:r>
              <a:rPr spc="-120" dirty="0"/>
              <a:t>Audi</a:t>
            </a:r>
            <a:r>
              <a:rPr spc="-135" dirty="0"/>
              <a:t>e</a:t>
            </a:r>
            <a:r>
              <a:rPr spc="-150" dirty="0"/>
              <a:t>n</a:t>
            </a:r>
            <a:r>
              <a:rPr spc="-225" dirty="0"/>
              <a:t>c</a:t>
            </a:r>
            <a:r>
              <a:rPr spc="-19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043679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229" dirty="0">
                <a:latin typeface="Tahoma"/>
                <a:cs typeface="Tahoma"/>
              </a:rPr>
              <a:t>J</a:t>
            </a:r>
            <a:r>
              <a:rPr sz="2000" b="1" spc="-170" dirty="0">
                <a:latin typeface="Tahoma"/>
                <a:cs typeface="Tahoma"/>
              </a:rPr>
              <a:t>ava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55" dirty="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/>
                <a:cs typeface="Tahoma"/>
              </a:rPr>
              <a:t>B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si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k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85" dirty="0">
                <a:latin typeface="Tahoma"/>
                <a:cs typeface="Tahoma"/>
              </a:rPr>
              <a:t>l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05" dirty="0">
                <a:latin typeface="Tahoma"/>
                <a:cs typeface="Tahoma"/>
              </a:rPr>
              <a:t>dg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AP</a:t>
            </a:r>
            <a:r>
              <a:rPr sz="2000" b="1" spc="-325" dirty="0">
                <a:latin typeface="Tahoma"/>
                <a:cs typeface="Tahoma"/>
              </a:rPr>
              <a:t>Is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Generics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Co</a:t>
            </a:r>
            <a:r>
              <a:rPr sz="2000" b="1" spc="-70" dirty="0">
                <a:latin typeface="Tahoma"/>
                <a:cs typeface="Tahoma"/>
              </a:rPr>
              <a:t>l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45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25" dirty="0">
                <a:latin typeface="Tahoma"/>
                <a:cs typeface="Tahoma"/>
              </a:rPr>
              <a:t>on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AP</a:t>
            </a:r>
            <a:r>
              <a:rPr sz="2000" b="1" spc="-440" dirty="0"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/>
                <a:cs typeface="Tahoma"/>
              </a:rPr>
              <a:t>J</a:t>
            </a:r>
            <a:r>
              <a:rPr sz="2000" b="1" spc="-170" dirty="0">
                <a:latin typeface="Tahoma"/>
                <a:cs typeface="Tahoma"/>
              </a:rPr>
              <a:t>ava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445" dirty="0">
                <a:latin typeface="Tahoma"/>
                <a:cs typeface="Tahoma"/>
              </a:rPr>
              <a:t>I</a:t>
            </a:r>
            <a:r>
              <a:rPr sz="2000" b="1" spc="-484" dirty="0">
                <a:latin typeface="Tahoma"/>
                <a:cs typeface="Tahoma"/>
              </a:rPr>
              <a:t>/</a:t>
            </a:r>
            <a:r>
              <a:rPr sz="2000" b="1" spc="-130" dirty="0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3436" y="1342644"/>
            <a:ext cx="3296411" cy="23301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3863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y</a:t>
            </a:r>
            <a:r>
              <a:rPr sz="2000" b="1" spc="-120" dirty="0">
                <a:latin typeface="Tahoma"/>
                <a:cs typeface="Tahoma"/>
              </a:rPr>
              <a:t>pe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/>
                <a:cs typeface="Wingdings"/>
              </a:rPr>
              <a:t>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sw</a:t>
            </a:r>
            <a:r>
              <a:rPr sz="2000" spc="-90" dirty="0">
                <a:latin typeface="Trebuchet MS"/>
                <a:cs typeface="Trebuchet MS"/>
              </a:rPr>
              <a:t>e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320" dirty="0">
                <a:latin typeface="Trebuchet MS"/>
                <a:cs typeface="Trebuchet MS"/>
              </a:rPr>
              <a:t>: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f</a:t>
            </a:r>
            <a:r>
              <a:rPr sz="2000" spc="5" dirty="0">
                <a:latin typeface="Trebuchet MS"/>
                <a:cs typeface="Trebuchet MS"/>
              </a:rPr>
              <a:t>u</a:t>
            </a:r>
            <a:r>
              <a:rPr sz="2000" spc="-40" dirty="0">
                <a:latin typeface="Trebuchet MS"/>
                <a:cs typeface="Trebuchet MS"/>
              </a:rPr>
              <a:t>nc</a:t>
            </a:r>
            <a:r>
              <a:rPr sz="2000" spc="-135" dirty="0">
                <a:latin typeface="Trebuchet MS"/>
                <a:cs typeface="Trebuchet MS"/>
              </a:rPr>
              <a:t>t</a:t>
            </a:r>
            <a:r>
              <a:rPr sz="2000" spc="-110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on</a:t>
            </a:r>
            <a:r>
              <a:rPr sz="2000" spc="-25" dirty="0">
                <a:latin typeface="Trebuchet MS"/>
                <a:cs typeface="Trebuchet MS"/>
              </a:rPr>
              <a:t>a</a:t>
            </a:r>
            <a:r>
              <a:rPr sz="2000" spc="-120" dirty="0">
                <a:latin typeface="Trebuchet MS"/>
                <a:cs typeface="Trebuchet MS"/>
              </a:rPr>
              <a:t>l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i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125" dirty="0">
                <a:latin typeface="Trebuchet MS"/>
                <a:cs typeface="Trebuchet MS"/>
              </a:rPr>
              <a:t>erf</a:t>
            </a:r>
            <a:r>
              <a:rPr sz="2000" spc="-95" dirty="0">
                <a:latin typeface="Trebuchet MS"/>
                <a:cs typeface="Trebuchet MS"/>
              </a:rPr>
              <a:t>ac</a:t>
            </a:r>
            <a:r>
              <a:rPr sz="2000" spc="-9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va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25" dirty="0">
                <a:latin typeface="Tahoma"/>
                <a:cs typeface="Tahoma"/>
              </a:rPr>
              <a:t>iab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756285" lvl="1" indent="-343535">
              <a:lnSpc>
                <a:spcPct val="100000"/>
              </a:lnSpc>
              <a:spcBef>
                <a:spcPts val="1789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sw</a:t>
            </a:r>
            <a:r>
              <a:rPr sz="2000" spc="-90" dirty="0">
                <a:latin typeface="Trebuchet MS"/>
                <a:cs typeface="Trebuchet MS"/>
              </a:rPr>
              <a:t>e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320" dirty="0">
                <a:latin typeface="Trebuchet MS"/>
                <a:cs typeface="Trebuchet MS"/>
              </a:rPr>
              <a:t>: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ye</a:t>
            </a:r>
            <a:r>
              <a:rPr sz="2000" spc="-50" dirty="0">
                <a:latin typeface="Trebuchet MS"/>
                <a:cs typeface="Trebuchet MS"/>
              </a:rPr>
              <a:t>s</a:t>
            </a:r>
            <a:r>
              <a:rPr sz="2000" spc="-275" dirty="0">
                <a:latin typeface="Trebuchet MS"/>
                <a:cs typeface="Trebuchet MS"/>
              </a:rPr>
              <a:t>!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00" dirty="0">
                <a:latin typeface="Tahoma"/>
                <a:cs typeface="Tahoma"/>
              </a:rPr>
              <a:t>b</a:t>
            </a:r>
            <a:r>
              <a:rPr sz="2000" b="1" spc="-165" dirty="0">
                <a:latin typeface="Tahoma"/>
                <a:cs typeface="Tahoma"/>
              </a:rPr>
              <a:t>je</a:t>
            </a:r>
            <a:r>
              <a:rPr sz="2000" b="1" spc="-180" dirty="0">
                <a:latin typeface="Tahoma"/>
                <a:cs typeface="Tahoma"/>
              </a:rPr>
              <a:t>c</a:t>
            </a:r>
            <a:r>
              <a:rPr sz="2000" b="1" spc="-125" dirty="0">
                <a:latin typeface="Tahoma"/>
                <a:cs typeface="Tahoma"/>
              </a:rPr>
              <a:t>t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779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q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sti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tou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50" dirty="0">
                <a:latin typeface="Tahoma"/>
                <a:cs typeface="Tahoma"/>
              </a:rPr>
              <a:t>ee</a:t>
            </a:r>
            <a:r>
              <a:rPr sz="2000" b="1" spc="-229" dirty="0">
                <a:latin typeface="Tahoma"/>
                <a:cs typeface="Tahoma"/>
              </a:rPr>
              <a:t>m</a:t>
            </a:r>
            <a:r>
              <a:rPr sz="2000" b="1" spc="-190" dirty="0">
                <a:latin typeface="Tahoma"/>
                <a:cs typeface="Tahoma"/>
              </a:rPr>
              <a:t>s</a:t>
            </a:r>
            <a:r>
              <a:rPr sz="2000" b="1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342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/>
                <a:cs typeface="Tahoma"/>
              </a:rPr>
              <a:t>Le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85" dirty="0">
                <a:latin typeface="Tahoma"/>
                <a:cs typeface="Tahoma"/>
              </a:rPr>
              <a:t>’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o</a:t>
            </a:r>
            <a:r>
              <a:rPr sz="2000" b="1" spc="-190" dirty="0">
                <a:latin typeface="Tahoma"/>
                <a:cs typeface="Tahoma"/>
              </a:rPr>
              <a:t>m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fo</a:t>
            </a:r>
            <a:r>
              <a:rPr sz="2000" b="1" spc="-65" dirty="0">
                <a:latin typeface="Tahoma"/>
                <a:cs typeface="Tahoma"/>
              </a:rPr>
              <a:t>l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04" dirty="0">
                <a:latin typeface="Tahoma"/>
                <a:cs typeface="Tahoma"/>
              </a:rPr>
              <a:t>ow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/>
                <a:cs typeface="Consolas"/>
              </a:rPr>
              <a:t>Comparator&lt;String&gt; </a:t>
            </a:r>
            <a:r>
              <a:rPr sz="1600" b="1" spc="-5" dirty="0">
                <a:latin typeface="Consolas"/>
                <a:cs typeface="Consolas"/>
              </a:rPr>
              <a:t>c =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s1,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String s2)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compare</a:t>
            </a:r>
            <a:r>
              <a:rPr sz="1600" b="1" spc="-10" dirty="0">
                <a:latin typeface="Consolas"/>
                <a:cs typeface="Consolas"/>
              </a:rPr>
              <a:t>(s1.length(),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s2.length());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/>
              <a:cs typeface="Consolas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Comparator&lt;String&gt;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new </a:t>
            </a:r>
            <a:r>
              <a:rPr sz="1600" b="1" spc="-10" dirty="0">
                <a:latin typeface="Consolas"/>
                <a:cs typeface="Consolas"/>
              </a:rPr>
              <a:t>Comparator&lt;String&gt;(String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s1,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s2)</a:t>
            </a:r>
            <a:r>
              <a:rPr sz="1600" b="1" spc="-5" dirty="0">
                <a:latin typeface="Consolas"/>
                <a:cs typeface="Consolas"/>
              </a:rPr>
              <a:t> 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 boolean</a:t>
            </a:r>
            <a:r>
              <a:rPr sz="1600" b="1" spc="-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compareTo(String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s1,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s2)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compare</a:t>
            </a:r>
            <a:r>
              <a:rPr sz="1600" b="1" spc="-10" dirty="0">
                <a:latin typeface="Consolas"/>
                <a:cs typeface="Consolas"/>
              </a:rPr>
              <a:t>(s1.length(), s2.length());</a:t>
            </a:r>
            <a:endParaRPr sz="1600">
              <a:latin typeface="Consolas"/>
              <a:cs typeface="Consolas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4064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/>
                <a:cs typeface="Tahoma"/>
              </a:rPr>
              <a:t>Le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85" dirty="0">
                <a:latin typeface="Tahoma"/>
                <a:cs typeface="Tahoma"/>
              </a:rPr>
              <a:t>’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o</a:t>
            </a:r>
            <a:r>
              <a:rPr sz="2000" b="1" spc="-190" dirty="0">
                <a:latin typeface="Tahoma"/>
                <a:cs typeface="Tahoma"/>
              </a:rPr>
              <a:t>m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fo</a:t>
            </a:r>
            <a:r>
              <a:rPr sz="2000" b="1" spc="-65" dirty="0">
                <a:latin typeface="Tahoma"/>
                <a:cs typeface="Tahoma"/>
              </a:rPr>
              <a:t>l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04" dirty="0">
                <a:latin typeface="Tahoma"/>
                <a:cs typeface="Tahoma"/>
              </a:rPr>
              <a:t>ow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/>
                <a:cs typeface="Consolas"/>
              </a:rPr>
              <a:t>Comparator&lt;String&gt; </a:t>
            </a:r>
            <a:r>
              <a:rPr sz="1600" b="1" spc="-5" dirty="0">
                <a:latin typeface="Consolas"/>
                <a:cs typeface="Consolas"/>
              </a:rPr>
              <a:t>c =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s1,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String s2)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compare</a:t>
            </a:r>
            <a:r>
              <a:rPr sz="1600" b="1" spc="-10" dirty="0">
                <a:latin typeface="Consolas"/>
                <a:cs typeface="Consolas"/>
              </a:rPr>
              <a:t>(s1.length(),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s2.length());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/>
              <a:cs typeface="Consolas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Comparator&lt;String&gt;</a:t>
            </a:r>
            <a:r>
              <a:rPr sz="1600" b="1" spc="-25" dirty="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/>
                <a:cs typeface="Consolas"/>
              </a:rPr>
              <a:t>c</a:t>
            </a:r>
            <a:r>
              <a:rPr sz="1600" b="1" spc="-25" dirty="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new </a:t>
            </a: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Comparator&lt;String&gt;(String</a:t>
            </a:r>
            <a:r>
              <a:rPr sz="1600" b="1" spc="-5" dirty="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s1,</a:t>
            </a:r>
            <a:r>
              <a:rPr sz="1600" b="1" dirty="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String</a:t>
            </a:r>
            <a:r>
              <a:rPr sz="1600" b="1" spc="-5" dirty="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s2)</a:t>
            </a:r>
            <a:r>
              <a:rPr sz="1600" b="1" spc="-5" dirty="0">
                <a:solidFill>
                  <a:srgbClr val="909090"/>
                </a:solidFill>
                <a:latin typeface="Consolas"/>
                <a:cs typeface="Consolas"/>
              </a:rPr>
              <a:t> 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public boolean</a:t>
            </a:r>
            <a:r>
              <a:rPr sz="1600" b="1" spc="-5" dirty="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compareTo(String</a:t>
            </a:r>
            <a:r>
              <a:rPr sz="1600" b="1" dirty="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s1,</a:t>
            </a:r>
            <a:r>
              <a:rPr sz="1600" b="1" spc="-15" dirty="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String</a:t>
            </a:r>
            <a:r>
              <a:rPr sz="1600" b="1" dirty="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s2)</a:t>
            </a:r>
            <a:r>
              <a:rPr sz="1600" b="1" dirty="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/>
                <a:cs typeface="Consolas"/>
              </a:rPr>
              <a:t>{ </a:t>
            </a:r>
            <a:r>
              <a:rPr sz="1600" b="1" spc="-865" dirty="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Integer.</a:t>
            </a:r>
            <a:r>
              <a:rPr sz="1600" b="1" i="1" spc="-10" dirty="0">
                <a:solidFill>
                  <a:srgbClr val="909090"/>
                </a:solidFill>
                <a:latin typeface="Consolas"/>
                <a:cs typeface="Consolas"/>
              </a:rPr>
              <a:t>compare</a:t>
            </a: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(s1.length(), s2.length());</a:t>
            </a:r>
            <a:endParaRPr sz="1600">
              <a:latin typeface="Consolas"/>
              <a:cs typeface="Consolas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solidFill>
                  <a:srgbClr val="909090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lambda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expression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created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without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using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495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new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5857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y</a:t>
            </a:r>
            <a:r>
              <a:rPr sz="2000" b="1" spc="-120" dirty="0">
                <a:latin typeface="Tahoma"/>
                <a:cs typeface="Tahoma"/>
              </a:rPr>
              <a:t>pe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sw</a:t>
            </a:r>
            <a:r>
              <a:rPr sz="2000" spc="-90" dirty="0">
                <a:latin typeface="Trebuchet MS"/>
                <a:cs typeface="Trebuchet MS"/>
              </a:rPr>
              <a:t>e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320" dirty="0">
                <a:latin typeface="Trebuchet MS"/>
                <a:cs typeface="Trebuchet MS"/>
              </a:rPr>
              <a:t>: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f</a:t>
            </a:r>
            <a:r>
              <a:rPr sz="2000" spc="5" dirty="0">
                <a:latin typeface="Trebuchet MS"/>
                <a:cs typeface="Trebuchet MS"/>
              </a:rPr>
              <a:t>u</a:t>
            </a:r>
            <a:r>
              <a:rPr sz="2000" spc="-40" dirty="0">
                <a:latin typeface="Trebuchet MS"/>
                <a:cs typeface="Trebuchet MS"/>
              </a:rPr>
              <a:t>nc</a:t>
            </a:r>
            <a:r>
              <a:rPr sz="2000" spc="-135" dirty="0">
                <a:latin typeface="Trebuchet MS"/>
                <a:cs typeface="Trebuchet MS"/>
              </a:rPr>
              <a:t>t</a:t>
            </a:r>
            <a:r>
              <a:rPr sz="2000" spc="-110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on</a:t>
            </a:r>
            <a:r>
              <a:rPr sz="2000" spc="-25" dirty="0">
                <a:latin typeface="Trebuchet MS"/>
                <a:cs typeface="Trebuchet MS"/>
              </a:rPr>
              <a:t>a</a:t>
            </a:r>
            <a:r>
              <a:rPr sz="2000" spc="-120" dirty="0">
                <a:latin typeface="Trebuchet MS"/>
                <a:cs typeface="Trebuchet MS"/>
              </a:rPr>
              <a:t>l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i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125" dirty="0">
                <a:latin typeface="Trebuchet MS"/>
                <a:cs typeface="Trebuchet MS"/>
              </a:rPr>
              <a:t>erf</a:t>
            </a:r>
            <a:r>
              <a:rPr sz="2000" spc="-95" dirty="0">
                <a:latin typeface="Trebuchet MS"/>
                <a:cs typeface="Trebuchet MS"/>
              </a:rPr>
              <a:t>ac</a:t>
            </a:r>
            <a:r>
              <a:rPr sz="2000" spc="-9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va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25" dirty="0">
                <a:latin typeface="Tahoma"/>
                <a:cs typeface="Tahoma"/>
              </a:rPr>
              <a:t>iab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sw</a:t>
            </a:r>
            <a:r>
              <a:rPr sz="2000" spc="-90" dirty="0">
                <a:latin typeface="Trebuchet MS"/>
                <a:cs typeface="Trebuchet MS"/>
              </a:rPr>
              <a:t>e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320" dirty="0">
                <a:latin typeface="Trebuchet MS"/>
                <a:cs typeface="Trebuchet MS"/>
              </a:rPr>
              <a:t>: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ye</a:t>
            </a:r>
            <a:r>
              <a:rPr sz="2000" spc="-50" dirty="0">
                <a:latin typeface="Trebuchet MS"/>
                <a:cs typeface="Trebuchet MS"/>
              </a:rPr>
              <a:t>s</a:t>
            </a:r>
            <a:r>
              <a:rPr sz="2000" spc="-275" dirty="0">
                <a:latin typeface="Trebuchet MS"/>
                <a:cs typeface="Trebuchet MS"/>
              </a:rPr>
              <a:t>!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00" dirty="0">
                <a:latin typeface="Tahoma"/>
                <a:cs typeface="Tahoma"/>
              </a:rPr>
              <a:t>b</a:t>
            </a:r>
            <a:r>
              <a:rPr sz="2000" b="1" spc="-165" dirty="0">
                <a:latin typeface="Tahoma"/>
                <a:cs typeface="Tahoma"/>
              </a:rPr>
              <a:t>je</a:t>
            </a:r>
            <a:r>
              <a:rPr sz="2000" b="1" spc="-180" dirty="0">
                <a:latin typeface="Tahoma"/>
                <a:cs typeface="Tahoma"/>
              </a:rPr>
              <a:t>c</a:t>
            </a:r>
            <a:r>
              <a:rPr sz="2000" b="1" spc="-125" dirty="0">
                <a:latin typeface="Tahoma"/>
                <a:cs typeface="Tahoma"/>
              </a:rPr>
              <a:t>t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spc="-40" dirty="0">
                <a:latin typeface="Trebuchet MS"/>
                <a:cs typeface="Trebuchet MS"/>
              </a:rPr>
              <a:t>h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</a:t>
            </a:r>
            <a:r>
              <a:rPr sz="1800" spc="10" dirty="0">
                <a:latin typeface="Trebuchet MS"/>
                <a:cs typeface="Trebuchet MS"/>
              </a:rPr>
              <a:t>n</a:t>
            </a:r>
            <a:r>
              <a:rPr sz="1800" spc="-50" dirty="0">
                <a:latin typeface="Trebuchet MS"/>
                <a:cs typeface="Trebuchet MS"/>
              </a:rPr>
              <a:t>sw</a:t>
            </a:r>
            <a:r>
              <a:rPr sz="1800" spc="-45" dirty="0">
                <a:latin typeface="Trebuchet MS"/>
                <a:cs typeface="Trebuchet MS"/>
              </a:rPr>
              <a:t>e</a:t>
            </a:r>
            <a:r>
              <a:rPr sz="1800" spc="-114" dirty="0">
                <a:latin typeface="Trebuchet MS"/>
                <a:cs typeface="Trebuchet MS"/>
              </a:rPr>
              <a:t>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i</a:t>
            </a:r>
            <a:r>
              <a:rPr sz="1800" spc="-65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</a:t>
            </a:r>
            <a:r>
              <a:rPr sz="1800" spc="5" dirty="0">
                <a:latin typeface="Trebuchet MS"/>
                <a:cs typeface="Trebuchet MS"/>
              </a:rPr>
              <a:t>mp</a:t>
            </a:r>
            <a:r>
              <a:rPr sz="1800" spc="-114" dirty="0">
                <a:latin typeface="Trebuchet MS"/>
                <a:cs typeface="Trebuchet MS"/>
              </a:rPr>
              <a:t>l</a:t>
            </a:r>
            <a:r>
              <a:rPr sz="1800" spc="-80" dirty="0">
                <a:latin typeface="Trebuchet MS"/>
                <a:cs typeface="Trebuchet MS"/>
              </a:rPr>
              <a:t>ex</a:t>
            </a:r>
            <a:r>
              <a:rPr sz="1800" spc="-290" dirty="0">
                <a:latin typeface="Trebuchet MS"/>
                <a:cs typeface="Trebuchet MS"/>
              </a:rPr>
              <a:t>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bu</a:t>
            </a:r>
            <a:r>
              <a:rPr sz="1800" spc="-120" dirty="0">
                <a:latin typeface="Trebuchet MS"/>
                <a:cs typeface="Trebuchet MS"/>
              </a:rPr>
              <a:t>t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no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5996305" cy="29362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y</a:t>
            </a:r>
            <a:r>
              <a:rPr sz="2000" b="1" spc="-120" dirty="0">
                <a:latin typeface="Tahoma"/>
                <a:cs typeface="Tahoma"/>
              </a:rPr>
              <a:t>pe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sw</a:t>
            </a:r>
            <a:r>
              <a:rPr sz="2000" spc="-90" dirty="0">
                <a:latin typeface="Trebuchet MS"/>
                <a:cs typeface="Trebuchet MS"/>
              </a:rPr>
              <a:t>e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320" dirty="0">
                <a:latin typeface="Trebuchet MS"/>
                <a:cs typeface="Trebuchet MS"/>
              </a:rPr>
              <a:t>: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f</a:t>
            </a:r>
            <a:r>
              <a:rPr sz="2000" spc="5" dirty="0">
                <a:latin typeface="Trebuchet MS"/>
                <a:cs typeface="Trebuchet MS"/>
              </a:rPr>
              <a:t>u</a:t>
            </a:r>
            <a:r>
              <a:rPr sz="2000" spc="-40" dirty="0">
                <a:latin typeface="Trebuchet MS"/>
                <a:cs typeface="Trebuchet MS"/>
              </a:rPr>
              <a:t>nc</a:t>
            </a:r>
            <a:r>
              <a:rPr sz="2000" spc="-135" dirty="0">
                <a:latin typeface="Trebuchet MS"/>
                <a:cs typeface="Trebuchet MS"/>
              </a:rPr>
              <a:t>t</a:t>
            </a:r>
            <a:r>
              <a:rPr sz="2000" spc="-110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on</a:t>
            </a:r>
            <a:r>
              <a:rPr sz="2000" spc="-25" dirty="0">
                <a:latin typeface="Trebuchet MS"/>
                <a:cs typeface="Trebuchet MS"/>
              </a:rPr>
              <a:t>a</a:t>
            </a:r>
            <a:r>
              <a:rPr sz="2000" spc="-120" dirty="0">
                <a:latin typeface="Trebuchet MS"/>
                <a:cs typeface="Trebuchet MS"/>
              </a:rPr>
              <a:t>l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i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125" dirty="0">
                <a:latin typeface="Trebuchet MS"/>
                <a:cs typeface="Trebuchet MS"/>
              </a:rPr>
              <a:t>erf</a:t>
            </a:r>
            <a:r>
              <a:rPr sz="2000" spc="-95" dirty="0">
                <a:latin typeface="Trebuchet MS"/>
                <a:cs typeface="Trebuchet MS"/>
              </a:rPr>
              <a:t>ac</a:t>
            </a:r>
            <a:r>
              <a:rPr sz="2000" spc="-9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va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25" dirty="0">
                <a:latin typeface="Tahoma"/>
                <a:cs typeface="Tahoma"/>
              </a:rPr>
              <a:t>iab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sw</a:t>
            </a:r>
            <a:r>
              <a:rPr sz="2000" spc="-90" dirty="0">
                <a:latin typeface="Trebuchet MS"/>
                <a:cs typeface="Trebuchet MS"/>
              </a:rPr>
              <a:t>e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320" dirty="0">
                <a:latin typeface="Trebuchet MS"/>
                <a:cs typeface="Trebuchet MS"/>
              </a:rPr>
              <a:t>: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ye</a:t>
            </a:r>
            <a:r>
              <a:rPr sz="2000" spc="-50" dirty="0">
                <a:latin typeface="Trebuchet MS"/>
                <a:cs typeface="Trebuchet MS"/>
              </a:rPr>
              <a:t>s</a:t>
            </a:r>
            <a:r>
              <a:rPr sz="2000" spc="-275" dirty="0">
                <a:latin typeface="Trebuchet MS"/>
                <a:cs typeface="Trebuchet MS"/>
              </a:rPr>
              <a:t>!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00" dirty="0">
                <a:latin typeface="Tahoma"/>
                <a:cs typeface="Tahoma"/>
              </a:rPr>
              <a:t>b</a:t>
            </a:r>
            <a:r>
              <a:rPr sz="2000" b="1" spc="-165" dirty="0">
                <a:latin typeface="Tahoma"/>
                <a:cs typeface="Tahoma"/>
              </a:rPr>
              <a:t>je</a:t>
            </a:r>
            <a:r>
              <a:rPr sz="2000" b="1" spc="-180" dirty="0">
                <a:latin typeface="Tahoma"/>
                <a:cs typeface="Tahoma"/>
              </a:rPr>
              <a:t>c</a:t>
            </a:r>
            <a:r>
              <a:rPr sz="2000" b="1" spc="-125" dirty="0">
                <a:latin typeface="Tahoma"/>
                <a:cs typeface="Tahoma"/>
              </a:rPr>
              <a:t>t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spc="-40" dirty="0">
                <a:latin typeface="Trebuchet MS"/>
                <a:cs typeface="Trebuchet MS"/>
              </a:rPr>
              <a:t>h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</a:t>
            </a:r>
            <a:r>
              <a:rPr sz="1800" spc="10" dirty="0">
                <a:latin typeface="Trebuchet MS"/>
                <a:cs typeface="Trebuchet MS"/>
              </a:rPr>
              <a:t>n</a:t>
            </a:r>
            <a:r>
              <a:rPr sz="1800" spc="-50" dirty="0">
                <a:latin typeface="Trebuchet MS"/>
                <a:cs typeface="Trebuchet MS"/>
              </a:rPr>
              <a:t>sw</a:t>
            </a:r>
            <a:r>
              <a:rPr sz="1800" spc="-45" dirty="0">
                <a:latin typeface="Trebuchet MS"/>
                <a:cs typeface="Trebuchet MS"/>
              </a:rPr>
              <a:t>e</a:t>
            </a:r>
            <a:r>
              <a:rPr sz="1800" spc="-114" dirty="0">
                <a:latin typeface="Trebuchet MS"/>
                <a:cs typeface="Trebuchet MS"/>
              </a:rPr>
              <a:t>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i</a:t>
            </a:r>
            <a:r>
              <a:rPr sz="1800" spc="-65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</a:t>
            </a:r>
            <a:r>
              <a:rPr sz="1800" spc="5" dirty="0">
                <a:latin typeface="Trebuchet MS"/>
                <a:cs typeface="Trebuchet MS"/>
              </a:rPr>
              <a:t>mp</a:t>
            </a:r>
            <a:r>
              <a:rPr sz="1800" spc="-114" dirty="0">
                <a:latin typeface="Trebuchet MS"/>
                <a:cs typeface="Trebuchet MS"/>
              </a:rPr>
              <a:t>l</a:t>
            </a:r>
            <a:r>
              <a:rPr sz="1800" spc="-80" dirty="0">
                <a:latin typeface="Trebuchet MS"/>
                <a:cs typeface="Trebuchet MS"/>
              </a:rPr>
              <a:t>ex</a:t>
            </a:r>
            <a:r>
              <a:rPr sz="1800" spc="-290" dirty="0">
                <a:latin typeface="Trebuchet MS"/>
                <a:cs typeface="Trebuchet MS"/>
              </a:rPr>
              <a:t>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bu</a:t>
            </a:r>
            <a:r>
              <a:rPr sz="1800" spc="-120" dirty="0">
                <a:latin typeface="Trebuchet MS"/>
                <a:cs typeface="Trebuchet MS"/>
              </a:rPr>
              <a:t>t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no</a:t>
            </a:r>
            <a:endParaRPr sz="1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6285" algn="l"/>
                <a:tab pos="756920" algn="l"/>
              </a:tabLst>
            </a:pPr>
            <a:r>
              <a:rPr sz="1800" spc="-90" dirty="0">
                <a:latin typeface="Trebuchet MS"/>
                <a:cs typeface="Trebuchet MS"/>
              </a:rPr>
              <a:t>Exact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answer: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lambda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object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without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identity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879" y="446023"/>
            <a:ext cx="4729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10" dirty="0"/>
              <a:t>aces</a:t>
            </a:r>
            <a:r>
              <a:rPr spc="-275" dirty="0"/>
              <a:t> </a:t>
            </a:r>
            <a:r>
              <a:rPr spc="-185" dirty="0"/>
              <a:t>T</a:t>
            </a:r>
            <a:r>
              <a:rPr spc="-135" dirty="0"/>
              <a:t>oo</a:t>
            </a:r>
            <a:r>
              <a:rPr spc="-65" dirty="0"/>
              <a:t>l</a:t>
            </a:r>
            <a:r>
              <a:rPr spc="-165" dirty="0"/>
              <a:t>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50596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cka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j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0" dirty="0">
                <a:latin typeface="Tahoma"/>
                <a:cs typeface="Tahoma"/>
              </a:rPr>
              <a:t>v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60" dirty="0">
                <a:latin typeface="Tahoma"/>
                <a:cs typeface="Tahoma"/>
              </a:rPr>
              <a:t>.</a:t>
            </a:r>
            <a:r>
              <a:rPr sz="2000" b="1" spc="-135" dirty="0">
                <a:latin typeface="Tahoma"/>
                <a:cs typeface="Tahoma"/>
              </a:rPr>
              <a:t>ut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20" dirty="0">
                <a:latin typeface="Tahoma"/>
                <a:cs typeface="Tahoma"/>
              </a:rPr>
              <a:t>l</a:t>
            </a:r>
            <a:r>
              <a:rPr sz="2000" b="1" spc="-130" dirty="0">
                <a:latin typeface="Tahoma"/>
                <a:cs typeface="Tahoma"/>
              </a:rPr>
              <a:t>.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40" dirty="0">
                <a:latin typeface="Tahoma"/>
                <a:cs typeface="Tahoma"/>
              </a:rPr>
              <a:t>u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10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/>
                <a:cs typeface="Tahoma"/>
              </a:rPr>
              <a:t>W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5" dirty="0">
                <a:latin typeface="Tahoma"/>
                <a:cs typeface="Tahoma"/>
              </a:rPr>
              <a:t>th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155" dirty="0">
                <a:latin typeface="Tahoma"/>
                <a:cs typeface="Tahoma"/>
              </a:rPr>
              <a:t>r</a:t>
            </a:r>
            <a:r>
              <a:rPr sz="2000" b="1" spc="-105" dirty="0">
                <a:latin typeface="Tahoma"/>
                <a:cs typeface="Tahoma"/>
              </a:rPr>
              <a:t>i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35" dirty="0">
                <a:latin typeface="Tahoma"/>
                <a:cs typeface="Tahoma"/>
              </a:rPr>
              <a:t>h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40" dirty="0">
                <a:latin typeface="Tahoma"/>
                <a:cs typeface="Tahoma"/>
              </a:rPr>
              <a:t>u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nt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/>
                <a:cs typeface="Tahoma"/>
              </a:rPr>
              <a:t>4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g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/>
                <a:cs typeface="Tahoma"/>
              </a:rPr>
              <a:t>Supplier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Supplier&lt;T&gt;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T</a:t>
            </a:r>
            <a:r>
              <a:rPr sz="1600" b="1" spc="-5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get();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/>
                <a:cs typeface="Tahoma"/>
              </a:rPr>
              <a:t>4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g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/>
                <a:cs typeface="Tahoma"/>
              </a:rPr>
              <a:t>Consumer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sz="1600" b="1" spc="-3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47167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/>
                <a:cs typeface="Tahoma"/>
              </a:rPr>
              <a:t>4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g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/>
                <a:cs typeface="Tahoma"/>
              </a:rPr>
              <a:t>Co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480" dirty="0">
                <a:latin typeface="Tahoma"/>
                <a:cs typeface="Tahoma"/>
              </a:rPr>
              <a:t>/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20" dirty="0">
                <a:latin typeface="Tahoma"/>
                <a:cs typeface="Tahoma"/>
              </a:rPr>
              <a:t>B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40" dirty="0">
                <a:latin typeface="Tahoma"/>
                <a:cs typeface="Tahoma"/>
              </a:rPr>
              <a:t>Co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160" dirty="0">
                <a:latin typeface="Tahoma"/>
                <a:cs typeface="Tahoma"/>
              </a:rPr>
              <a:t>er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sz="1600" b="1" spc="-4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BiConsumer&lt;T, </a:t>
            </a:r>
            <a:r>
              <a:rPr sz="1600" b="1" spc="-5" dirty="0">
                <a:latin typeface="Consolas"/>
                <a:cs typeface="Consolas"/>
              </a:rPr>
              <a:t>U&gt;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sz="1600" b="1" spc="-2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t,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u);</a:t>
            </a:r>
            <a:endParaRPr sz="16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Introduction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22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Lambda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031615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/>
                <a:cs typeface="Tahoma"/>
              </a:rPr>
              <a:t>4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g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Predicate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58216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/>
                <a:cs typeface="Tahoma"/>
              </a:rPr>
              <a:t>4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g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/>
                <a:cs typeface="Tahoma"/>
              </a:rPr>
              <a:t>P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95" dirty="0">
                <a:latin typeface="Tahoma"/>
                <a:cs typeface="Tahoma"/>
              </a:rPr>
              <a:t>di</a:t>
            </a:r>
            <a:r>
              <a:rPr sz="2000" b="1" spc="-170" dirty="0">
                <a:latin typeface="Tahoma"/>
                <a:cs typeface="Tahoma"/>
              </a:rPr>
              <a:t>ca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480" dirty="0">
                <a:latin typeface="Tahoma"/>
                <a:cs typeface="Tahoma"/>
              </a:rPr>
              <a:t>/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25" dirty="0">
                <a:latin typeface="Tahoma"/>
                <a:cs typeface="Tahoma"/>
              </a:rPr>
              <a:t>B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200" dirty="0">
                <a:latin typeface="Tahoma"/>
                <a:cs typeface="Tahoma"/>
              </a:rPr>
              <a:t>P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te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BiPredicate&lt;T, </a:t>
            </a:r>
            <a:r>
              <a:rPr sz="1600" b="1" spc="-5" dirty="0">
                <a:latin typeface="Consolas"/>
                <a:cs typeface="Consolas"/>
              </a:rPr>
              <a:t>U&gt;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u);</a:t>
            </a:r>
            <a:endParaRPr sz="16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25450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/>
                <a:cs typeface="Tahoma"/>
              </a:rPr>
              <a:t>4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g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/>
                <a:cs typeface="Tahoma"/>
              </a:rPr>
              <a:t>Function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Function&lt;T,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(T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805045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/>
                <a:cs typeface="Tahoma"/>
              </a:rPr>
              <a:t>4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g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/>
                <a:cs typeface="Tahoma"/>
              </a:rPr>
              <a:t>Fun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480" dirty="0">
                <a:latin typeface="Tahoma"/>
                <a:cs typeface="Tahoma"/>
              </a:rPr>
              <a:t>/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25" dirty="0">
                <a:latin typeface="Tahoma"/>
                <a:cs typeface="Tahoma"/>
              </a:rPr>
              <a:t>B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40" dirty="0">
                <a:latin typeface="Tahoma"/>
                <a:cs typeface="Tahoma"/>
              </a:rPr>
              <a:t>Fun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Function&lt;T,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(T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BiFunction&lt;T, </a:t>
            </a:r>
            <a:r>
              <a:rPr sz="1600" b="1" spc="-5" dirty="0">
                <a:latin typeface="Consolas"/>
                <a:cs typeface="Consolas"/>
              </a:rPr>
              <a:t>U,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043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u);</a:t>
            </a:r>
            <a:endParaRPr sz="16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026909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/>
                <a:cs typeface="Tahoma"/>
              </a:rPr>
              <a:t>4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g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/>
                <a:cs typeface="Tahoma"/>
              </a:rPr>
              <a:t>Fun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480" dirty="0">
                <a:latin typeface="Tahoma"/>
                <a:cs typeface="Tahoma"/>
              </a:rPr>
              <a:t>/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U</a:t>
            </a:r>
            <a:r>
              <a:rPr sz="2000" b="1" spc="-125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spc="-125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or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Function&lt;T,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(T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UnaryOperator&lt;T&gt;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Function&lt;T,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694930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/>
                <a:cs typeface="Tahoma"/>
              </a:rPr>
              <a:t>4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g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/>
                <a:cs typeface="Tahoma"/>
              </a:rPr>
              <a:t>B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40" dirty="0">
                <a:latin typeface="Tahoma"/>
                <a:cs typeface="Tahoma"/>
              </a:rPr>
              <a:t>Fun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480" dirty="0">
                <a:latin typeface="Tahoma"/>
                <a:cs typeface="Tahoma"/>
              </a:rPr>
              <a:t>/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20" dirty="0">
                <a:latin typeface="Tahoma"/>
                <a:cs typeface="Tahoma"/>
              </a:rPr>
              <a:t>B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spc="-125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35" dirty="0">
                <a:latin typeface="Tahoma"/>
                <a:cs typeface="Tahoma"/>
              </a:rPr>
              <a:t>or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Function&lt;T,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U,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u);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BinaryOperator&lt;T&gt;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BiFunction&lt;T, </a:t>
            </a:r>
            <a:r>
              <a:rPr sz="1600" b="1" spc="-5" dirty="0">
                <a:latin typeface="Consolas"/>
                <a:cs typeface="Consolas"/>
              </a:rPr>
              <a:t>T,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175" y="446023"/>
            <a:ext cx="5328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45" dirty="0"/>
              <a:t> </a:t>
            </a:r>
            <a:r>
              <a:rPr spc="-235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90" dirty="0"/>
              <a:t>Sy</a:t>
            </a:r>
            <a:r>
              <a:rPr spc="-195" dirty="0"/>
              <a:t>n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245" dirty="0"/>
              <a:t>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3390751"/>
            <a:ext cx="8144600" cy="1099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2201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/>
                <a:cs typeface="Tahoma"/>
              </a:rPr>
              <a:t>Most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time,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parameter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types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omitted</a:t>
            </a:r>
            <a:endParaRPr sz="2000">
              <a:latin typeface="Tahoma"/>
              <a:cs typeface="Tahoma"/>
            </a:endParaRPr>
          </a:p>
          <a:p>
            <a:pPr marL="902335" marR="223139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/>
                <a:cs typeface="Consolas"/>
              </a:rPr>
              <a:t>Comparator&lt;String&gt; </a:t>
            </a:r>
            <a:r>
              <a:rPr sz="1600" b="1" spc="-5" dirty="0">
                <a:latin typeface="Consolas"/>
                <a:cs typeface="Consolas"/>
              </a:rPr>
              <a:t>c =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String</a:t>
            </a:r>
            <a:r>
              <a:rPr sz="1600" b="1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s1,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String</a:t>
            </a:r>
            <a:r>
              <a:rPr sz="1600" b="1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s2)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compare</a:t>
            </a:r>
            <a:r>
              <a:rPr sz="1600" b="1" spc="-10" dirty="0">
                <a:latin typeface="Consolas"/>
                <a:cs typeface="Consolas"/>
              </a:rPr>
              <a:t>(s1.length(),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s2.length());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/>
                <a:cs typeface="Tahoma"/>
              </a:rPr>
              <a:t>Becomes:</a:t>
            </a:r>
            <a:endParaRPr sz="2000">
              <a:latin typeface="Tahoma"/>
              <a:cs typeface="Tahoma"/>
            </a:endParaRPr>
          </a:p>
          <a:p>
            <a:pPr marL="906144" marR="2894330" indent="-334010">
              <a:lnSpc>
                <a:spcPct val="100000"/>
              </a:lnSpc>
              <a:spcBef>
                <a:spcPts val="1805"/>
              </a:spcBef>
            </a:pPr>
            <a:r>
              <a:rPr sz="1600" b="1" spc="-10" dirty="0">
                <a:latin typeface="Consolas"/>
                <a:cs typeface="Consolas"/>
              </a:rPr>
              <a:t>Comparator&lt;String&gt; </a:t>
            </a:r>
            <a:r>
              <a:rPr sz="1600" b="1" spc="-5" dirty="0">
                <a:latin typeface="Consolas"/>
                <a:cs typeface="Consolas"/>
              </a:rPr>
              <a:t>c =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(s1,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s2) -&gt;</a:t>
            </a:r>
            <a:endParaRPr sz="1600">
              <a:latin typeface="Consolas"/>
              <a:cs typeface="Consolas"/>
            </a:endParaRPr>
          </a:p>
          <a:p>
            <a:pPr marL="124015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compare</a:t>
            </a:r>
            <a:r>
              <a:rPr sz="1600" b="1" spc="-10" dirty="0">
                <a:latin typeface="Consolas"/>
                <a:cs typeface="Consolas"/>
              </a:rPr>
              <a:t>(s1.length(),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s2.length());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144260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/>
                <a:cs typeface="Consolas"/>
              </a:rPr>
              <a:t>Function&lt;String,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String&gt;</a:t>
            </a:r>
            <a:r>
              <a:rPr sz="1600" b="1" spc="-5" dirty="0">
                <a:latin typeface="Consolas"/>
                <a:cs typeface="Consolas"/>
              </a:rPr>
              <a:t> f 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s.toLowerCase();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614807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20" dirty="0">
                <a:latin typeface="Tahoma"/>
                <a:cs typeface="Tahoma"/>
              </a:rPr>
              <a:t>tt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li</a:t>
            </a:r>
            <a:r>
              <a:rPr sz="2000" b="1" spc="-170" dirty="0">
                <a:latin typeface="Tahoma"/>
                <a:cs typeface="Tahoma"/>
              </a:rPr>
              <a:t>ke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at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/>
                <a:cs typeface="Consolas"/>
              </a:rPr>
              <a:t>Function&lt;String </a:t>
            </a:r>
            <a:r>
              <a:rPr sz="1600" b="1" spc="-5" dirty="0">
                <a:latin typeface="Consolas"/>
                <a:cs typeface="Consolas"/>
              </a:rPr>
              <a:t>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String&gt;</a:t>
            </a:r>
            <a:r>
              <a:rPr sz="1600" b="1" spc="-5" dirty="0">
                <a:latin typeface="Consolas"/>
                <a:cs typeface="Consolas"/>
              </a:rPr>
              <a:t> f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String::toLowerCase;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21375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/>
                <a:cs typeface="Consolas"/>
              </a:rPr>
              <a:t>Consumer&lt;String&gt; </a:t>
            </a:r>
            <a:r>
              <a:rPr sz="1600" b="1" spc="-5" dirty="0">
                <a:latin typeface="Consolas"/>
                <a:cs typeface="Consolas"/>
              </a:rPr>
              <a:t>c = s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.println(s);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794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20" dirty="0">
                <a:latin typeface="Tahoma"/>
                <a:cs typeface="Tahoma"/>
              </a:rPr>
              <a:t>tt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li</a:t>
            </a:r>
            <a:r>
              <a:rPr sz="2000" b="1" spc="-170" dirty="0">
                <a:latin typeface="Tahoma"/>
                <a:cs typeface="Tahoma"/>
              </a:rPr>
              <a:t>ke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at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/>
                <a:cs typeface="Consolas"/>
              </a:rPr>
              <a:t>Consumer&lt;String&gt;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255509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mb</a:t>
            </a:r>
            <a:r>
              <a:rPr sz="2000" b="1" spc="-12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145" dirty="0">
                <a:latin typeface="Tahoma"/>
                <a:cs typeface="Tahoma"/>
              </a:rPr>
              <a:t>p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essi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/>
                <a:cs typeface="Consolas"/>
              </a:rPr>
              <a:t>Comparator&lt;Integer&gt;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(i1, i2)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compare</a:t>
            </a:r>
            <a:r>
              <a:rPr sz="1600" b="1" spc="-10" dirty="0">
                <a:latin typeface="Consolas"/>
                <a:cs typeface="Consolas"/>
              </a:rPr>
              <a:t>(i1, i2);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858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20" dirty="0">
                <a:latin typeface="Tahoma"/>
                <a:cs typeface="Tahoma"/>
              </a:rPr>
              <a:t>tt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li</a:t>
            </a:r>
            <a:r>
              <a:rPr sz="2000" b="1" spc="-170" dirty="0">
                <a:latin typeface="Tahoma"/>
                <a:cs typeface="Tahoma"/>
              </a:rPr>
              <a:t>ke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at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/>
                <a:cs typeface="Consolas"/>
              </a:rPr>
              <a:t>Comparator&lt;Integer&gt; </a:t>
            </a:r>
            <a:r>
              <a:rPr sz="1600" b="1" spc="-5" dirty="0">
                <a:latin typeface="Consolas"/>
                <a:cs typeface="Consolas"/>
              </a:rPr>
              <a:t>c = </a:t>
            </a:r>
            <a:r>
              <a:rPr sz="1600" b="1" spc="-10" dirty="0">
                <a:latin typeface="Consolas"/>
                <a:cs typeface="Consolas"/>
              </a:rPr>
              <a:t>Integer::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compare</a:t>
            </a:r>
            <a:r>
              <a:rPr sz="1600" b="1" spc="-10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Introduction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22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Lambda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80" dirty="0">
                <a:latin typeface="Tahoma"/>
                <a:cs typeface="Tahoma"/>
              </a:rPr>
              <a:t>y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ta</a:t>
            </a:r>
            <a:r>
              <a:rPr sz="2000" b="1" spc="-220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new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concept: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24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lambda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expression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340" dirty="0">
                <a:latin typeface="Tahoma"/>
                <a:cs typeface="Tahoma"/>
              </a:rPr>
              <a:t>»,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with</a:t>
            </a:r>
            <a:r>
              <a:rPr sz="2000" b="1" spc="-180" dirty="0">
                <a:latin typeface="Tahoma"/>
                <a:cs typeface="Tahoma"/>
              </a:rPr>
              <a:t> a </a:t>
            </a:r>
            <a:r>
              <a:rPr sz="2000" b="1" spc="-190" dirty="0">
                <a:latin typeface="Tahoma"/>
                <a:cs typeface="Tahoma"/>
              </a:rPr>
              <a:t>new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new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concept: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24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lambda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expression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340" dirty="0">
                <a:latin typeface="Tahoma"/>
                <a:cs typeface="Tahoma"/>
              </a:rPr>
              <a:t>»,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with</a:t>
            </a:r>
            <a:r>
              <a:rPr sz="2000" b="1" spc="-180" dirty="0">
                <a:latin typeface="Tahoma"/>
                <a:cs typeface="Tahoma"/>
              </a:rPr>
              <a:t> a </a:t>
            </a:r>
            <a:r>
              <a:rPr sz="2000" b="1" spc="-190" dirty="0">
                <a:latin typeface="Tahoma"/>
                <a:cs typeface="Tahoma"/>
              </a:rPr>
              <a:t>new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new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concept: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509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functional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1931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new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concept: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24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lambda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expression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340" dirty="0">
                <a:latin typeface="Tahoma"/>
                <a:cs typeface="Tahoma"/>
              </a:rPr>
              <a:t>»,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with</a:t>
            </a:r>
            <a:r>
              <a:rPr sz="2000" b="1" spc="-180" dirty="0">
                <a:latin typeface="Tahoma"/>
                <a:cs typeface="Tahoma"/>
              </a:rPr>
              <a:t> a </a:t>
            </a:r>
            <a:r>
              <a:rPr sz="2000" b="1" spc="-190" dirty="0">
                <a:latin typeface="Tahoma"/>
                <a:cs typeface="Tahoma"/>
              </a:rPr>
              <a:t>new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new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concept: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509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functional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Question: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how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can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20" dirty="0">
                <a:latin typeface="Tahoma"/>
                <a:cs typeface="Tahoma"/>
              </a:rPr>
              <a:t>we</a:t>
            </a:r>
            <a:r>
              <a:rPr sz="2000" b="1" spc="-165" dirty="0">
                <a:latin typeface="Tahoma"/>
                <a:cs typeface="Tahoma"/>
              </a:rPr>
              <a:t> use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this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process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data?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87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ou</a:t>
            </a:r>
            <a:r>
              <a:rPr sz="2000" b="1" spc="-155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00" dirty="0">
                <a:latin typeface="Tahoma"/>
                <a:cs typeface="Tahoma"/>
              </a:rPr>
              <a:t>b</a:t>
            </a:r>
            <a:r>
              <a:rPr sz="2000" b="1" spc="-165" dirty="0">
                <a:latin typeface="Tahoma"/>
                <a:cs typeface="Tahoma"/>
              </a:rPr>
              <a:t>je</a:t>
            </a:r>
            <a:r>
              <a:rPr sz="2000" b="1" spc="-180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90" dirty="0">
                <a:latin typeface="Tahoma"/>
                <a:cs typeface="Tahoma"/>
              </a:rPr>
              <a:t>s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50759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ou</a:t>
            </a:r>
            <a:r>
              <a:rPr sz="2000" b="1" spc="-155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00" dirty="0">
                <a:latin typeface="Tahoma"/>
                <a:cs typeface="Tahoma"/>
              </a:rPr>
              <a:t>b</a:t>
            </a:r>
            <a:r>
              <a:rPr sz="2000" b="1" spc="-165" dirty="0">
                <a:latin typeface="Tahoma"/>
                <a:cs typeface="Tahoma"/>
              </a:rPr>
              <a:t>je</a:t>
            </a:r>
            <a:r>
              <a:rPr sz="2000" b="1" spc="-180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90" dirty="0">
                <a:latin typeface="Tahoma"/>
                <a:cs typeface="Tahoma"/>
              </a:rPr>
              <a:t>s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/>
                <a:cs typeface="Tahoma"/>
              </a:rPr>
              <a:t>Most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time: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Collection</a:t>
            </a:r>
            <a:r>
              <a:rPr sz="2000" b="1" spc="-195" dirty="0">
                <a:latin typeface="Tahoma"/>
                <a:cs typeface="Tahoma"/>
              </a:rPr>
              <a:t> (or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maybe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List,</a:t>
            </a:r>
            <a:r>
              <a:rPr sz="2000" b="1" spc="-180" dirty="0">
                <a:latin typeface="Tahoma"/>
                <a:cs typeface="Tahoma"/>
              </a:rPr>
              <a:t> a</a:t>
            </a:r>
            <a:r>
              <a:rPr sz="2000" b="1" spc="-175" dirty="0">
                <a:latin typeface="Tahoma"/>
                <a:cs typeface="Tahoma"/>
              </a:rPr>
              <a:t> Set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or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Map)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50759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ou</a:t>
            </a:r>
            <a:r>
              <a:rPr sz="2000" b="1" spc="-155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00" dirty="0">
                <a:latin typeface="Tahoma"/>
                <a:cs typeface="Tahoma"/>
              </a:rPr>
              <a:t>b</a:t>
            </a:r>
            <a:r>
              <a:rPr sz="2000" b="1" spc="-165" dirty="0">
                <a:latin typeface="Tahoma"/>
                <a:cs typeface="Tahoma"/>
              </a:rPr>
              <a:t>je</a:t>
            </a:r>
            <a:r>
              <a:rPr sz="2000" b="1" spc="-180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90" dirty="0">
                <a:latin typeface="Tahoma"/>
                <a:cs typeface="Tahoma"/>
              </a:rPr>
              <a:t>s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/>
                <a:cs typeface="Tahoma"/>
              </a:rPr>
              <a:t>Most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time: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Collection</a:t>
            </a:r>
            <a:r>
              <a:rPr sz="2000" b="1" spc="-195" dirty="0">
                <a:latin typeface="Tahoma"/>
                <a:cs typeface="Tahoma"/>
              </a:rPr>
              <a:t> (or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maybe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List,</a:t>
            </a:r>
            <a:r>
              <a:rPr sz="2000" b="1" spc="-180" dirty="0">
                <a:latin typeface="Tahoma"/>
                <a:cs typeface="Tahoma"/>
              </a:rPr>
              <a:t> a</a:t>
            </a:r>
            <a:r>
              <a:rPr sz="2000" b="1" spc="-175" dirty="0">
                <a:latin typeface="Tahoma"/>
                <a:cs typeface="Tahoma"/>
              </a:rPr>
              <a:t> Set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or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Map)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c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55" dirty="0">
                <a:latin typeface="Tahoma"/>
                <a:cs typeface="Tahoma"/>
              </a:rPr>
              <a:t>at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5" dirty="0">
                <a:latin typeface="Tahoma"/>
                <a:cs typeface="Tahoma"/>
              </a:rPr>
              <a:t>th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204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s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/>
                <a:cs typeface="Consolas"/>
              </a:rPr>
              <a:t>List&lt;Customer&gt;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</a:t>
            </a:r>
            <a:endParaRPr sz="160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list.forEach(customer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.println(customer));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4464414"/>
            <a:ext cx="8143105" cy="812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350759" cy="371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h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ou</a:t>
            </a:r>
            <a:r>
              <a:rPr sz="2000" b="1" spc="-155" dirty="0">
                <a:latin typeface="Tahoma"/>
                <a:cs typeface="Tahoma"/>
              </a:rPr>
              <a:t>r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00" dirty="0">
                <a:latin typeface="Tahoma"/>
                <a:cs typeface="Tahoma"/>
              </a:rPr>
              <a:t>b</a:t>
            </a:r>
            <a:r>
              <a:rPr sz="2000" b="1" spc="-165" dirty="0">
                <a:latin typeface="Tahoma"/>
                <a:cs typeface="Tahoma"/>
              </a:rPr>
              <a:t>je</a:t>
            </a:r>
            <a:r>
              <a:rPr sz="2000" b="1" spc="-180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90" dirty="0">
                <a:latin typeface="Tahoma"/>
                <a:cs typeface="Tahoma"/>
              </a:rPr>
              <a:t>s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/>
                <a:cs typeface="Tahoma"/>
              </a:rPr>
              <a:t>Most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time: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Collection</a:t>
            </a:r>
            <a:r>
              <a:rPr sz="2000" b="1" spc="-195" dirty="0">
                <a:latin typeface="Tahoma"/>
                <a:cs typeface="Tahoma"/>
              </a:rPr>
              <a:t> (or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maybe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List,</a:t>
            </a:r>
            <a:r>
              <a:rPr sz="2000" b="1" spc="-180" dirty="0">
                <a:latin typeface="Tahoma"/>
                <a:cs typeface="Tahoma"/>
              </a:rPr>
              <a:t> a</a:t>
            </a:r>
            <a:r>
              <a:rPr sz="2000" b="1" spc="-175" dirty="0">
                <a:latin typeface="Tahoma"/>
                <a:cs typeface="Tahoma"/>
              </a:rPr>
              <a:t> Set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or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Map)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c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55" dirty="0">
                <a:latin typeface="Tahoma"/>
                <a:cs typeface="Tahoma"/>
              </a:rPr>
              <a:t>at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5" dirty="0">
                <a:latin typeface="Tahoma"/>
                <a:cs typeface="Tahoma"/>
              </a:rPr>
              <a:t>th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204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s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/>
                <a:cs typeface="Consolas"/>
              </a:rPr>
              <a:t>List&lt;Customer&gt;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</a:t>
            </a:r>
            <a:endParaRPr sz="160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list.forEach(customer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.println(customer));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/>
                <a:cs typeface="Tahoma"/>
              </a:rPr>
              <a:t>Or:</a:t>
            </a:r>
            <a:endParaRPr sz="2000">
              <a:latin typeface="Tahoma"/>
              <a:cs typeface="Tahoma"/>
            </a:endParaRPr>
          </a:p>
          <a:p>
            <a:pPr marL="575945" marR="2986405">
              <a:lnSpc>
                <a:spcPct val="100000"/>
              </a:lnSpc>
              <a:spcBef>
                <a:spcPts val="1775"/>
              </a:spcBef>
            </a:pPr>
            <a:r>
              <a:rPr sz="1600" b="1" spc="-10" dirty="0">
                <a:latin typeface="Consolas"/>
                <a:cs typeface="Consolas"/>
              </a:rPr>
              <a:t>List&lt;Customer&gt;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05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10" dirty="0">
                <a:latin typeface="Tahoma"/>
                <a:cs typeface="Tahoma"/>
              </a:rPr>
              <a:t>oo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40" dirty="0">
                <a:latin typeface="Tahoma"/>
                <a:cs typeface="Tahoma"/>
              </a:rPr>
              <a:t>ew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8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368800" cy="1644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10" dirty="0">
                <a:latin typeface="Tahoma"/>
                <a:cs typeface="Tahoma"/>
              </a:rPr>
              <a:t>oo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40" dirty="0">
                <a:latin typeface="Tahoma"/>
                <a:cs typeface="Tahoma"/>
              </a:rPr>
              <a:t>ew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8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/>
                <a:cs typeface="Tahoma"/>
              </a:rPr>
              <a:t>W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ca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ahoma"/>
              <a:cs typeface="Tahoma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List&lt;Customer&gt;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4550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10" dirty="0">
                <a:latin typeface="Tahoma"/>
                <a:cs typeface="Tahoma"/>
              </a:rPr>
              <a:t>oo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40" dirty="0">
                <a:latin typeface="Tahoma"/>
                <a:cs typeface="Tahoma"/>
              </a:rPr>
              <a:t>ew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8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/>
                <a:cs typeface="Tahoma"/>
              </a:rPr>
              <a:t>W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ca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900">
              <a:latin typeface="Tahoma"/>
              <a:cs typeface="Tahoma"/>
            </a:endParaRPr>
          </a:p>
          <a:p>
            <a:pPr marL="575945" marR="158115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List&lt;Customer&gt;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/>
                <a:cs typeface="Tahoma"/>
              </a:rPr>
              <a:t>But…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where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does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this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forEach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method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come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from?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Introduction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22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Lambda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80" dirty="0">
                <a:latin typeface="Tahoma"/>
                <a:cs typeface="Tahoma"/>
              </a:rPr>
              <a:t>y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ta</a:t>
            </a:r>
            <a:r>
              <a:rPr sz="2000" b="1" spc="-220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/>
                <a:cs typeface="Tahoma"/>
              </a:rPr>
              <a:t>Fun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nt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37425" cy="3303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10" dirty="0">
                <a:latin typeface="Tahoma"/>
                <a:cs typeface="Tahoma"/>
              </a:rPr>
              <a:t>oo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240" dirty="0">
                <a:latin typeface="Tahoma"/>
                <a:cs typeface="Tahoma"/>
              </a:rPr>
              <a:t>ew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spc="-19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8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/>
                <a:cs typeface="Tahoma"/>
              </a:rPr>
              <a:t>W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70" dirty="0">
                <a:latin typeface="Tahoma"/>
                <a:cs typeface="Tahoma"/>
              </a:rPr>
              <a:t> ca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900">
              <a:latin typeface="Tahoma"/>
              <a:cs typeface="Tahoma"/>
            </a:endParaRPr>
          </a:p>
          <a:p>
            <a:pPr marL="575945" marR="29730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List&lt;Customer&gt;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/>
                <a:cs typeface="Tahoma"/>
              </a:rPr>
              <a:t>But…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where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does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this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forEach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method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come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from?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05" dirty="0">
                <a:latin typeface="Tahoma"/>
                <a:cs typeface="Tahoma"/>
              </a:rPr>
              <a:t>Adding</a:t>
            </a:r>
            <a:r>
              <a:rPr sz="2000" b="1" spc="-180" dirty="0">
                <a:latin typeface="Tahoma"/>
                <a:cs typeface="Tahoma"/>
              </a:rPr>
              <a:t> a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forEach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method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on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Collection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breaks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60" dirty="0">
                <a:latin typeface="Tahoma"/>
                <a:cs typeface="Tahoma"/>
              </a:rPr>
              <a:t>mpa</a:t>
            </a:r>
            <a:r>
              <a:rPr sz="2000" b="1" spc="-110" dirty="0">
                <a:latin typeface="Tahoma"/>
                <a:cs typeface="Tahoma"/>
              </a:rPr>
              <a:t>ti</a:t>
            </a:r>
            <a:r>
              <a:rPr sz="2000" b="1" spc="-95" dirty="0">
                <a:latin typeface="Tahoma"/>
                <a:cs typeface="Tahoma"/>
              </a:rPr>
              <a:t>bi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4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y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21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0" dirty="0">
                <a:latin typeface="Tahoma"/>
                <a:cs typeface="Tahoma"/>
              </a:rPr>
              <a:t>ll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mpl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5" dirty="0">
                <a:latin typeface="Tahoma"/>
                <a:cs typeface="Tahoma"/>
              </a:rPr>
              <a:t>m</a:t>
            </a:r>
            <a:r>
              <a:rPr sz="2000" b="1" spc="-145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ta</a:t>
            </a:r>
            <a:r>
              <a:rPr sz="2000" b="1" spc="-110" dirty="0">
                <a:latin typeface="Tahoma"/>
                <a:cs typeface="Tahoma"/>
              </a:rPr>
              <a:t>tio</a:t>
            </a:r>
            <a:r>
              <a:rPr sz="2000" b="1" spc="-145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0" dirty="0">
                <a:latin typeface="Tahoma"/>
                <a:cs typeface="Tahoma"/>
              </a:rPr>
              <a:t>v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130" dirty="0">
                <a:latin typeface="Tahoma"/>
                <a:cs typeface="Tahoma"/>
              </a:rPr>
              <a:t>ed</a:t>
            </a:r>
            <a:r>
              <a:rPr sz="2000" b="1" spc="-18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4085" cy="2143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/>
                <a:cs typeface="Tahoma"/>
              </a:rPr>
              <a:t>W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thout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b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85" dirty="0">
                <a:latin typeface="Tahoma"/>
                <a:cs typeface="Tahoma"/>
              </a:rPr>
              <a:t>k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al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40" dirty="0">
                <a:latin typeface="Tahoma"/>
                <a:cs typeface="Tahoma"/>
              </a:rPr>
              <a:t>sti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mpl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5" dirty="0">
                <a:latin typeface="Tahoma"/>
                <a:cs typeface="Tahoma"/>
              </a:rPr>
              <a:t>m</a:t>
            </a:r>
            <a:r>
              <a:rPr sz="2000" b="1" spc="-145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ta</a:t>
            </a:r>
            <a:r>
              <a:rPr sz="2000" b="1" spc="-110" dirty="0">
                <a:latin typeface="Tahoma"/>
                <a:cs typeface="Tahoma"/>
              </a:rPr>
              <a:t>tio</a:t>
            </a:r>
            <a:r>
              <a:rPr sz="2000" b="1" spc="-145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Iterable&lt;E&gt;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9319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9319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forEach(Consumer&lt;E&gt;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consumer);</a:t>
            </a:r>
            <a:endParaRPr sz="1600">
              <a:latin typeface="Consolas"/>
              <a:cs typeface="Consolas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599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/>
                <a:cs typeface="Tahoma"/>
              </a:rPr>
              <a:t>W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thout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b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85" dirty="0">
                <a:latin typeface="Tahoma"/>
                <a:cs typeface="Tahoma"/>
              </a:rPr>
              <a:t>k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al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9" dirty="0">
                <a:latin typeface="Tahoma"/>
                <a:cs typeface="Tahoma"/>
              </a:rPr>
              <a:t>x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40" dirty="0">
                <a:latin typeface="Tahoma"/>
                <a:cs typeface="Tahoma"/>
              </a:rPr>
              <a:t>sti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mpl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5" dirty="0">
                <a:latin typeface="Tahoma"/>
                <a:cs typeface="Tahoma"/>
              </a:rPr>
              <a:t>m</a:t>
            </a:r>
            <a:r>
              <a:rPr sz="2000" b="1" spc="-145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ta</a:t>
            </a:r>
            <a:r>
              <a:rPr sz="2000" b="1" spc="-110" dirty="0">
                <a:latin typeface="Tahoma"/>
                <a:cs typeface="Tahoma"/>
              </a:rPr>
              <a:t>tio</a:t>
            </a:r>
            <a:r>
              <a:rPr sz="2000" b="1" spc="-145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8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25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Iterable&lt;E&gt;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9319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9319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forEach(Consumer&lt;E&gt;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consumer);</a:t>
            </a:r>
            <a:endParaRPr sz="1600">
              <a:latin typeface="Consolas"/>
              <a:cs typeface="Consolas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14" dirty="0">
                <a:latin typeface="Tahoma"/>
                <a:cs typeface="Tahoma"/>
              </a:rPr>
              <a:t>g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75" dirty="0">
                <a:latin typeface="Tahoma"/>
                <a:cs typeface="Tahoma"/>
              </a:rPr>
              <a:t>se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mpl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25" dirty="0">
                <a:latin typeface="Tahoma"/>
                <a:cs typeface="Tahoma"/>
              </a:rPr>
              <a:t>m</a:t>
            </a:r>
            <a:r>
              <a:rPr sz="2000" b="1" spc="-145" dirty="0">
                <a:latin typeface="Tahoma"/>
                <a:cs typeface="Tahoma"/>
              </a:rPr>
              <a:t>e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ta</a:t>
            </a:r>
            <a:r>
              <a:rPr sz="2000" b="1" spc="-110" dirty="0">
                <a:latin typeface="Tahoma"/>
                <a:cs typeface="Tahoma"/>
              </a:rPr>
              <a:t>tio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21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05" dirty="0">
                <a:latin typeface="Tahoma"/>
                <a:cs typeface="Tahoma"/>
              </a:rPr>
              <a:t>pti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5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1926758"/>
            <a:ext cx="8143105" cy="30481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89040" cy="3362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/>
                <a:cs typeface="Tahoma"/>
              </a:rPr>
              <a:t>If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20" dirty="0">
                <a:latin typeface="Tahoma"/>
                <a:cs typeface="Tahoma"/>
              </a:rPr>
              <a:t>we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cant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put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implementation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ArrayList,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then…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Iterable&lt;E&gt;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9319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 marL="1243330" marR="479425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default void </a:t>
            </a:r>
            <a:r>
              <a:rPr sz="1600" b="1" spc="-10" dirty="0">
                <a:latin typeface="Consolas"/>
                <a:cs typeface="Consolas"/>
              </a:rPr>
              <a:t>forEach(Consumer&lt;E&gt;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consumer)</a:t>
            </a:r>
            <a:r>
              <a:rPr sz="1600" b="1" spc="-5" dirty="0">
                <a:latin typeface="Consolas"/>
                <a:cs typeface="Consolas"/>
              </a:rPr>
              <a:t> 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(E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: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this</a:t>
            </a:r>
            <a:r>
              <a:rPr sz="1600" b="1" spc="-10" dirty="0">
                <a:latin typeface="Consolas"/>
                <a:cs typeface="Consolas"/>
              </a:rPr>
              <a:t>)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57734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consumer.accept(e);</a:t>
            </a:r>
            <a:endParaRPr sz="1600">
              <a:latin typeface="Consolas"/>
              <a:cs typeface="Consolas"/>
            </a:endParaRPr>
          </a:p>
          <a:p>
            <a:pPr marL="124333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0931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29" dirty="0">
                <a:latin typeface="Tahoma"/>
                <a:cs typeface="Tahoma"/>
              </a:rPr>
              <a:t>J</a:t>
            </a:r>
            <a:r>
              <a:rPr sz="2000" b="1" spc="-170" dirty="0">
                <a:latin typeface="Tahoma"/>
                <a:cs typeface="Tahoma"/>
              </a:rPr>
              <a:t>ava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8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30" dirty="0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/>
                <a:cs typeface="Tahoma"/>
              </a:rPr>
              <a:t>It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allows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change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old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interfaces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without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breaking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existing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implementations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702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29" dirty="0">
                <a:latin typeface="Tahoma"/>
                <a:cs typeface="Tahoma"/>
              </a:rPr>
              <a:t>J</a:t>
            </a:r>
            <a:r>
              <a:rPr sz="2000" b="1" spc="-170" dirty="0">
                <a:latin typeface="Tahoma"/>
                <a:cs typeface="Tahoma"/>
              </a:rPr>
              <a:t>ava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8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30" dirty="0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/>
                <a:cs typeface="Tahoma"/>
              </a:rPr>
              <a:t>It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allows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change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old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interfaces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without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breaking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existing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implementations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al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al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pa</a:t>
            </a:r>
            <a:r>
              <a:rPr sz="2000" b="1" spc="-120" dirty="0">
                <a:latin typeface="Tahoma"/>
                <a:cs typeface="Tahoma"/>
              </a:rPr>
              <a:t>tt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0" dirty="0">
                <a:latin typeface="Tahoma"/>
                <a:cs typeface="Tahoma"/>
              </a:rPr>
              <a:t>s!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276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29" dirty="0">
                <a:latin typeface="Tahoma"/>
                <a:cs typeface="Tahoma"/>
              </a:rPr>
              <a:t>J</a:t>
            </a:r>
            <a:r>
              <a:rPr sz="2000" b="1" spc="-170" dirty="0">
                <a:latin typeface="Tahoma"/>
                <a:cs typeface="Tahoma"/>
              </a:rPr>
              <a:t>ava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8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30" dirty="0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/>
                <a:cs typeface="Tahoma"/>
              </a:rPr>
              <a:t>It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allows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change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old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interfaces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without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breaking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existing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implementations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al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al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pa</a:t>
            </a:r>
            <a:r>
              <a:rPr sz="2000" b="1" spc="-120" dirty="0">
                <a:latin typeface="Tahoma"/>
                <a:cs typeface="Tahoma"/>
              </a:rPr>
              <a:t>tt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0" dirty="0">
                <a:latin typeface="Tahoma"/>
                <a:cs typeface="Tahoma"/>
              </a:rPr>
              <a:t>s!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114" dirty="0">
                <a:latin typeface="Tahoma"/>
                <a:cs typeface="Tahoma"/>
              </a:rPr>
              <a:t>nd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50" dirty="0">
                <a:latin typeface="Tahoma"/>
                <a:cs typeface="Tahoma"/>
              </a:rPr>
              <a:t>y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45" dirty="0">
                <a:latin typeface="Tahoma"/>
                <a:cs typeface="Tahoma"/>
              </a:rPr>
              <a:t>h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h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29" dirty="0">
                <a:latin typeface="Tahoma"/>
                <a:cs typeface="Tahoma"/>
              </a:rPr>
              <a:t>J</a:t>
            </a:r>
            <a:r>
              <a:rPr sz="2000" b="1" spc="-170" dirty="0">
                <a:latin typeface="Tahoma"/>
                <a:cs typeface="Tahoma"/>
              </a:rPr>
              <a:t>ava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8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90" dirty="0">
                <a:latin typeface="Tahoma"/>
                <a:cs typeface="Tahoma"/>
              </a:rPr>
              <a:t>p</a:t>
            </a:r>
            <a:r>
              <a:rPr sz="2000" b="1" spc="-130" dirty="0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/>
                <a:cs typeface="Tahoma"/>
              </a:rPr>
              <a:t>It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allows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change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old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interfaces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without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breaking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existing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implementations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al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05" dirty="0">
                <a:latin typeface="Tahoma"/>
                <a:cs typeface="Tahoma"/>
              </a:rPr>
              <a:t>o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al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280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pa</a:t>
            </a:r>
            <a:r>
              <a:rPr sz="2000" b="1" spc="-120" dirty="0">
                <a:latin typeface="Tahoma"/>
                <a:cs typeface="Tahoma"/>
              </a:rPr>
              <a:t>tt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0" dirty="0">
                <a:latin typeface="Tahoma"/>
                <a:cs typeface="Tahoma"/>
              </a:rPr>
              <a:t>s!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114" dirty="0">
                <a:latin typeface="Tahoma"/>
                <a:cs typeface="Tahoma"/>
              </a:rPr>
              <a:t>nd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50" dirty="0">
                <a:latin typeface="Tahoma"/>
                <a:cs typeface="Tahoma"/>
              </a:rPr>
              <a:t>y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45" dirty="0">
                <a:latin typeface="Tahoma"/>
                <a:cs typeface="Tahoma"/>
              </a:rPr>
              <a:t>h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85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45" dirty="0">
                <a:latin typeface="Tahoma"/>
                <a:cs typeface="Tahoma"/>
              </a:rPr>
              <a:t>y</a:t>
            </a:r>
            <a:r>
              <a:rPr sz="2000" b="1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Static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methods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are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also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allowed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8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interfaces!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480050" cy="116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Predicates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/>
              <a:cs typeface="Tahoma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Predicate&lt;String&gt; </a:t>
            </a:r>
            <a:r>
              <a:rPr sz="1600" b="1" spc="-5" dirty="0">
                <a:latin typeface="Consolas"/>
                <a:cs typeface="Consolas"/>
              </a:rPr>
              <a:t>p1 = s </a:t>
            </a:r>
            <a:r>
              <a:rPr sz="1600" b="1" spc="-10" dirty="0">
                <a:latin typeface="Consolas"/>
                <a:cs typeface="Consolas"/>
              </a:rPr>
              <a:t>-&gt; s.length() </a:t>
            </a:r>
            <a:r>
              <a:rPr sz="1600" b="1" spc="-5" dirty="0">
                <a:latin typeface="Consolas"/>
                <a:cs typeface="Consolas"/>
              </a:rPr>
              <a:t>&lt; </a:t>
            </a:r>
            <a:r>
              <a:rPr sz="1600" b="1" spc="-10" dirty="0">
                <a:latin typeface="Consolas"/>
                <a:cs typeface="Consolas"/>
              </a:rPr>
              <a:t>20;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Predicate&lt;String&gt; </a:t>
            </a:r>
            <a:r>
              <a:rPr sz="1600" b="1" spc="-5" dirty="0">
                <a:latin typeface="Consolas"/>
                <a:cs typeface="Consolas"/>
              </a:rPr>
              <a:t>p2 = s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s.length() </a:t>
            </a:r>
            <a:r>
              <a:rPr sz="1600" b="1" spc="-5" dirty="0">
                <a:latin typeface="Consolas"/>
                <a:cs typeface="Consolas"/>
              </a:rPr>
              <a:t>&gt; </a:t>
            </a:r>
            <a:r>
              <a:rPr sz="1600" b="1" spc="-10" dirty="0">
                <a:latin typeface="Consolas"/>
                <a:cs typeface="Consolas"/>
              </a:rPr>
              <a:t>10;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Predicates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2999" cy="934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2419985"/>
              </a:tblGrid>
              <a:tr h="223265">
                <a:tc>
                  <a:txBody>
                    <a:bodyPr/>
                    <a:lstStyle/>
                    <a:p>
                      <a:pPr marR="1587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Predicate&lt;String&gt;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s.length()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20;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65757">
                <a:tc>
                  <a:txBody>
                    <a:bodyPr/>
                    <a:lstStyle/>
                    <a:p>
                      <a:pPr marR="15875" algn="ctr">
                        <a:lnSpc>
                          <a:spcPts val="1664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Predicate&lt;String&gt;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s.length()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10;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45184">
                <a:tc>
                  <a:txBody>
                    <a:bodyPr/>
                    <a:lstStyle/>
                    <a:p>
                      <a:pPr marR="15875"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Predicate&lt;String&gt;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p1.and(p2);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Introduction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22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Lambda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80" dirty="0">
                <a:latin typeface="Tahoma"/>
                <a:cs typeface="Tahoma"/>
              </a:rPr>
              <a:t>y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ta</a:t>
            </a:r>
            <a:r>
              <a:rPr sz="2000" b="1" spc="-220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/>
                <a:cs typeface="Tahoma"/>
              </a:rPr>
              <a:t>Fun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nt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/>
                <a:cs typeface="Tahoma"/>
              </a:rPr>
              <a:t>Me</a:t>
            </a:r>
            <a:r>
              <a:rPr sz="2000" b="1" spc="-90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05" dirty="0">
                <a:latin typeface="Tahoma"/>
                <a:cs typeface="Tahoma"/>
              </a:rPr>
              <a:t>od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ef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en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/>
                <a:cs typeface="Tahoma"/>
              </a:rPr>
              <a:t>Co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ef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en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Predicates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1728" cy="93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1777364"/>
                <a:gridCol w="222250"/>
                <a:gridCol w="419100"/>
              </a:tblGrid>
              <a:tr h="223265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Predicate&lt;String&gt;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s.length()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&lt;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20;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710942">
                <a:tc>
                  <a:txBody>
                    <a:bodyPr/>
                    <a:lstStyle/>
                    <a:p>
                      <a:pPr marL="31750">
                        <a:lnSpc>
                          <a:spcPts val="1664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Predicate&lt;String&gt;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Predicate&lt;String&gt;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p2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ts val="191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s.length()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p1.and(p2);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664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10;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701" y="3500353"/>
            <a:ext cx="8144600" cy="2783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3712" y="3622338"/>
            <a:ext cx="636143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680085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default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and(Predicate&lt;?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super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 </a:t>
            </a:r>
            <a:r>
              <a:rPr sz="1600" b="1" spc="-10" dirty="0">
                <a:latin typeface="Consolas"/>
                <a:cs typeface="Consolas"/>
              </a:rPr>
              <a:t>other)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requireNonNull</a:t>
            </a:r>
            <a:r>
              <a:rPr sz="1600" b="1" spc="-10" dirty="0">
                <a:latin typeface="Consolas"/>
                <a:cs typeface="Consolas"/>
              </a:rPr>
              <a:t>(other);</a:t>
            </a:r>
            <a:endParaRPr sz="1600">
              <a:latin typeface="Consolas"/>
              <a:cs typeface="Consolas"/>
            </a:endParaRPr>
          </a:p>
          <a:p>
            <a:pPr marL="68008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(t)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10" dirty="0">
                <a:latin typeface="Consolas"/>
                <a:cs typeface="Consolas"/>
              </a:rPr>
              <a:t> test(t)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&amp;&amp;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other.test(t);</a:t>
            </a: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36945" cy="923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Predicates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Predicate&lt;String&gt;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id = </a:t>
            </a:r>
            <a:r>
              <a:rPr sz="1600" b="1" spc="-10" dirty="0">
                <a:latin typeface="Consolas"/>
                <a:cs typeface="Consolas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isEqual</a:t>
            </a:r>
            <a:r>
              <a:rPr sz="1600" b="1" spc="-10" dirty="0">
                <a:latin typeface="Consolas"/>
                <a:cs typeface="Consolas"/>
              </a:rPr>
              <a:t>(target);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701" y="2755858"/>
            <a:ext cx="8144600" cy="3064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86855" cy="419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Predicates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/>
              <a:cs typeface="Tahoma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Predicate&lt;String&gt;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id = </a:t>
            </a:r>
            <a:r>
              <a:rPr sz="1600" b="1" spc="-10" dirty="0">
                <a:latin typeface="Consolas"/>
                <a:cs typeface="Consolas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isEqual</a:t>
            </a:r>
            <a:r>
              <a:rPr sz="1600" b="1" spc="-10" dirty="0">
                <a:latin typeface="Consolas"/>
                <a:cs typeface="Consolas"/>
              </a:rPr>
              <a:t>(target);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360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23761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sz="1600" b="1" spc="-5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&lt;T&gt; Predicate&lt;T&gt;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isEqual(Object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targetRef)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return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/>
                <a:cs typeface="Consolas"/>
              </a:rPr>
              <a:t>null </a:t>
            </a:r>
            <a:r>
              <a:rPr sz="1600" b="1" spc="-5" dirty="0">
                <a:latin typeface="Consolas"/>
                <a:cs typeface="Consolas"/>
              </a:rPr>
              <a:t>==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targetRef)</a:t>
            </a:r>
            <a:endParaRPr sz="1600">
              <a:latin typeface="Consolas"/>
              <a:cs typeface="Consolas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?</a:t>
            </a:r>
            <a:r>
              <a:rPr sz="1600" b="1" spc="-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Objects::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isNull</a:t>
            </a:r>
            <a:endParaRPr sz="1600">
              <a:latin typeface="Consolas"/>
              <a:cs typeface="Consolas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: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object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targetRef.equals(object);</a:t>
            </a:r>
            <a:endParaRPr sz="1600">
              <a:latin typeface="Consolas"/>
              <a:cs typeface="Consolas"/>
            </a:endParaRPr>
          </a:p>
          <a:p>
            <a:pPr marL="90360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6959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6329045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new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434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lambda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expression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r>
              <a:rPr sz="2000" b="1" spc="-43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lambda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expression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has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130" dirty="0">
                <a:latin typeface="Tahoma"/>
                <a:cs typeface="Tahoma"/>
              </a:rPr>
              <a:t>type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 </a:t>
            </a:r>
            <a:r>
              <a:rPr sz="2000" b="1" spc="-130" dirty="0">
                <a:latin typeface="Tahoma"/>
                <a:cs typeface="Tahoma"/>
              </a:rPr>
              <a:t>functional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interface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D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tio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f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40" dirty="0">
                <a:latin typeface="Tahoma"/>
                <a:cs typeface="Tahoma"/>
              </a:rPr>
              <a:t>u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nt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25" dirty="0">
                <a:latin typeface="Tahoma"/>
                <a:cs typeface="Tahoma"/>
              </a:rPr>
              <a:t>f</a:t>
            </a:r>
            <a:r>
              <a:rPr sz="2000" b="1" spc="-19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55" dirty="0">
                <a:latin typeface="Tahoma"/>
                <a:cs typeface="Tahoma"/>
              </a:rPr>
              <a:t>,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e</a:t>
            </a:r>
            <a:r>
              <a:rPr sz="2000" b="1" spc="-200" dirty="0">
                <a:latin typeface="Tahoma"/>
                <a:cs typeface="Tahoma"/>
              </a:rPr>
              <a:t>x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90" dirty="0">
                <a:latin typeface="Tahoma"/>
                <a:cs typeface="Tahoma"/>
              </a:rPr>
              <a:t>pl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/>
                <a:cs typeface="Tahoma"/>
              </a:rPr>
              <a:t>Me</a:t>
            </a:r>
            <a:r>
              <a:rPr sz="2000" b="1" spc="-90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05" dirty="0">
                <a:latin typeface="Tahoma"/>
                <a:cs typeface="Tahoma"/>
              </a:rPr>
              <a:t>od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95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c</a:t>
            </a:r>
            <a:r>
              <a:rPr sz="2000" b="1" spc="-145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uct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55" dirty="0">
                <a:latin typeface="Tahoma"/>
                <a:cs typeface="Tahoma"/>
              </a:rPr>
              <a:t>r</a:t>
            </a:r>
            <a:r>
              <a:rPr sz="2000" b="1" spc="-21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ef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en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310" dirty="0">
                <a:latin typeface="Tahoma"/>
                <a:cs typeface="Tahoma"/>
              </a:rPr>
              <a:t>I</a:t>
            </a:r>
            <a:r>
              <a:rPr sz="2000" b="1" spc="-265" dirty="0">
                <a:latin typeface="Tahoma"/>
                <a:cs typeface="Tahoma"/>
              </a:rPr>
              <a:t>t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60" dirty="0">
                <a:latin typeface="Tahoma"/>
                <a:cs typeface="Tahoma"/>
              </a:rPr>
              <a:t>e.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200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35" dirty="0">
                <a:latin typeface="Tahoma"/>
                <a:cs typeface="Tahoma"/>
              </a:rPr>
              <a:t>h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05" dirty="0">
                <a:latin typeface="Tahoma"/>
                <a:cs typeface="Tahoma"/>
              </a:rPr>
              <a:t>od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/>
                <a:cs typeface="Tahoma"/>
              </a:rPr>
              <a:t>D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20" dirty="0">
                <a:latin typeface="Tahoma"/>
                <a:cs typeface="Tahoma"/>
              </a:rPr>
              <a:t>ult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95" dirty="0">
                <a:latin typeface="Tahoma"/>
                <a:cs typeface="Tahoma"/>
              </a:rPr>
              <a:t>d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sta</a:t>
            </a:r>
            <a:r>
              <a:rPr sz="2000" b="1" spc="-110" dirty="0">
                <a:latin typeface="Tahoma"/>
                <a:cs typeface="Tahoma"/>
              </a:rPr>
              <a:t>ti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05" dirty="0">
                <a:latin typeface="Tahoma"/>
                <a:cs typeface="Tahoma"/>
              </a:rPr>
              <a:t>od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75" dirty="0">
                <a:latin typeface="Tahoma"/>
                <a:cs typeface="Tahoma"/>
              </a:rPr>
              <a:t>s,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e</a:t>
            </a:r>
            <a:r>
              <a:rPr sz="2000" b="1" spc="-200" dirty="0">
                <a:latin typeface="Tahoma"/>
                <a:cs typeface="Tahoma"/>
              </a:rPr>
              <a:t>x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10" dirty="0">
                <a:latin typeface="Tahoma"/>
                <a:cs typeface="Tahoma"/>
              </a:rPr>
              <a:t>m</a:t>
            </a:r>
            <a:r>
              <a:rPr sz="2000" b="1" spc="-90" dirty="0">
                <a:latin typeface="Tahoma"/>
                <a:cs typeface="Tahoma"/>
              </a:rPr>
              <a:t>pl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29463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/>
                <a:cs typeface="Tahoma"/>
              </a:rPr>
              <a:t>Introduction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49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Lambda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195" dirty="0">
                <a:latin typeface="Tahoma"/>
                <a:cs typeface="Tahoma"/>
              </a:rPr>
              <a:t>am</a:t>
            </a:r>
            <a:r>
              <a:rPr sz="2000" b="1" spc="-95" dirty="0">
                <a:latin typeface="Tahoma"/>
                <a:cs typeface="Tahoma"/>
              </a:rPr>
              <a:t>b</a:t>
            </a:r>
            <a:r>
              <a:rPr sz="2000" b="1" spc="-100" dirty="0">
                <a:latin typeface="Tahoma"/>
                <a:cs typeface="Tahoma"/>
              </a:rPr>
              <a:t>d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80" dirty="0">
                <a:latin typeface="Tahoma"/>
                <a:cs typeface="Tahoma"/>
              </a:rPr>
              <a:t>y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ta</a:t>
            </a:r>
            <a:r>
              <a:rPr sz="2000" b="1" spc="-220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/>
                <a:cs typeface="Tahoma"/>
              </a:rPr>
              <a:t>Fun</a:t>
            </a:r>
            <a:r>
              <a:rPr sz="2000" b="1" spc="-145" dirty="0">
                <a:latin typeface="Tahoma"/>
                <a:cs typeface="Tahoma"/>
              </a:rPr>
              <a:t>ct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90" dirty="0">
                <a:latin typeface="Tahoma"/>
                <a:cs typeface="Tahoma"/>
              </a:rPr>
              <a:t>l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nt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/>
                <a:cs typeface="Tahoma"/>
              </a:rPr>
              <a:t>Me</a:t>
            </a:r>
            <a:r>
              <a:rPr sz="2000" b="1" spc="-90" dirty="0">
                <a:latin typeface="Tahoma"/>
                <a:cs typeface="Tahoma"/>
              </a:rPr>
              <a:t>t</a:t>
            </a:r>
            <a:r>
              <a:rPr sz="2000" b="1" spc="-130" dirty="0">
                <a:latin typeface="Tahoma"/>
                <a:cs typeface="Tahoma"/>
              </a:rPr>
              <a:t>h</a:t>
            </a:r>
            <a:r>
              <a:rPr sz="2000" b="1" spc="-105" dirty="0">
                <a:latin typeface="Tahoma"/>
                <a:cs typeface="Tahoma"/>
              </a:rPr>
              <a:t>od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ef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en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/>
                <a:cs typeface="Tahoma"/>
              </a:rPr>
              <a:t>Co</a:t>
            </a:r>
            <a:r>
              <a:rPr sz="2000" b="1" spc="-130" dirty="0">
                <a:latin typeface="Tahoma"/>
                <a:cs typeface="Tahoma"/>
              </a:rPr>
              <a:t>n</a:t>
            </a:r>
            <a:r>
              <a:rPr sz="2000" b="1" spc="-195" dirty="0">
                <a:latin typeface="Tahoma"/>
                <a:cs typeface="Tahoma"/>
              </a:rPr>
              <a:t>s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u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10" dirty="0">
                <a:latin typeface="Tahoma"/>
                <a:cs typeface="Tahoma"/>
              </a:rPr>
              <a:t>r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ef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r</a:t>
            </a:r>
            <a:r>
              <a:rPr sz="2000" b="1" spc="-145" dirty="0">
                <a:latin typeface="Tahoma"/>
                <a:cs typeface="Tahoma"/>
              </a:rPr>
              <a:t>en</a:t>
            </a:r>
            <a:r>
              <a:rPr sz="2000" b="1" spc="-155" dirty="0">
                <a:latin typeface="Tahoma"/>
                <a:cs typeface="Tahoma"/>
              </a:rPr>
              <a:t>c</a:t>
            </a:r>
            <a:r>
              <a:rPr sz="2000" b="1" spc="-18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process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data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from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the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Collection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60" dirty="0">
                <a:latin typeface="Tahoma"/>
                <a:cs typeface="Tahoma"/>
              </a:rPr>
              <a:t>API?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2673</Words>
  <Application>Microsoft Office PowerPoint</Application>
  <PresentationFormat>On-screen Show (4:3)</PresentationFormat>
  <Paragraphs>606</Paragraphs>
  <Slides>83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Office Theme</vt:lpstr>
      <vt:lpstr>What’s New in Java 8</vt:lpstr>
      <vt:lpstr>What You Will Learn</vt:lpstr>
      <vt:lpstr>Course Overview</vt:lpstr>
      <vt:lpstr>Targeted Audience</vt:lpstr>
      <vt:lpstr>Module Outline</vt:lpstr>
      <vt:lpstr>Module Outline</vt:lpstr>
      <vt:lpstr>Module Outline</vt:lpstr>
      <vt:lpstr>Module Outline</vt:lpstr>
      <vt:lpstr>Module Outline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A First Lambda Expression</vt:lpstr>
      <vt:lpstr>A First Lambda Expression</vt:lpstr>
      <vt:lpstr>A First Lambda Expression</vt:lpstr>
      <vt:lpstr>A First Lambda Expression</vt:lpstr>
      <vt:lpstr>A First Lambda Expression</vt:lpstr>
      <vt:lpstr>So What Is a Java 8 Lambda Expression?</vt:lpstr>
      <vt:lpstr>Slide 22</vt:lpstr>
      <vt:lpstr>Several Ways of Writing a Lambda Expression</vt:lpstr>
      <vt:lpstr>Several Ways of Writing a Lambda Expression</vt:lpstr>
      <vt:lpstr>Several Ways of Writing a Lambda Expression</vt:lpstr>
      <vt:lpstr>Three Questions About Lambdas</vt:lpstr>
      <vt:lpstr>Three Questions About Lambdas</vt:lpstr>
      <vt:lpstr>Three Questions About Lambdas</vt:lpstr>
      <vt:lpstr>What Is the Type of a Lambda Expression?</vt:lpstr>
      <vt:lpstr>What Is the Type of a Lambda Expression?</vt:lpstr>
      <vt:lpstr>Functional Interface</vt:lpstr>
      <vt:lpstr>Functional Interface</vt:lpstr>
      <vt:lpstr>Functional Interface</vt:lpstr>
      <vt:lpstr>Functional Interface</vt:lpstr>
      <vt:lpstr>Functional Interface</vt:lpstr>
      <vt:lpstr>Functional Interface</vt:lpstr>
      <vt:lpstr>Three Questions About Lambdas</vt:lpstr>
      <vt:lpstr>Can I Put a Lambda Expression in a Variable?</vt:lpstr>
      <vt:lpstr>Can I Put a Lambda Expression in a Variable?</vt:lpstr>
      <vt:lpstr>Three Questions About Lambdas</vt:lpstr>
      <vt:lpstr>Is a Lambda an Object?</vt:lpstr>
      <vt:lpstr>Is a Lambda an Object?</vt:lpstr>
      <vt:lpstr>Is a Lambda an Object?</vt:lpstr>
      <vt:lpstr>Three Questions About Lambdas</vt:lpstr>
      <vt:lpstr>Three Questions About Lambdas</vt:lpstr>
      <vt:lpstr>Functional Interfaces Toolbox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More Lambda Expressions Syntax</vt:lpstr>
      <vt:lpstr>Method References</vt:lpstr>
      <vt:lpstr>Method References</vt:lpstr>
      <vt:lpstr>Method References</vt:lpstr>
      <vt:lpstr>So What Do We Have so Far?</vt:lpstr>
      <vt:lpstr>So What Do We Have so Far?</vt:lpstr>
      <vt:lpstr>So What Do We Have so Far?</vt:lpstr>
      <vt:lpstr>How Do We Process Data in Java?</vt:lpstr>
      <vt:lpstr>How Do We Process Data in Java?</vt:lpstr>
      <vt:lpstr>How Do We Process Data in Java?</vt:lpstr>
      <vt:lpstr>How Do We Process Data in Java?</vt:lpstr>
      <vt:lpstr>Can I Process This Data with Lambdas?</vt:lpstr>
      <vt:lpstr>Can I Process This Data with Lambdas?</vt:lpstr>
      <vt:lpstr>Can I Process This Data with Lambdas?</vt:lpstr>
      <vt:lpstr>Can I Process This Data with Lambdas?</vt:lpstr>
      <vt:lpstr>How to Add Methods to Iterable?</vt:lpstr>
      <vt:lpstr>How to Add Methods to Iterable?</vt:lpstr>
      <vt:lpstr>How to Add Methods to Iterable?</vt:lpstr>
      <vt:lpstr>Default Methods</vt:lpstr>
      <vt:lpstr>Default Methods</vt:lpstr>
      <vt:lpstr>Default Methods</vt:lpstr>
      <vt:lpstr>Default Methods</vt:lpstr>
      <vt:lpstr>Examples Of New Patterns</vt:lpstr>
      <vt:lpstr>Examples Of New Patterns</vt:lpstr>
      <vt:lpstr>Examples Of New Patterns</vt:lpstr>
      <vt:lpstr>Examples Of New Patterns</vt:lpstr>
      <vt:lpstr>Examples Of New Patterns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Stephen Samuels</cp:lastModifiedBy>
  <cp:revision>1</cp:revision>
  <dcterms:created xsi:type="dcterms:W3CDTF">2021-05-19T02:37:40Z</dcterms:created>
  <dcterms:modified xsi:type="dcterms:W3CDTF">2021-05-19T02:42:57Z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2015-03-12T00:00:00Z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2021-05-19T00:00:00Z</vt:filetime>
  </property>
</Properties>
</file>