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5588" autoAdjust="0"/>
    <p:restoredTop sz="94660"/>
  </p:normalViewPr>
  <p:slideViewPr>
    <p:cSldViewPr>
      <p:cViewPr>
        <p:scale>
          <a:sx n="77" d="100"/>
          <a:sy n="77" d="100"/>
        </p:scale>
        <p:origin x="-648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9136-E98A-4F55-A335-8AB2EED553B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90917-7936-4DAA-A936-0DA4559B3A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267A-7993-4007-8576-37C0648CAB74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9577-A0BB-424B-B118-73B4DE4BE7DB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3007-690A-461B-A2C5-EC916CA724F9}" type="datetime1">
              <a:rPr lang="en-US" smtClean="0"/>
              <a:t>5/19/2021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C0F2D-42C9-49DD-811A-E6B44D164AEC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3367" y="1042416"/>
            <a:ext cx="7037832" cy="27363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CD0B-C66F-4BAD-B0C7-64B33BCD2E9F}" type="datetime1">
              <a:rPr lang="en-US" smtClean="0"/>
              <a:t>5/19/2021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918" y="901699"/>
            <a:ext cx="2718562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0446" y="3839493"/>
            <a:ext cx="6510655" cy="1910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459A-55D2-4E4D-95D7-A0803918DD88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6153" y="2361692"/>
            <a:ext cx="73520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20" dirty="0"/>
              <a:t>Nashorn:</a:t>
            </a:r>
            <a:r>
              <a:rPr sz="3200" spc="-275" dirty="0"/>
              <a:t> </a:t>
            </a:r>
            <a:r>
              <a:rPr sz="3200" spc="-229" dirty="0"/>
              <a:t>a</a:t>
            </a:r>
            <a:r>
              <a:rPr sz="3200" spc="-280" dirty="0"/>
              <a:t> </a:t>
            </a:r>
            <a:r>
              <a:rPr sz="3200" spc="-200" dirty="0"/>
              <a:t>JavaScript</a:t>
            </a:r>
            <a:r>
              <a:rPr sz="3200" spc="-280" dirty="0"/>
              <a:t> </a:t>
            </a:r>
            <a:r>
              <a:rPr sz="3200" spc="-180" dirty="0"/>
              <a:t>Engine</a:t>
            </a:r>
            <a:r>
              <a:rPr sz="3200" spc="-280" dirty="0"/>
              <a:t> </a:t>
            </a:r>
            <a:r>
              <a:rPr sz="3200" spc="-155" dirty="0"/>
              <a:t>on</a:t>
            </a:r>
            <a:r>
              <a:rPr sz="3200" spc="-285" dirty="0"/>
              <a:t> </a:t>
            </a:r>
            <a:r>
              <a:rPr sz="3200" spc="-185" dirty="0"/>
              <a:t>the</a:t>
            </a:r>
            <a:r>
              <a:rPr sz="3200" spc="-280" dirty="0"/>
              <a:t> </a:t>
            </a:r>
            <a:r>
              <a:rPr sz="3200" spc="-190" dirty="0"/>
              <a:t>JVM</a:t>
            </a:r>
            <a:endParaRPr sz="3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728" y="901699"/>
            <a:ext cx="24726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What</a:t>
            </a:r>
            <a:r>
              <a:rPr spc="-280" dirty="0"/>
              <a:t> </a:t>
            </a:r>
            <a:r>
              <a:rPr spc="-560" dirty="0"/>
              <a:t>I</a:t>
            </a:r>
            <a:r>
              <a:rPr spc="-225" dirty="0"/>
              <a:t>s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5" dirty="0"/>
              <a:t> REPL?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090" y="3414119"/>
            <a:ext cx="7962181" cy="33130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423150" cy="292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/>
                <a:cs typeface="Tahoma"/>
              </a:rPr>
              <a:t>REP</a:t>
            </a:r>
            <a:r>
              <a:rPr sz="2000" b="1" spc="-195" dirty="0">
                <a:latin typeface="Tahoma"/>
                <a:cs typeface="Tahoma"/>
              </a:rPr>
              <a:t>L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450" dirty="0">
                <a:latin typeface="Tahoma"/>
                <a:cs typeface="Tahoma"/>
              </a:rPr>
              <a:t>=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Read</a:t>
            </a:r>
            <a:r>
              <a:rPr sz="2000" b="1" spc="-100" dirty="0">
                <a:latin typeface="Tahoma"/>
                <a:cs typeface="Tahoma"/>
              </a:rPr>
              <a:t>,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Eval</a:t>
            </a:r>
            <a:r>
              <a:rPr sz="2000" b="1" spc="-100" dirty="0">
                <a:latin typeface="Tahoma"/>
                <a:cs typeface="Tahoma"/>
              </a:rPr>
              <a:t>,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Prin</a:t>
            </a:r>
            <a:r>
              <a:rPr sz="2000" b="1" spc="-125" dirty="0">
                <a:latin typeface="Tahoma"/>
                <a:cs typeface="Tahoma"/>
              </a:rPr>
              <a:t>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L</a:t>
            </a:r>
            <a:r>
              <a:rPr sz="2000" b="1" spc="-110" dirty="0">
                <a:latin typeface="Tahoma"/>
                <a:cs typeface="Tahoma"/>
              </a:rPr>
              <a:t>oop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85" dirty="0">
                <a:latin typeface="Tahoma"/>
                <a:cs typeface="Tahoma"/>
              </a:rPr>
              <a:t>It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looks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like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shell,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ie</a:t>
            </a:r>
            <a:r>
              <a:rPr sz="2000" b="1" spc="-165" dirty="0">
                <a:latin typeface="Tahoma"/>
                <a:cs typeface="Tahoma"/>
              </a:rPr>
              <a:t> with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prompt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14" dirty="0">
                <a:latin typeface="Tahoma"/>
                <a:cs typeface="Tahoma"/>
              </a:rPr>
              <a:t>And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enables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50" dirty="0">
                <a:latin typeface="Tahoma"/>
                <a:cs typeface="Tahoma"/>
              </a:rPr>
              <a:t>ne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type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60" dirty="0">
                <a:latin typeface="Tahoma"/>
                <a:cs typeface="Tahoma"/>
              </a:rPr>
              <a:t> JavaScript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interactively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ahoma"/>
              <a:cs typeface="Tahoma"/>
            </a:endParaRPr>
          </a:p>
          <a:p>
            <a:pPr marL="628650" marR="508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jjs&gt;</a:t>
            </a:r>
            <a:r>
              <a:rPr sz="1600" b="1" spc="-10" dirty="0">
                <a:latin typeface="Consolas"/>
                <a:cs typeface="Consolas"/>
              </a:rPr>
              <a:t> function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fibo(n)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{</a:t>
            </a:r>
            <a:r>
              <a:rPr sz="1600" b="1" spc="-10" dirty="0">
                <a:latin typeface="Consolas"/>
                <a:cs typeface="Consolas"/>
              </a:rPr>
              <a:t> return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n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&lt;=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1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?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n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: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n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+</a:t>
            </a:r>
            <a:r>
              <a:rPr sz="1600" b="1" spc="-10" dirty="0">
                <a:latin typeface="Consolas"/>
                <a:cs typeface="Consolas"/>
              </a:rPr>
              <a:t> fibo(n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‐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1)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}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 fibo(n) </a:t>
            </a:r>
            <a:r>
              <a:rPr sz="1600" b="1" dirty="0">
                <a:latin typeface="Consolas"/>
                <a:cs typeface="Consolas"/>
              </a:rPr>
              <a:t>{ </a:t>
            </a:r>
            <a:r>
              <a:rPr sz="1600" b="1" spc="-10" dirty="0">
                <a:latin typeface="Consolas"/>
                <a:cs typeface="Consolas"/>
              </a:rPr>
              <a:t>return </a:t>
            </a:r>
            <a:r>
              <a:rPr sz="1600" b="1" dirty="0">
                <a:latin typeface="Consolas"/>
                <a:cs typeface="Consolas"/>
              </a:rPr>
              <a:t>n </a:t>
            </a:r>
            <a:r>
              <a:rPr sz="1600" b="1" spc="-5" dirty="0">
                <a:latin typeface="Consolas"/>
                <a:cs typeface="Consolas"/>
              </a:rPr>
              <a:t>&lt;= </a:t>
            </a:r>
            <a:r>
              <a:rPr sz="1600" b="1" dirty="0">
                <a:latin typeface="Consolas"/>
                <a:cs typeface="Consolas"/>
              </a:rPr>
              <a:t>1 ? n : n + </a:t>
            </a:r>
            <a:r>
              <a:rPr sz="1600" b="1" spc="-5" dirty="0">
                <a:latin typeface="Consolas"/>
                <a:cs typeface="Consolas"/>
              </a:rPr>
              <a:t>fibo(n </a:t>
            </a:r>
            <a:r>
              <a:rPr sz="1600" b="1" dirty="0">
                <a:latin typeface="Consolas"/>
                <a:cs typeface="Consolas"/>
              </a:rPr>
              <a:t>‐ </a:t>
            </a:r>
            <a:r>
              <a:rPr sz="1600" b="1" spc="-5" dirty="0">
                <a:latin typeface="Consolas"/>
                <a:cs typeface="Consolas"/>
              </a:rPr>
              <a:t>1) </a:t>
            </a:r>
            <a:r>
              <a:rPr sz="1600" b="1" dirty="0">
                <a:latin typeface="Consolas"/>
                <a:cs typeface="Consolas"/>
              </a:rPr>
              <a:t>} 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jjs&gt;fibo(100)</a:t>
            </a:r>
            <a:endParaRPr sz="1600">
              <a:latin typeface="Consolas"/>
              <a:cs typeface="Consolas"/>
            </a:endParaRPr>
          </a:p>
          <a:p>
            <a:pPr marL="62865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5050</a:t>
            </a:r>
            <a:endParaRPr sz="1600">
              <a:latin typeface="Consolas"/>
              <a:cs typeface="Consolas"/>
            </a:endParaRPr>
          </a:p>
          <a:p>
            <a:pPr marL="62865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jjs&gt;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728" y="901699"/>
            <a:ext cx="24726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What</a:t>
            </a:r>
            <a:r>
              <a:rPr spc="-280" dirty="0"/>
              <a:t> </a:t>
            </a:r>
            <a:r>
              <a:rPr spc="-560" dirty="0"/>
              <a:t>I</a:t>
            </a:r>
            <a:r>
              <a:rPr spc="-225" dirty="0"/>
              <a:t>s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5" dirty="0"/>
              <a:t> REPL?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090" y="3414119"/>
            <a:ext cx="7962181" cy="33130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423150" cy="195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/>
                <a:cs typeface="Tahoma"/>
              </a:rPr>
              <a:t>REP</a:t>
            </a:r>
            <a:r>
              <a:rPr sz="2000" b="1" spc="-195" dirty="0">
                <a:latin typeface="Tahoma"/>
                <a:cs typeface="Tahoma"/>
              </a:rPr>
              <a:t>L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450" dirty="0">
                <a:latin typeface="Tahoma"/>
                <a:cs typeface="Tahoma"/>
              </a:rPr>
              <a:t>=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Read</a:t>
            </a:r>
            <a:r>
              <a:rPr sz="2000" b="1" spc="-100" dirty="0">
                <a:latin typeface="Tahoma"/>
                <a:cs typeface="Tahoma"/>
              </a:rPr>
              <a:t>,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Eval</a:t>
            </a:r>
            <a:r>
              <a:rPr sz="2000" b="1" spc="-100" dirty="0">
                <a:latin typeface="Tahoma"/>
                <a:cs typeface="Tahoma"/>
              </a:rPr>
              <a:t>,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Prin</a:t>
            </a:r>
            <a:r>
              <a:rPr sz="2000" b="1" spc="-125" dirty="0">
                <a:latin typeface="Tahoma"/>
                <a:cs typeface="Tahoma"/>
              </a:rPr>
              <a:t>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L</a:t>
            </a:r>
            <a:r>
              <a:rPr sz="2000" b="1" spc="-110" dirty="0">
                <a:latin typeface="Tahoma"/>
                <a:cs typeface="Tahoma"/>
              </a:rPr>
              <a:t>oop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85" dirty="0">
                <a:latin typeface="Tahoma"/>
                <a:cs typeface="Tahoma"/>
              </a:rPr>
              <a:t>It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looks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like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shell,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ie</a:t>
            </a:r>
            <a:r>
              <a:rPr sz="2000" b="1" spc="-165" dirty="0">
                <a:latin typeface="Tahoma"/>
                <a:cs typeface="Tahoma"/>
              </a:rPr>
              <a:t> with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prompt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14" dirty="0">
                <a:latin typeface="Tahoma"/>
                <a:cs typeface="Tahoma"/>
              </a:rPr>
              <a:t>And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enables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50" dirty="0">
                <a:latin typeface="Tahoma"/>
                <a:cs typeface="Tahoma"/>
              </a:rPr>
              <a:t>ne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type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60" dirty="0">
                <a:latin typeface="Tahoma"/>
                <a:cs typeface="Tahoma"/>
              </a:rPr>
              <a:t> JavaScript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interactively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ahoma"/>
              <a:cs typeface="Tahoma"/>
            </a:endParaRPr>
          </a:p>
          <a:p>
            <a:pPr marL="62865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jjs&gt;</a:t>
            </a:r>
            <a:r>
              <a:rPr sz="1600" b="1" spc="-10" dirty="0">
                <a:latin typeface="Consolas"/>
                <a:cs typeface="Consolas"/>
              </a:rPr>
              <a:t> function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fibo(n)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{</a:t>
            </a:r>
            <a:r>
              <a:rPr sz="1600" b="1" spc="-10" dirty="0">
                <a:latin typeface="Consolas"/>
                <a:cs typeface="Consolas"/>
              </a:rPr>
              <a:t> return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n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&lt;=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1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?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n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: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n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+</a:t>
            </a:r>
            <a:r>
              <a:rPr sz="1600" b="1" spc="-10" dirty="0">
                <a:latin typeface="Consolas"/>
                <a:cs typeface="Consolas"/>
              </a:rPr>
              <a:t> fibo(n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‐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1)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0446" y="3839493"/>
          <a:ext cx="6511925" cy="1910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150"/>
                <a:gridCol w="222250"/>
                <a:gridCol w="222885"/>
                <a:gridCol w="2199640"/>
              </a:tblGrid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function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fibo(n)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600" b="1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600" b="1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600" b="1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?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51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: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fibo(n</a:t>
                      </a:r>
                      <a:r>
                        <a:rPr sz="1600" b="1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‐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1)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jjs&gt;fibo(100)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5050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jjs&gt;function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fact(n)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600" b="1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&lt;=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?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n*fact(n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‐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1)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43841">
                <a:tc>
                  <a:txBody>
                    <a:bodyPr/>
                    <a:lstStyle/>
                    <a:p>
                      <a:pPr marL="31750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function</a:t>
                      </a:r>
                      <a:r>
                        <a:rPr sz="1600" b="1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fact(n)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600" b="1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600" b="1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600" b="1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?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: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n*fact(n</a:t>
                      </a:r>
                      <a:r>
                        <a:rPr sz="1600" b="1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‐</a:t>
                      </a:r>
                      <a:r>
                        <a:rPr sz="1600" b="1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1)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jjs&gt;fact(5)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120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jjs&gt;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728" y="901699"/>
            <a:ext cx="24726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What</a:t>
            </a:r>
            <a:r>
              <a:rPr spc="-280" dirty="0"/>
              <a:t> </a:t>
            </a:r>
            <a:r>
              <a:rPr spc="-560" dirty="0"/>
              <a:t>I</a:t>
            </a:r>
            <a:r>
              <a:rPr spc="-225" dirty="0"/>
              <a:t>s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5" dirty="0"/>
              <a:t> REPL?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59550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45" dirty="0">
                <a:latin typeface="Tahoma"/>
                <a:cs typeface="Tahoma"/>
              </a:rPr>
              <a:t>One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create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objects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and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interact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with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them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090" y="3414119"/>
            <a:ext cx="7962181" cy="33130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09577" y="3530600"/>
            <a:ext cx="45847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nsolas"/>
                <a:cs typeface="Consolas"/>
              </a:rPr>
              <a:t>jjs&gt;var </a:t>
            </a:r>
            <a:r>
              <a:rPr sz="1600" b="1" dirty="0">
                <a:latin typeface="Consolas"/>
                <a:cs typeface="Consolas"/>
              </a:rPr>
              <a:t>s = </a:t>
            </a:r>
            <a:r>
              <a:rPr sz="1600" b="1" spc="-10" dirty="0">
                <a:latin typeface="Consolas"/>
                <a:cs typeface="Consolas"/>
              </a:rPr>
              <a:t>new java.lang.String("Hello")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jjs&gt;s</a:t>
            </a:r>
            <a:endParaRPr sz="1600">
              <a:latin typeface="Consolas"/>
              <a:cs typeface="Consolas"/>
            </a:endParaRPr>
          </a:p>
          <a:p>
            <a:pPr marL="12700" marR="400685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Hello  jjs&gt;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728" y="901699"/>
            <a:ext cx="24726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What</a:t>
            </a:r>
            <a:r>
              <a:rPr spc="-280" dirty="0"/>
              <a:t> </a:t>
            </a:r>
            <a:r>
              <a:rPr spc="-560" dirty="0"/>
              <a:t>I</a:t>
            </a:r>
            <a:r>
              <a:rPr spc="-225" dirty="0"/>
              <a:t>s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5" dirty="0"/>
              <a:t> REPL?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59550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45" dirty="0">
                <a:latin typeface="Tahoma"/>
                <a:cs typeface="Tahoma"/>
              </a:rPr>
              <a:t>One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create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objects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and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interact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with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them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090" y="3414119"/>
            <a:ext cx="7962181" cy="33130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09577" y="3530600"/>
            <a:ext cx="45847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nsolas"/>
                <a:cs typeface="Consolas"/>
              </a:rPr>
              <a:t>jjs&gt;var </a:t>
            </a:r>
            <a:r>
              <a:rPr sz="1600" b="1" dirty="0">
                <a:latin typeface="Consolas"/>
                <a:cs typeface="Consolas"/>
              </a:rPr>
              <a:t>s = </a:t>
            </a:r>
            <a:r>
              <a:rPr sz="1600" b="1" spc="-10" dirty="0">
                <a:latin typeface="Consolas"/>
                <a:cs typeface="Consolas"/>
              </a:rPr>
              <a:t>new java.lang.String("Hello")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jjs&gt;s</a:t>
            </a:r>
            <a:endParaRPr sz="1600">
              <a:latin typeface="Consolas"/>
              <a:cs typeface="Consolas"/>
            </a:endParaRPr>
          </a:p>
          <a:p>
            <a:pPr marL="12700" marR="245046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Hello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jjs&gt;s.toUpperCase()  </a:t>
            </a:r>
            <a:r>
              <a:rPr sz="1600" b="1" spc="-5" dirty="0">
                <a:latin typeface="Consolas"/>
                <a:cs typeface="Consolas"/>
              </a:rPr>
              <a:t>HELLO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jjs&gt;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0314" y="901699"/>
            <a:ext cx="14770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250" dirty="0"/>
              <a:t>REPL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7888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The </a:t>
            </a:r>
            <a:r>
              <a:rPr sz="2000" b="1" spc="-165" dirty="0">
                <a:latin typeface="Tahoma"/>
                <a:cs typeface="Tahoma"/>
              </a:rPr>
              <a:t>Nashorn </a:t>
            </a:r>
            <a:r>
              <a:rPr sz="2000" b="1" spc="-225" dirty="0">
                <a:latin typeface="Tahoma"/>
                <a:cs typeface="Tahoma"/>
              </a:rPr>
              <a:t>REPL </a:t>
            </a:r>
            <a:r>
              <a:rPr sz="2000" b="1" spc="-165" dirty="0">
                <a:latin typeface="Tahoma"/>
                <a:cs typeface="Tahoma"/>
              </a:rPr>
              <a:t>allows </a:t>
            </a:r>
            <a:r>
              <a:rPr sz="2000" b="1" spc="-125" dirty="0">
                <a:latin typeface="Tahoma"/>
                <a:cs typeface="Tahoma"/>
              </a:rPr>
              <a:t>to </a:t>
            </a:r>
            <a:r>
              <a:rPr sz="2000" b="1" spc="-145" dirty="0">
                <a:latin typeface="Tahoma"/>
                <a:cs typeface="Tahoma"/>
              </a:rPr>
              <a:t>interactively </a:t>
            </a:r>
            <a:r>
              <a:rPr sz="2000" b="1" spc="-135" dirty="0">
                <a:latin typeface="Tahoma"/>
                <a:cs typeface="Tahoma"/>
              </a:rPr>
              <a:t>type </a:t>
            </a:r>
            <a:r>
              <a:rPr sz="2000" b="1" spc="-120">
                <a:latin typeface="Tahoma"/>
                <a:cs typeface="Tahoma"/>
              </a:rPr>
              <a:t>in </a:t>
            </a:r>
            <a:r>
              <a:rPr sz="2000" b="1" spc="-165" smtClean="0">
                <a:latin typeface="Tahoma"/>
                <a:cs typeface="Tahoma"/>
              </a:rPr>
              <a:t>an</a:t>
            </a:r>
            <a:r>
              <a:rPr lang="en-US" sz="2000" b="1" spc="-165" dirty="0" smtClean="0">
                <a:latin typeface="Tahoma"/>
                <a:cs typeface="Tahoma"/>
              </a:rPr>
              <a:t>d</a:t>
            </a:r>
            <a:r>
              <a:rPr sz="2000" b="1" spc="-165" smtClean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execute </a:t>
            </a:r>
            <a:r>
              <a:rPr sz="2000" b="1" spc="-185" dirty="0">
                <a:latin typeface="Tahoma"/>
                <a:cs typeface="Tahoma"/>
              </a:rPr>
              <a:t>Java </a:t>
            </a:r>
            <a:r>
              <a:rPr sz="2000" b="1" spc="-145" dirty="0">
                <a:latin typeface="Tahoma"/>
                <a:cs typeface="Tahoma"/>
              </a:rPr>
              <a:t>and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JavaScript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4" y="3766820"/>
            <a:ext cx="610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rebuchet MS"/>
                <a:cs typeface="Trebuchet MS"/>
              </a:rPr>
              <a:t>Running</a:t>
            </a:r>
            <a:r>
              <a:rPr sz="3600" spc="-315" dirty="0">
                <a:latin typeface="Trebuchet MS"/>
                <a:cs typeface="Trebuchet MS"/>
              </a:rPr>
              <a:t> </a:t>
            </a:r>
            <a:r>
              <a:rPr sz="3600" spc="-150" dirty="0">
                <a:latin typeface="Trebuchet MS"/>
                <a:cs typeface="Trebuchet MS"/>
              </a:rPr>
              <a:t>JavaScript</a:t>
            </a:r>
            <a:r>
              <a:rPr sz="3600" spc="-315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in</a:t>
            </a:r>
            <a:r>
              <a:rPr sz="3600" spc="-315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Java</a:t>
            </a:r>
            <a:r>
              <a:rPr sz="3600" spc="-315" dirty="0">
                <a:latin typeface="Trebuchet MS"/>
                <a:cs typeface="Trebuchet MS"/>
              </a:rPr>
              <a:t> </a:t>
            </a:r>
            <a:r>
              <a:rPr sz="3600" spc="-65" dirty="0">
                <a:latin typeface="Trebuchet MS"/>
                <a:cs typeface="Trebuchet MS"/>
              </a:rPr>
              <a:t>code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957" y="901699"/>
            <a:ext cx="64135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Running</a:t>
            </a:r>
            <a:r>
              <a:rPr spc="-275" dirty="0"/>
              <a:t> </a:t>
            </a:r>
            <a:r>
              <a:rPr spc="-170" dirty="0"/>
              <a:t>JavaScript</a:t>
            </a:r>
            <a:r>
              <a:rPr spc="-275" dirty="0"/>
              <a:t> </a:t>
            </a:r>
            <a:r>
              <a:rPr spc="-114" dirty="0"/>
              <a:t>in</a:t>
            </a:r>
            <a:r>
              <a:rPr spc="-275" dirty="0"/>
              <a:t> </a:t>
            </a:r>
            <a:r>
              <a:rPr spc="-200" dirty="0"/>
              <a:t>a</a:t>
            </a:r>
            <a:r>
              <a:rPr spc="-275" dirty="0"/>
              <a:t> </a:t>
            </a:r>
            <a:r>
              <a:rPr spc="-195" dirty="0"/>
              <a:t>Java</a:t>
            </a:r>
            <a:r>
              <a:rPr spc="-275" dirty="0"/>
              <a:t> </a:t>
            </a:r>
            <a:r>
              <a:rPr spc="-120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86308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has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been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supporting</a:t>
            </a:r>
            <a:r>
              <a:rPr sz="2000" b="1" spc="-140" dirty="0">
                <a:latin typeface="Tahoma"/>
                <a:cs typeface="Tahoma"/>
              </a:rPr>
              <a:t> script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engines</a:t>
            </a:r>
            <a:r>
              <a:rPr sz="2000" b="1" spc="-13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since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6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40" dirty="0">
                <a:latin typeface="Tahoma"/>
                <a:cs typeface="Tahoma"/>
              </a:rPr>
              <a:t>(2006)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Many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languages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are </a:t>
            </a:r>
            <a:r>
              <a:rPr sz="2000" b="1" spc="-155" dirty="0">
                <a:latin typeface="Tahoma"/>
                <a:cs typeface="Tahoma"/>
              </a:rPr>
              <a:t>available: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Groovy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and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JRuby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957" y="901699"/>
            <a:ext cx="64135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Running</a:t>
            </a:r>
            <a:r>
              <a:rPr spc="-275" dirty="0"/>
              <a:t> </a:t>
            </a:r>
            <a:r>
              <a:rPr spc="-170" dirty="0"/>
              <a:t>JavaScript</a:t>
            </a:r>
            <a:r>
              <a:rPr spc="-275" dirty="0"/>
              <a:t> </a:t>
            </a:r>
            <a:r>
              <a:rPr spc="-114" dirty="0"/>
              <a:t>in</a:t>
            </a:r>
            <a:r>
              <a:rPr spc="-275" dirty="0"/>
              <a:t> </a:t>
            </a:r>
            <a:r>
              <a:rPr spc="-200" dirty="0"/>
              <a:t>a</a:t>
            </a:r>
            <a:r>
              <a:rPr spc="-275" dirty="0"/>
              <a:t> </a:t>
            </a:r>
            <a:r>
              <a:rPr spc="-195" dirty="0"/>
              <a:t>Java</a:t>
            </a:r>
            <a:r>
              <a:rPr spc="-275" dirty="0"/>
              <a:t> </a:t>
            </a:r>
            <a:r>
              <a:rPr spc="-120" dirty="0"/>
              <a:t>Application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066" y="3358627"/>
            <a:ext cx="7515102" cy="105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6976745" cy="2388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has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been </a:t>
            </a:r>
            <a:r>
              <a:rPr sz="2000" b="1" spc="-130" dirty="0">
                <a:latin typeface="Tahoma"/>
                <a:cs typeface="Tahoma"/>
              </a:rPr>
              <a:t>supporting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script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engines</a:t>
            </a:r>
            <a:r>
              <a:rPr sz="2000" b="1" spc="-13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since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6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40" dirty="0">
                <a:latin typeface="Tahoma"/>
                <a:cs typeface="Tahoma"/>
              </a:rPr>
              <a:t>(2006)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Many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languages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are </a:t>
            </a:r>
            <a:r>
              <a:rPr sz="2000" b="1" spc="-155" dirty="0">
                <a:latin typeface="Tahoma"/>
                <a:cs typeface="Tahoma"/>
              </a:rPr>
              <a:t>available: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Groovy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and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JRuby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45" dirty="0">
                <a:latin typeface="Tahoma"/>
                <a:cs typeface="Tahoma"/>
              </a:rPr>
              <a:t>One</a:t>
            </a:r>
            <a:r>
              <a:rPr sz="2000" b="1" spc="-150" dirty="0">
                <a:latin typeface="Tahoma"/>
                <a:cs typeface="Tahoma"/>
              </a:rPr>
              <a:t> needs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get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script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engine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by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its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n</a:t>
            </a:r>
            <a:r>
              <a:rPr sz="2000" b="1" spc="-185" dirty="0">
                <a:latin typeface="Tahoma"/>
                <a:cs typeface="Tahoma"/>
              </a:rPr>
              <a:t>ame</a:t>
            </a:r>
            <a:endParaRPr sz="2000">
              <a:latin typeface="Tahoma"/>
              <a:cs typeface="Tahoma"/>
            </a:endParaRPr>
          </a:p>
          <a:p>
            <a:pPr marL="628650" marR="5080">
              <a:lnSpc>
                <a:spcPct val="200000"/>
              </a:lnSpc>
              <a:spcBef>
                <a:spcPts val="125"/>
              </a:spcBef>
            </a:pPr>
            <a:r>
              <a:rPr sz="1600" b="1" spc="-10" dirty="0">
                <a:latin typeface="Consolas"/>
                <a:cs typeface="Consolas"/>
              </a:rPr>
              <a:t>ScriptEngineManager manager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-5" dirty="0">
                <a:solidFill>
                  <a:srgbClr val="7E0055"/>
                </a:solidFill>
                <a:latin typeface="Consolas"/>
                <a:cs typeface="Consolas"/>
              </a:rPr>
              <a:t>new </a:t>
            </a:r>
            <a:r>
              <a:rPr sz="1600" b="1" spc="-10" dirty="0">
                <a:latin typeface="Consolas"/>
                <a:cs typeface="Consolas"/>
              </a:rPr>
              <a:t>ScriptEngineManager();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ScriptEngine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engine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manager.getEngineByName(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"nashorn"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957" y="901699"/>
            <a:ext cx="64135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Running</a:t>
            </a:r>
            <a:r>
              <a:rPr spc="-275" dirty="0"/>
              <a:t> </a:t>
            </a:r>
            <a:r>
              <a:rPr spc="-170" dirty="0"/>
              <a:t>JavaScript</a:t>
            </a:r>
            <a:r>
              <a:rPr spc="-275" dirty="0"/>
              <a:t> </a:t>
            </a:r>
            <a:r>
              <a:rPr spc="-114" dirty="0"/>
              <a:t>in</a:t>
            </a:r>
            <a:r>
              <a:rPr spc="-275" dirty="0"/>
              <a:t> </a:t>
            </a:r>
            <a:r>
              <a:rPr spc="-200" dirty="0"/>
              <a:t>a</a:t>
            </a:r>
            <a:r>
              <a:rPr spc="-275" dirty="0"/>
              <a:t> </a:t>
            </a:r>
            <a:r>
              <a:rPr spc="-195" dirty="0"/>
              <a:t>Java</a:t>
            </a:r>
            <a:r>
              <a:rPr spc="-275" dirty="0"/>
              <a:t> </a:t>
            </a:r>
            <a:r>
              <a:rPr spc="-120" dirty="0"/>
              <a:t>Application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066" y="3358627"/>
            <a:ext cx="7515102" cy="10534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127" y="4940674"/>
            <a:ext cx="7515850" cy="5267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850389"/>
            <a:ext cx="7092315" cy="3484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has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been </a:t>
            </a:r>
            <a:r>
              <a:rPr sz="2000" b="1" spc="-130" dirty="0">
                <a:latin typeface="Tahoma"/>
                <a:cs typeface="Tahoma"/>
              </a:rPr>
              <a:t>supporting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script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engines</a:t>
            </a:r>
            <a:r>
              <a:rPr sz="2000" b="1" spc="-13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since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6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40" dirty="0">
                <a:latin typeface="Tahoma"/>
                <a:cs typeface="Tahoma"/>
              </a:rPr>
              <a:t>(2006)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Many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languages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are </a:t>
            </a:r>
            <a:r>
              <a:rPr sz="2000" b="1" spc="-155" dirty="0">
                <a:latin typeface="Tahoma"/>
                <a:cs typeface="Tahoma"/>
              </a:rPr>
              <a:t>available: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Groovy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and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JRuby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45" dirty="0">
                <a:latin typeface="Tahoma"/>
                <a:cs typeface="Tahoma"/>
              </a:rPr>
              <a:t>One</a:t>
            </a:r>
            <a:r>
              <a:rPr sz="2000" b="1" spc="-150" dirty="0">
                <a:latin typeface="Tahoma"/>
                <a:cs typeface="Tahoma"/>
              </a:rPr>
              <a:t> needs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get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script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engine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by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its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n</a:t>
            </a:r>
            <a:r>
              <a:rPr sz="2000" b="1" spc="-185" dirty="0">
                <a:latin typeface="Tahoma"/>
                <a:cs typeface="Tahoma"/>
              </a:rPr>
              <a:t>ame</a:t>
            </a:r>
            <a:endParaRPr sz="2000">
              <a:latin typeface="Tahoma"/>
              <a:cs typeface="Tahoma"/>
            </a:endParaRPr>
          </a:p>
          <a:p>
            <a:pPr marL="628650" marR="120650">
              <a:lnSpc>
                <a:spcPct val="200000"/>
              </a:lnSpc>
              <a:spcBef>
                <a:spcPts val="125"/>
              </a:spcBef>
            </a:pPr>
            <a:r>
              <a:rPr sz="1600" b="1" spc="-10" dirty="0">
                <a:latin typeface="Consolas"/>
                <a:cs typeface="Consolas"/>
              </a:rPr>
              <a:t>ScriptEngineManager manager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-5" dirty="0">
                <a:solidFill>
                  <a:srgbClr val="7E0055"/>
                </a:solidFill>
                <a:latin typeface="Consolas"/>
                <a:cs typeface="Consolas"/>
              </a:rPr>
              <a:t>new </a:t>
            </a:r>
            <a:r>
              <a:rPr sz="1600" b="1" spc="-10" dirty="0">
                <a:latin typeface="Consolas"/>
                <a:cs typeface="Consolas"/>
              </a:rPr>
              <a:t>ScriptEngineManager();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ScriptEngine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engine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manager.getEngineByName(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"nashorn"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onsolas"/>
              <a:cs typeface="Consolas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5" dirty="0">
                <a:latin typeface="Tahoma"/>
                <a:cs typeface="Tahoma"/>
              </a:rPr>
              <a:t>This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object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used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interact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with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JavaScript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interpreter</a:t>
            </a:r>
            <a:endParaRPr sz="2000">
              <a:latin typeface="Tahoma"/>
              <a:cs typeface="Tahoma"/>
            </a:endParaRPr>
          </a:p>
          <a:p>
            <a:pPr marL="632460">
              <a:lnSpc>
                <a:spcPct val="100000"/>
              </a:lnSpc>
              <a:spcBef>
                <a:spcPts val="1910"/>
              </a:spcBef>
            </a:pPr>
            <a:r>
              <a:rPr sz="1600" b="1" spc="-5" dirty="0">
                <a:latin typeface="Consolas"/>
                <a:cs typeface="Consolas"/>
              </a:rPr>
              <a:t>Object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result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engine.eval(</a:t>
            </a:r>
            <a:r>
              <a:rPr sz="1600" b="1" spc="-5" dirty="0">
                <a:solidFill>
                  <a:srgbClr val="0000C0"/>
                </a:solidFill>
                <a:latin typeface="Consolas"/>
                <a:cs typeface="Consolas"/>
              </a:rPr>
              <a:t>"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/*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 JavaScript</a:t>
            </a:r>
            <a:r>
              <a:rPr sz="16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code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 here */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957" y="901699"/>
            <a:ext cx="64135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Running</a:t>
            </a:r>
            <a:r>
              <a:rPr spc="-275" dirty="0"/>
              <a:t> </a:t>
            </a:r>
            <a:r>
              <a:rPr spc="-170" dirty="0"/>
              <a:t>JavaScript</a:t>
            </a:r>
            <a:r>
              <a:rPr spc="-275" dirty="0"/>
              <a:t> </a:t>
            </a:r>
            <a:r>
              <a:rPr spc="-114" dirty="0"/>
              <a:t>in</a:t>
            </a:r>
            <a:r>
              <a:rPr spc="-275" dirty="0"/>
              <a:t> </a:t>
            </a:r>
            <a:r>
              <a:rPr spc="-200" dirty="0"/>
              <a:t>a</a:t>
            </a:r>
            <a:r>
              <a:rPr spc="-275" dirty="0"/>
              <a:t> </a:t>
            </a:r>
            <a:r>
              <a:rPr spc="-195" dirty="0"/>
              <a:t>Java</a:t>
            </a:r>
            <a:r>
              <a:rPr spc="-275" dirty="0"/>
              <a:t> </a:t>
            </a:r>
            <a:r>
              <a:rPr spc="-120" dirty="0"/>
              <a:t>Application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066" y="3358627"/>
            <a:ext cx="7515102" cy="10534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127" y="4940674"/>
            <a:ext cx="7515850" cy="5267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924" y="5987661"/>
            <a:ext cx="7515102" cy="5267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3139" y="1850389"/>
            <a:ext cx="7207250" cy="453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has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been </a:t>
            </a:r>
            <a:r>
              <a:rPr sz="2000" b="1" spc="-130" dirty="0">
                <a:latin typeface="Tahoma"/>
                <a:cs typeface="Tahoma"/>
              </a:rPr>
              <a:t>supporting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script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engines</a:t>
            </a:r>
            <a:r>
              <a:rPr sz="2000" b="1" spc="-13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since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6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40" dirty="0">
                <a:latin typeface="Tahoma"/>
                <a:cs typeface="Tahoma"/>
              </a:rPr>
              <a:t>(2006)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Many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languages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are </a:t>
            </a:r>
            <a:r>
              <a:rPr sz="2000" b="1" spc="-155" dirty="0">
                <a:latin typeface="Tahoma"/>
                <a:cs typeface="Tahoma"/>
              </a:rPr>
              <a:t>available: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Groovy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and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JRuby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45" dirty="0">
                <a:latin typeface="Tahoma"/>
                <a:cs typeface="Tahoma"/>
              </a:rPr>
              <a:t>One</a:t>
            </a:r>
            <a:r>
              <a:rPr sz="2000" b="1" spc="-150" dirty="0">
                <a:latin typeface="Tahoma"/>
                <a:cs typeface="Tahoma"/>
              </a:rPr>
              <a:t> needs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get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script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engine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by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its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n</a:t>
            </a:r>
            <a:r>
              <a:rPr sz="2000" b="1" spc="-185" dirty="0">
                <a:latin typeface="Tahoma"/>
                <a:cs typeface="Tahoma"/>
              </a:rPr>
              <a:t>ame</a:t>
            </a:r>
            <a:endParaRPr sz="2000">
              <a:latin typeface="Tahoma"/>
              <a:cs typeface="Tahoma"/>
            </a:endParaRPr>
          </a:p>
          <a:p>
            <a:pPr marL="628650" marR="234950">
              <a:lnSpc>
                <a:spcPct val="200000"/>
              </a:lnSpc>
              <a:spcBef>
                <a:spcPts val="125"/>
              </a:spcBef>
            </a:pPr>
            <a:r>
              <a:rPr sz="1600" b="1" spc="-10" dirty="0">
                <a:latin typeface="Consolas"/>
                <a:cs typeface="Consolas"/>
              </a:rPr>
              <a:t>ScriptEngineManager manager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-5" dirty="0">
                <a:solidFill>
                  <a:srgbClr val="7E0055"/>
                </a:solidFill>
                <a:latin typeface="Consolas"/>
                <a:cs typeface="Consolas"/>
              </a:rPr>
              <a:t>new </a:t>
            </a:r>
            <a:r>
              <a:rPr sz="1600" b="1" spc="-10" dirty="0">
                <a:latin typeface="Consolas"/>
                <a:cs typeface="Consolas"/>
              </a:rPr>
              <a:t>ScriptEngineManager();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ScriptEngine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engine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manager.getEngineByName(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"nashorn"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onsolas"/>
              <a:cs typeface="Consolas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5" dirty="0">
                <a:latin typeface="Tahoma"/>
                <a:cs typeface="Tahoma"/>
              </a:rPr>
              <a:t>This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object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used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interact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with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JavaScript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interpreter</a:t>
            </a:r>
            <a:endParaRPr sz="2000">
              <a:latin typeface="Tahoma"/>
              <a:cs typeface="Tahoma"/>
            </a:endParaRPr>
          </a:p>
          <a:p>
            <a:pPr marL="632460">
              <a:lnSpc>
                <a:spcPct val="100000"/>
              </a:lnSpc>
              <a:spcBef>
                <a:spcPts val="1910"/>
              </a:spcBef>
            </a:pPr>
            <a:r>
              <a:rPr sz="1600" b="1" spc="-5" dirty="0">
                <a:latin typeface="Consolas"/>
                <a:cs typeface="Consolas"/>
              </a:rPr>
              <a:t>Object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result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engine.eval(</a:t>
            </a:r>
            <a:r>
              <a:rPr sz="1600" b="1" spc="-5" dirty="0">
                <a:solidFill>
                  <a:srgbClr val="0000C0"/>
                </a:solidFill>
                <a:latin typeface="Consolas"/>
                <a:cs typeface="Consolas"/>
              </a:rPr>
              <a:t>"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/*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 JavaScript</a:t>
            </a:r>
            <a:r>
              <a:rPr sz="16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code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 here */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onsolas"/>
              <a:cs typeface="Consolas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45" dirty="0">
                <a:latin typeface="Tahoma"/>
                <a:cs typeface="Tahoma"/>
              </a:rPr>
              <a:t>One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also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pass  </a:t>
            </a:r>
            <a:r>
              <a:rPr sz="2000" b="1" spc="-160" dirty="0">
                <a:latin typeface="Tahoma"/>
                <a:cs typeface="Tahoma"/>
              </a:rPr>
              <a:t>JavaScript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code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through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file</a:t>
            </a:r>
            <a:endParaRPr sz="2000">
              <a:latin typeface="Tahoma"/>
              <a:cs typeface="Tahoma"/>
            </a:endParaRPr>
          </a:p>
          <a:p>
            <a:pPr marL="635635">
              <a:lnSpc>
                <a:spcPct val="100000"/>
              </a:lnSpc>
              <a:spcBef>
                <a:spcPts val="1755"/>
              </a:spcBef>
            </a:pPr>
            <a:r>
              <a:rPr sz="1600" b="1" spc="-5" dirty="0">
                <a:latin typeface="Consolas"/>
                <a:cs typeface="Consolas"/>
              </a:rPr>
              <a:t>Object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result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engine.eval(Files.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newBufferedReader</a:t>
            </a:r>
            <a:r>
              <a:rPr sz="1600" b="1" spc="-10" dirty="0">
                <a:latin typeface="Consolas"/>
                <a:cs typeface="Consolas"/>
              </a:rPr>
              <a:t>(path));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29502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29" dirty="0">
                <a:latin typeface="Tahoma"/>
                <a:cs typeface="Tahoma"/>
              </a:rPr>
              <a:t>REPL: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JavaScript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0835" y="901699"/>
            <a:ext cx="53149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Ho</a:t>
            </a:r>
            <a:r>
              <a:rPr spc="-270" dirty="0"/>
              <a:t>w</a:t>
            </a:r>
            <a:r>
              <a:rPr spc="-265" dirty="0"/>
              <a:t> </a:t>
            </a:r>
            <a:r>
              <a:rPr spc="-105" dirty="0"/>
              <a:t>t</a:t>
            </a:r>
            <a:r>
              <a:rPr spc="-150" dirty="0"/>
              <a:t>o</a:t>
            </a:r>
            <a:r>
              <a:rPr spc="-265" dirty="0"/>
              <a:t> </a:t>
            </a:r>
            <a:r>
              <a:rPr spc="-229" dirty="0"/>
              <a:t>Pas</a:t>
            </a:r>
            <a:r>
              <a:rPr spc="-195" dirty="0"/>
              <a:t>s</a:t>
            </a:r>
            <a:r>
              <a:rPr spc="-280" dirty="0"/>
              <a:t> </a:t>
            </a:r>
            <a:r>
              <a:rPr spc="-180" dirty="0"/>
              <a:t>Object</a:t>
            </a:r>
            <a:r>
              <a:rPr spc="-165" dirty="0"/>
              <a:t>s</a:t>
            </a:r>
            <a:r>
              <a:rPr spc="-275" dirty="0"/>
              <a:t> </a:t>
            </a:r>
            <a:r>
              <a:rPr spc="-14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75" dirty="0"/>
              <a:t>JavaScript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066" y="3359228"/>
            <a:ext cx="7515102" cy="12811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2339" y="1850389"/>
            <a:ext cx="7694930" cy="3835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05765" algn="l"/>
                <a:tab pos="407034" algn="l"/>
              </a:tabLst>
            </a:pPr>
            <a:r>
              <a:rPr sz="2000" b="1" spc="-190" dirty="0">
                <a:latin typeface="Tahoma"/>
                <a:cs typeface="Tahoma"/>
              </a:rPr>
              <a:t>Two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ways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passing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objects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0" dirty="0">
                <a:latin typeface="Tahoma"/>
                <a:cs typeface="Tahoma"/>
              </a:rPr>
              <a:t> JavaScript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engine</a:t>
            </a:r>
            <a:endParaRPr sz="2000">
              <a:latin typeface="Tahoma"/>
              <a:cs typeface="Tahoma"/>
            </a:endParaRPr>
          </a:p>
          <a:p>
            <a:pPr marL="4064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405765" algn="l"/>
                <a:tab pos="407034" algn="l"/>
              </a:tabLst>
            </a:pPr>
            <a:r>
              <a:rPr sz="2000" b="1" spc="-145" dirty="0">
                <a:latin typeface="Tahoma"/>
                <a:cs typeface="Tahoma"/>
              </a:rPr>
              <a:t>Suppose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20" dirty="0">
                <a:latin typeface="Tahoma"/>
                <a:cs typeface="Tahoma"/>
              </a:rPr>
              <a:t>we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want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pass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Stage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object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(from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95" dirty="0">
                <a:latin typeface="Tahoma"/>
                <a:cs typeface="Tahoma"/>
              </a:rPr>
              <a:t>JavaFX)</a:t>
            </a:r>
            <a:endParaRPr sz="2000">
              <a:latin typeface="Tahoma"/>
              <a:cs typeface="Tahoma"/>
            </a:endParaRPr>
          </a:p>
          <a:p>
            <a:pPr marL="4064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405765" algn="l"/>
                <a:tab pos="407034" algn="l"/>
              </a:tabLst>
            </a:pPr>
            <a:r>
              <a:rPr sz="2000" b="1" spc="-210" dirty="0">
                <a:latin typeface="Tahoma"/>
                <a:cs typeface="Tahoma"/>
              </a:rPr>
              <a:t>1</a:t>
            </a:r>
            <a:r>
              <a:rPr sz="1950" b="1" spc="-142" baseline="25641" dirty="0">
                <a:latin typeface="Tahoma"/>
                <a:cs typeface="Tahoma"/>
              </a:rPr>
              <a:t>st</a:t>
            </a:r>
            <a:r>
              <a:rPr sz="1950" b="1" spc="37" baseline="25641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solution:</a:t>
            </a:r>
            <a:endParaRPr sz="2000">
              <a:latin typeface="Tahoma"/>
              <a:cs typeface="Tahoma"/>
            </a:endParaRPr>
          </a:p>
          <a:p>
            <a:pPr marL="1013460" marR="3449320" indent="-334010">
              <a:lnSpc>
                <a:spcPct val="100000"/>
              </a:lnSpc>
              <a:spcBef>
                <a:spcPts val="2045"/>
              </a:spcBef>
            </a:pPr>
            <a:r>
              <a:rPr sz="1600" b="1" spc="-5" dirty="0">
                <a:solidFill>
                  <a:srgbClr val="7E0055"/>
                </a:solidFill>
                <a:latin typeface="Consolas"/>
                <a:cs typeface="Consolas"/>
              </a:rPr>
              <a:t>public void </a:t>
            </a:r>
            <a:r>
              <a:rPr sz="1600" b="1" spc="-10" dirty="0">
                <a:latin typeface="Consolas"/>
                <a:cs typeface="Consolas"/>
              </a:rPr>
              <a:t>start(Stage stage) </a:t>
            </a:r>
            <a:r>
              <a:rPr sz="1600" b="1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engine.put(</a:t>
            </a:r>
            <a:r>
              <a:rPr sz="1600" b="1" spc="-5" dirty="0">
                <a:solidFill>
                  <a:srgbClr val="0000C0"/>
                </a:solidFill>
                <a:latin typeface="Consolas"/>
                <a:cs typeface="Consolas"/>
              </a:rPr>
              <a:t>"stage"</a:t>
            </a:r>
            <a:r>
              <a:rPr sz="1600" b="1" spc="-5" dirty="0">
                <a:latin typeface="Consolas"/>
                <a:cs typeface="Consolas"/>
              </a:rPr>
              <a:t>,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stage);</a:t>
            </a:r>
            <a:endParaRPr sz="1600">
              <a:latin typeface="Consolas"/>
              <a:cs typeface="Consolas"/>
            </a:endParaRPr>
          </a:p>
          <a:p>
            <a:pPr marL="101346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engine.eval(script);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 script</a:t>
            </a:r>
            <a:r>
              <a:rPr sz="160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is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my</a:t>
            </a:r>
            <a:r>
              <a:rPr sz="160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JavaScript</a:t>
            </a:r>
            <a:r>
              <a:rPr sz="160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code</a:t>
            </a:r>
            <a:endParaRPr sz="1600">
              <a:latin typeface="Consolas"/>
              <a:cs typeface="Consolas"/>
            </a:endParaRPr>
          </a:p>
          <a:p>
            <a:pPr marL="679450">
              <a:lnSpc>
                <a:spcPct val="100000"/>
              </a:lnSpc>
            </a:pPr>
            <a:r>
              <a:rPr sz="1600" b="1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onsolas"/>
              <a:cs typeface="Consolas"/>
            </a:endParaRPr>
          </a:p>
          <a:p>
            <a:pPr marL="406400" marR="17780" indent="-343535">
              <a:lnSpc>
                <a:spcPct val="100000"/>
              </a:lnSpc>
              <a:buFont typeface="Wingdings"/>
              <a:buChar char=""/>
              <a:tabLst>
                <a:tab pos="405765" algn="l"/>
                <a:tab pos="407034" algn="l"/>
              </a:tabLst>
            </a:pPr>
            <a:r>
              <a:rPr sz="2000" b="1" spc="-290" dirty="0">
                <a:latin typeface="Tahoma"/>
                <a:cs typeface="Tahoma"/>
              </a:rPr>
              <a:t>In </a:t>
            </a:r>
            <a:r>
              <a:rPr sz="2000" b="1" spc="-140" dirty="0">
                <a:latin typeface="Tahoma"/>
                <a:cs typeface="Tahoma"/>
              </a:rPr>
              <a:t>this </a:t>
            </a:r>
            <a:r>
              <a:rPr sz="2000" b="1" spc="-175" dirty="0">
                <a:latin typeface="Tahoma"/>
                <a:cs typeface="Tahoma"/>
              </a:rPr>
              <a:t>case </a:t>
            </a:r>
            <a:r>
              <a:rPr sz="2000" b="1" spc="-145" dirty="0">
                <a:latin typeface="Tahoma"/>
                <a:cs typeface="Tahoma"/>
              </a:rPr>
              <a:t>the </a:t>
            </a:r>
            <a:r>
              <a:rPr sz="2000" b="1" spc="-160" dirty="0">
                <a:latin typeface="Tahoma"/>
                <a:cs typeface="Tahoma"/>
              </a:rPr>
              <a:t>stage </a:t>
            </a:r>
            <a:r>
              <a:rPr sz="2000" b="1" spc="-140" dirty="0">
                <a:latin typeface="Tahoma"/>
                <a:cs typeface="Tahoma"/>
              </a:rPr>
              <a:t>variable </a:t>
            </a:r>
            <a:r>
              <a:rPr sz="2000" b="1" spc="-145" dirty="0">
                <a:latin typeface="Tahoma"/>
                <a:cs typeface="Tahoma"/>
              </a:rPr>
              <a:t>is </a:t>
            </a:r>
            <a:r>
              <a:rPr sz="2000" b="1" spc="-135" dirty="0">
                <a:latin typeface="Tahoma"/>
                <a:cs typeface="Tahoma"/>
              </a:rPr>
              <a:t>available </a:t>
            </a:r>
            <a:r>
              <a:rPr sz="2000" b="1" spc="-120" dirty="0">
                <a:latin typeface="Tahoma"/>
                <a:cs typeface="Tahoma"/>
              </a:rPr>
              <a:t>in </a:t>
            </a:r>
            <a:r>
              <a:rPr sz="2000" b="1" spc="-145" dirty="0">
                <a:latin typeface="Tahoma"/>
                <a:cs typeface="Tahoma"/>
              </a:rPr>
              <a:t>the </a:t>
            </a:r>
            <a:r>
              <a:rPr sz="2000" b="1" spc="-160" dirty="0">
                <a:latin typeface="Tahoma"/>
                <a:cs typeface="Tahoma"/>
              </a:rPr>
              <a:t>JavaScript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51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global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scope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6023" y="901699"/>
            <a:ext cx="1546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7127240" cy="2105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Quic</a:t>
            </a:r>
            <a:r>
              <a:rPr sz="2000" b="1" spc="-155" dirty="0">
                <a:latin typeface="Tahoma"/>
                <a:cs typeface="Tahoma"/>
              </a:rPr>
              <a:t>k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overvie</a:t>
            </a:r>
            <a:r>
              <a:rPr sz="2000" b="1" spc="-240" dirty="0">
                <a:latin typeface="Tahoma"/>
                <a:cs typeface="Tahoma"/>
              </a:rPr>
              <a:t>w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484" dirty="0">
                <a:latin typeface="Tahoma"/>
                <a:cs typeface="Tahoma"/>
              </a:rPr>
              <a:t>/</a:t>
            </a:r>
            <a:r>
              <a:rPr sz="2000" b="1" spc="-170" dirty="0">
                <a:latin typeface="Tahoma"/>
                <a:cs typeface="Tahoma"/>
              </a:rPr>
              <a:t> JavaScrip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integratio</a:t>
            </a:r>
            <a:r>
              <a:rPr sz="2000" b="1" spc="-165" dirty="0">
                <a:latin typeface="Tahoma"/>
                <a:cs typeface="Tahoma"/>
              </a:rPr>
              <a:t>n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u</a:t>
            </a:r>
            <a:r>
              <a:rPr sz="2000" b="1" spc="-135" dirty="0">
                <a:latin typeface="Tahoma"/>
                <a:cs typeface="Tahoma"/>
              </a:rPr>
              <a:t>sin</a:t>
            </a:r>
            <a:r>
              <a:rPr sz="2000" b="1" spc="-165" dirty="0">
                <a:latin typeface="Tahoma"/>
                <a:cs typeface="Tahoma"/>
              </a:rPr>
              <a:t>g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Nashorn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How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type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JavaScript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code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through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50" dirty="0">
                <a:latin typeface="Tahoma"/>
                <a:cs typeface="Tahoma"/>
              </a:rPr>
              <a:t>he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20" dirty="0">
                <a:latin typeface="Tahoma"/>
                <a:cs typeface="Tahoma"/>
              </a:rPr>
              <a:t>REPL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jjs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dirty="0">
                <a:latin typeface="Trebuchet MS"/>
                <a:cs typeface="Trebuchet MS"/>
              </a:rPr>
              <a:t>How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use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Java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objects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and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classes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the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JavaScript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7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How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evaluate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JavaScript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code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application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dirty="0">
                <a:latin typeface="Trebuchet MS"/>
                <a:cs typeface="Trebuchet MS"/>
              </a:rPr>
              <a:t>How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>
                <a:latin typeface="Trebuchet MS"/>
                <a:cs typeface="Trebuchet MS"/>
              </a:rPr>
              <a:t>to</a:t>
            </a:r>
            <a:r>
              <a:rPr sz="1800" spc="-155">
                <a:latin typeface="Trebuchet MS"/>
                <a:cs typeface="Trebuchet MS"/>
              </a:rPr>
              <a:t> </a:t>
            </a:r>
            <a:r>
              <a:rPr lang="en-US" sz="1800" spc="-25" dirty="0" smtClean="0">
                <a:latin typeface="Trebuchet MS"/>
                <a:cs typeface="Trebuchet MS"/>
              </a:rPr>
              <a:t>use</a:t>
            </a:r>
            <a:r>
              <a:rPr sz="1800" spc="-95" smtClean="0">
                <a:latin typeface="Trebuchet MS"/>
                <a:cs typeface="Trebuchet MS"/>
              </a:rPr>
              <a:t>Java</a:t>
            </a:r>
            <a:r>
              <a:rPr lang="en-US" sz="1800" spc="-155" dirty="0" smtClean="0">
                <a:latin typeface="Trebuchet MS"/>
                <a:cs typeface="Trebuchet MS"/>
              </a:rPr>
              <a:t>Script </a:t>
            </a:r>
            <a:r>
              <a:rPr sz="1800" spc="-40" smtClean="0">
                <a:latin typeface="Trebuchet MS"/>
                <a:cs typeface="Trebuchet MS"/>
              </a:rPr>
              <a:t>in</a:t>
            </a:r>
            <a:r>
              <a:rPr sz="1800" spc="-155" smtClean="0">
                <a:latin typeface="Trebuchet MS"/>
                <a:cs typeface="Trebuchet MS"/>
              </a:rPr>
              <a:t>  </a:t>
            </a:r>
            <a:r>
              <a:rPr sz="1800" spc="-75" smtClean="0">
                <a:latin typeface="Trebuchet MS"/>
                <a:cs typeface="Trebuchet MS"/>
              </a:rPr>
              <a:t>Java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Course</a:t>
            </a:r>
            <a:r>
              <a:rPr spc="-270" dirty="0"/>
              <a:t> </a:t>
            </a:r>
            <a:r>
              <a:rPr spc="-2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765469"/>
            <a:ext cx="7771130" cy="7658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/>
                <a:cs typeface="Tahoma"/>
              </a:rPr>
              <a:t>Lamba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expressions</a:t>
            </a:r>
            <a:endParaRPr sz="20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5015" algn="l"/>
              </a:tabLst>
            </a:pPr>
            <a:r>
              <a:rPr sz="900" dirty="0">
                <a:latin typeface="Wingdings"/>
                <a:cs typeface="Wingdings"/>
              </a:rPr>
              <a:t>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Trebuchet MS"/>
                <a:cs typeface="Trebuchet MS"/>
              </a:rPr>
              <a:t>Anonymous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class,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functional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interfaces,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method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references,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collection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Course</a:t>
            </a:r>
            <a:r>
              <a:rPr spc="-270" dirty="0"/>
              <a:t> </a:t>
            </a:r>
            <a:r>
              <a:rPr spc="-2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765469"/>
            <a:ext cx="7771130" cy="16497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/>
                <a:cs typeface="Tahoma"/>
              </a:rPr>
              <a:t>Lamba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expressions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5" dirty="0">
                <a:latin typeface="Trebuchet MS"/>
                <a:cs typeface="Trebuchet MS"/>
              </a:rPr>
              <a:t>Anonymous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class,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functional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interfaces,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method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references,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collection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Streams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Collectors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35" dirty="0">
                <a:latin typeface="Trebuchet MS"/>
                <a:cs typeface="Trebuchet MS"/>
              </a:rPr>
              <a:t>Map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filter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reduce,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patterns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build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stream,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operations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on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Stream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Course</a:t>
            </a:r>
            <a:r>
              <a:rPr spc="-270" dirty="0"/>
              <a:t> </a:t>
            </a:r>
            <a:r>
              <a:rPr spc="-2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765469"/>
            <a:ext cx="7771130" cy="25336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/>
                <a:cs typeface="Tahoma"/>
              </a:rPr>
              <a:t>Lamba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expressions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5" dirty="0">
                <a:latin typeface="Trebuchet MS"/>
                <a:cs typeface="Trebuchet MS"/>
              </a:rPr>
              <a:t>Anonymous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class,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functional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interfaces,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method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references,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collection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Streams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Collectors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35" dirty="0">
                <a:latin typeface="Trebuchet MS"/>
                <a:cs typeface="Trebuchet MS"/>
              </a:rPr>
              <a:t>Map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filter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reduce,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patterns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build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stream,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operations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on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Stream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Time </a:t>
            </a:r>
            <a:r>
              <a:rPr sz="2000" b="1" spc="-250" dirty="0">
                <a:latin typeface="Tahoma"/>
                <a:cs typeface="Tahoma"/>
              </a:rPr>
              <a:t>API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55" dirty="0">
                <a:latin typeface="Trebuchet MS"/>
                <a:cs typeface="Trebuchet MS"/>
              </a:rPr>
              <a:t>Instance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Duration,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LocalDate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Period,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LocalTime,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Zoned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Course</a:t>
            </a:r>
            <a:r>
              <a:rPr spc="-270" dirty="0"/>
              <a:t> </a:t>
            </a:r>
            <a:r>
              <a:rPr spc="-2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765469"/>
            <a:ext cx="7771130" cy="34175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/>
                <a:cs typeface="Tahoma"/>
              </a:rPr>
              <a:t>Lamba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expressions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5" dirty="0">
                <a:latin typeface="Trebuchet MS"/>
                <a:cs typeface="Trebuchet MS"/>
              </a:rPr>
              <a:t>Anonymous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class,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functional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interfaces,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method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references,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collection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Streams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Collectors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35" dirty="0">
                <a:latin typeface="Trebuchet MS"/>
                <a:cs typeface="Trebuchet MS"/>
              </a:rPr>
              <a:t>Map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filter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reduce,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patterns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build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stream,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operations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on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Stream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Time </a:t>
            </a:r>
            <a:r>
              <a:rPr sz="2000" b="1" spc="-250" dirty="0">
                <a:latin typeface="Tahoma"/>
                <a:cs typeface="Tahoma"/>
              </a:rPr>
              <a:t>API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55" dirty="0">
                <a:latin typeface="Trebuchet MS"/>
                <a:cs typeface="Trebuchet MS"/>
              </a:rPr>
              <a:t>Instance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Duration,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LocalDate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Period,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LocalTime,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Zoned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5" dirty="0">
                <a:latin typeface="Tahoma"/>
                <a:cs typeface="Tahoma"/>
              </a:rPr>
              <a:t>Strings, </a:t>
            </a:r>
            <a:r>
              <a:rPr sz="2000" b="1" spc="-305" dirty="0">
                <a:latin typeface="Tahoma"/>
                <a:cs typeface="Tahoma"/>
              </a:rPr>
              <a:t>I/O,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and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other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25" dirty="0">
                <a:latin typeface="Tahoma"/>
                <a:cs typeface="Tahoma"/>
              </a:rPr>
              <a:t>B</a:t>
            </a:r>
            <a:r>
              <a:rPr sz="2000" b="1" spc="-140" dirty="0">
                <a:latin typeface="Tahoma"/>
                <a:cs typeface="Tahoma"/>
              </a:rPr>
              <a:t>its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Pieces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65" dirty="0">
                <a:latin typeface="Trebuchet MS"/>
                <a:cs typeface="Trebuchet MS"/>
              </a:rPr>
              <a:t>Strings,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65" dirty="0">
                <a:latin typeface="Trebuchet MS"/>
                <a:cs typeface="Trebuchet MS"/>
              </a:rPr>
              <a:t>I/O, </a:t>
            </a:r>
            <a:r>
              <a:rPr sz="1800" spc="-80" dirty="0">
                <a:latin typeface="Trebuchet MS"/>
                <a:cs typeface="Trebuchet MS"/>
              </a:rPr>
              <a:t>Collection,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Comparators,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Numbers,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Maps,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Annotations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Course</a:t>
            </a:r>
            <a:r>
              <a:rPr spc="-270" dirty="0"/>
              <a:t> </a:t>
            </a:r>
            <a:r>
              <a:rPr spc="-2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765469"/>
            <a:ext cx="7771130" cy="39509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/>
                <a:cs typeface="Tahoma"/>
              </a:rPr>
              <a:t>Lamba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expressions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5" dirty="0">
                <a:latin typeface="Trebuchet MS"/>
                <a:cs typeface="Trebuchet MS"/>
              </a:rPr>
              <a:t>Anonymous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class,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functional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interfaces,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method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references,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collection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Streams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Collectors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35" dirty="0">
                <a:latin typeface="Trebuchet MS"/>
                <a:cs typeface="Trebuchet MS"/>
              </a:rPr>
              <a:t>Map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filter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reduce,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patterns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build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stream,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operations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on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Stream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Time </a:t>
            </a:r>
            <a:r>
              <a:rPr sz="2000" b="1" spc="-250" dirty="0">
                <a:latin typeface="Tahoma"/>
                <a:cs typeface="Tahoma"/>
              </a:rPr>
              <a:t>API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55" dirty="0">
                <a:latin typeface="Trebuchet MS"/>
                <a:cs typeface="Trebuchet MS"/>
              </a:rPr>
              <a:t>Instance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Duration,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LocalDate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Period,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LocalTime,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Zoned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5" dirty="0">
                <a:latin typeface="Tahoma"/>
                <a:cs typeface="Tahoma"/>
              </a:rPr>
              <a:t>Strings, </a:t>
            </a:r>
            <a:r>
              <a:rPr sz="2000" b="1" spc="-305" dirty="0">
                <a:latin typeface="Tahoma"/>
                <a:cs typeface="Tahoma"/>
              </a:rPr>
              <a:t>I/O,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and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other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25" dirty="0">
                <a:latin typeface="Tahoma"/>
                <a:cs typeface="Tahoma"/>
              </a:rPr>
              <a:t>B</a:t>
            </a:r>
            <a:r>
              <a:rPr sz="2000" b="1" spc="-140" dirty="0">
                <a:latin typeface="Tahoma"/>
                <a:cs typeface="Tahoma"/>
              </a:rPr>
              <a:t>its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Pieces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65" dirty="0">
                <a:latin typeface="Trebuchet MS"/>
                <a:cs typeface="Trebuchet MS"/>
              </a:rPr>
              <a:t>Strings,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65" dirty="0">
                <a:latin typeface="Trebuchet MS"/>
                <a:cs typeface="Trebuchet MS"/>
              </a:rPr>
              <a:t>I/O, </a:t>
            </a:r>
            <a:r>
              <a:rPr sz="1800" spc="-80" dirty="0">
                <a:latin typeface="Trebuchet MS"/>
                <a:cs typeface="Trebuchet MS"/>
              </a:rPr>
              <a:t>Collection,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Comparators,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Numbers,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Maps,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Annotations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Jav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FX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Course</a:t>
            </a:r>
            <a:r>
              <a:rPr spc="-270" dirty="0"/>
              <a:t> </a:t>
            </a:r>
            <a:r>
              <a:rPr spc="-2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765469"/>
            <a:ext cx="7771130" cy="50738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lang="en-US" sz="2000" b="1" spc="-160" dirty="0" smtClean="0">
                <a:latin typeface="Tahoma"/>
                <a:cs typeface="Tahoma"/>
              </a:rPr>
              <a:t>Exception </a:t>
            </a:r>
            <a:r>
              <a:rPr lang="en-US" sz="2000" b="1" spc="-160" dirty="0">
                <a:latin typeface="Tahoma"/>
                <a:cs typeface="Tahoma"/>
              </a:rPr>
              <a:t>Handling</a:t>
            </a:r>
            <a:endParaRPr lang="en-US" sz="2000" b="1" spc="-160" dirty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lang="en-US" sz="2000" b="1" spc="-160" dirty="0">
                <a:latin typeface="Tahoma"/>
                <a:cs typeface="Tahoma"/>
              </a:rPr>
              <a:t>Threads</a:t>
            </a: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0" smtClean="0">
                <a:latin typeface="Tahoma"/>
                <a:cs typeface="Tahoma"/>
              </a:rPr>
              <a:t>Lamb</a:t>
            </a:r>
            <a:r>
              <a:rPr lang="en-US" sz="2000" b="1" spc="-170" dirty="0" smtClean="0">
                <a:latin typeface="Tahoma"/>
                <a:cs typeface="Tahoma"/>
              </a:rPr>
              <a:t>d</a:t>
            </a:r>
            <a:r>
              <a:rPr sz="2000" b="1" spc="-170" smtClean="0">
                <a:latin typeface="Tahoma"/>
                <a:cs typeface="Tahoma"/>
              </a:rPr>
              <a:t>a</a:t>
            </a:r>
            <a:r>
              <a:rPr sz="2000" b="1" spc="-165" smtClean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expressions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5" dirty="0">
                <a:latin typeface="Trebuchet MS"/>
                <a:cs typeface="Trebuchet MS"/>
              </a:rPr>
              <a:t>Anonymous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class,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functional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interfaces,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method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references,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5">
                <a:latin typeface="Trebuchet MS"/>
                <a:cs typeface="Trebuchet MS"/>
              </a:rPr>
              <a:t>collection</a:t>
            </a:r>
            <a:r>
              <a:rPr sz="1800" spc="-120">
                <a:latin typeface="Trebuchet MS"/>
                <a:cs typeface="Trebuchet MS"/>
              </a:rPr>
              <a:t> </a:t>
            </a:r>
            <a:r>
              <a:rPr spc="5">
                <a:latin typeface="Trebuchet MS"/>
                <a:cs typeface="Trebuchet MS"/>
              </a:rPr>
              <a:t>API</a:t>
            </a:r>
            <a:r>
              <a:rPr lang="en-US" spc="5" dirty="0">
                <a:latin typeface="Trebuchet MS"/>
                <a:cs typeface="Trebuchet MS"/>
              </a:rPr>
              <a:t>, </a:t>
            </a:r>
            <a:r>
              <a:rPr lang="en-US" spc="5" dirty="0" smtClean="0">
                <a:latin typeface="Trebuchet MS"/>
                <a:cs typeface="Trebuchet MS"/>
              </a:rPr>
              <a:t>Static and Default </a:t>
            </a:r>
            <a:r>
              <a:rPr lang="en-US" spc="5" dirty="0">
                <a:latin typeface="Trebuchet MS"/>
                <a:cs typeface="Trebuchet MS"/>
              </a:rPr>
              <a:t>Methods</a:t>
            </a:r>
            <a:endParaRPr spc="5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Streams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Collectors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35" dirty="0">
                <a:latin typeface="Trebuchet MS"/>
                <a:cs typeface="Trebuchet MS"/>
              </a:rPr>
              <a:t>Map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filter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reduce,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patterns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build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stream,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operations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on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Stream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Time </a:t>
            </a:r>
            <a:r>
              <a:rPr sz="2000" b="1" spc="-250" dirty="0">
                <a:latin typeface="Tahoma"/>
                <a:cs typeface="Tahoma"/>
              </a:rPr>
              <a:t>API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55" dirty="0">
                <a:latin typeface="Trebuchet MS"/>
                <a:cs typeface="Trebuchet MS"/>
              </a:rPr>
              <a:t>Instance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Duration,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LocalDate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30" dirty="0">
                <a:latin typeface="Trebuchet MS"/>
                <a:cs typeface="Trebuchet MS"/>
              </a:rPr>
              <a:t>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Period,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LocalTime,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Zoned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5" dirty="0">
                <a:latin typeface="Tahoma"/>
                <a:cs typeface="Tahoma"/>
              </a:rPr>
              <a:t>Strings, </a:t>
            </a:r>
            <a:r>
              <a:rPr sz="2000" b="1" spc="-305" dirty="0">
                <a:latin typeface="Tahoma"/>
                <a:cs typeface="Tahoma"/>
              </a:rPr>
              <a:t>I/O,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and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other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25" dirty="0">
                <a:latin typeface="Tahoma"/>
                <a:cs typeface="Tahoma"/>
              </a:rPr>
              <a:t>B</a:t>
            </a:r>
            <a:r>
              <a:rPr sz="2000" b="1" spc="-140" dirty="0">
                <a:latin typeface="Tahoma"/>
                <a:cs typeface="Tahoma"/>
              </a:rPr>
              <a:t>its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Pieces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65" dirty="0">
                <a:latin typeface="Trebuchet MS"/>
                <a:cs typeface="Trebuchet MS"/>
              </a:rPr>
              <a:t>Strings,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65" dirty="0">
                <a:latin typeface="Trebuchet MS"/>
                <a:cs typeface="Trebuchet MS"/>
              </a:rPr>
              <a:t>I/O, </a:t>
            </a:r>
            <a:r>
              <a:rPr sz="1800" spc="-80" dirty="0">
                <a:latin typeface="Trebuchet MS"/>
                <a:cs typeface="Trebuchet MS"/>
              </a:rPr>
              <a:t>Collection,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Comparators,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Numbers,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Maps,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Annotations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smtClean="0">
                <a:latin typeface="Tahoma"/>
                <a:cs typeface="Tahoma"/>
              </a:rPr>
              <a:t>Nashorn </a:t>
            </a:r>
            <a:r>
              <a:rPr sz="2000" b="1" spc="-190" dirty="0">
                <a:latin typeface="Tahoma"/>
                <a:cs typeface="Tahoma"/>
              </a:rPr>
              <a:t>a</a:t>
            </a:r>
            <a:r>
              <a:rPr sz="2000" b="1" spc="-120" dirty="0">
                <a:latin typeface="Tahoma"/>
                <a:cs typeface="Tahoma"/>
              </a:rPr>
              <a:t>nd</a:t>
            </a:r>
            <a:r>
              <a:rPr sz="2000" b="1" spc="-160" dirty="0">
                <a:latin typeface="Tahoma"/>
                <a:cs typeface="Tahoma"/>
              </a:rPr>
              <a:t> JavaScript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381381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29" dirty="0">
                <a:latin typeface="Tahoma"/>
                <a:cs typeface="Tahoma"/>
              </a:rPr>
              <a:t>REPL: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JavaScript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ScriptEngine: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60" dirty="0">
                <a:latin typeface="Tahoma"/>
                <a:cs typeface="Tahoma"/>
              </a:rPr>
              <a:t> JavaScript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8" y="1850389"/>
            <a:ext cx="7617461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29" dirty="0">
                <a:latin typeface="Tahoma"/>
                <a:cs typeface="Tahoma"/>
              </a:rPr>
              <a:t>REPL: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JavaScript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ScriptEngine: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14">
                <a:latin typeface="Tahoma"/>
                <a:cs typeface="Tahoma"/>
              </a:rPr>
              <a:t>in</a:t>
            </a:r>
            <a:r>
              <a:rPr sz="2000" b="1" spc="-160">
                <a:latin typeface="Tahoma"/>
                <a:cs typeface="Tahoma"/>
              </a:rPr>
              <a:t> </a:t>
            </a:r>
            <a:r>
              <a:rPr sz="2000" b="1" spc="-160" smtClean="0">
                <a:latin typeface="Tahoma"/>
                <a:cs typeface="Tahoma"/>
              </a:rPr>
              <a:t>JavaScript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44" y="3766820"/>
            <a:ext cx="33578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latin typeface="Trebuchet MS"/>
                <a:cs typeface="Trebuchet MS"/>
              </a:rPr>
              <a:t>A</a:t>
            </a:r>
            <a:r>
              <a:rPr sz="3600" spc="-320" dirty="0">
                <a:latin typeface="Trebuchet MS"/>
                <a:cs typeface="Trebuchet MS"/>
              </a:rPr>
              <a:t> </a:t>
            </a:r>
            <a:r>
              <a:rPr sz="3600" spc="-150" dirty="0">
                <a:latin typeface="Trebuchet MS"/>
                <a:cs typeface="Trebuchet MS"/>
              </a:rPr>
              <a:t>JavaScript</a:t>
            </a:r>
            <a:r>
              <a:rPr sz="3600" spc="-320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REPL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728" y="901699"/>
            <a:ext cx="24726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What</a:t>
            </a:r>
            <a:r>
              <a:rPr spc="-280" dirty="0"/>
              <a:t> </a:t>
            </a:r>
            <a:r>
              <a:rPr spc="-560" dirty="0"/>
              <a:t>I</a:t>
            </a:r>
            <a:r>
              <a:rPr spc="-225" dirty="0"/>
              <a:t>s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5" dirty="0"/>
              <a:t> REPL?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590550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/>
                <a:cs typeface="Tahoma"/>
              </a:rPr>
              <a:t>REP</a:t>
            </a:r>
            <a:r>
              <a:rPr sz="2000" b="1" spc="-195" dirty="0">
                <a:latin typeface="Tahoma"/>
                <a:cs typeface="Tahoma"/>
              </a:rPr>
              <a:t>L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450" dirty="0">
                <a:latin typeface="Tahoma"/>
                <a:cs typeface="Tahoma"/>
              </a:rPr>
              <a:t>=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Read</a:t>
            </a:r>
            <a:r>
              <a:rPr sz="2000" b="1" spc="-100" dirty="0">
                <a:latin typeface="Tahoma"/>
                <a:cs typeface="Tahoma"/>
              </a:rPr>
              <a:t>,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Eval</a:t>
            </a:r>
            <a:r>
              <a:rPr sz="2000" b="1" spc="-100" dirty="0">
                <a:latin typeface="Tahoma"/>
                <a:cs typeface="Tahoma"/>
              </a:rPr>
              <a:t>,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Prin</a:t>
            </a:r>
            <a:r>
              <a:rPr sz="2000" b="1" spc="-125" dirty="0">
                <a:latin typeface="Tahoma"/>
                <a:cs typeface="Tahoma"/>
              </a:rPr>
              <a:t>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L</a:t>
            </a:r>
            <a:r>
              <a:rPr sz="2000" b="1" spc="-110" dirty="0">
                <a:latin typeface="Tahoma"/>
                <a:cs typeface="Tahoma"/>
              </a:rPr>
              <a:t>oop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85" dirty="0">
                <a:latin typeface="Tahoma"/>
                <a:cs typeface="Tahoma"/>
              </a:rPr>
              <a:t>It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looks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like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shell,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ie</a:t>
            </a:r>
            <a:r>
              <a:rPr sz="2000" b="1" spc="-165" dirty="0">
                <a:latin typeface="Tahoma"/>
                <a:cs typeface="Tahoma"/>
              </a:rPr>
              <a:t> with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prompt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14" dirty="0">
                <a:latin typeface="Tahoma"/>
                <a:cs typeface="Tahoma"/>
              </a:rPr>
              <a:t>And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enables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50" dirty="0">
                <a:latin typeface="Tahoma"/>
                <a:cs typeface="Tahoma"/>
              </a:rPr>
              <a:t>ne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type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60" dirty="0">
                <a:latin typeface="Tahoma"/>
                <a:cs typeface="Tahoma"/>
              </a:rPr>
              <a:t> JavaScript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interactively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029342"/>
            <a:ext cx="7570236" cy="260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728" y="901699"/>
            <a:ext cx="24726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What</a:t>
            </a:r>
            <a:r>
              <a:rPr spc="-280" dirty="0"/>
              <a:t> </a:t>
            </a:r>
            <a:r>
              <a:rPr spc="-560" dirty="0"/>
              <a:t>I</a:t>
            </a:r>
            <a:r>
              <a:rPr spc="-225" dirty="0"/>
              <a:t>s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5" dirty="0"/>
              <a:t> REPL?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7630159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/>
                <a:cs typeface="Tahoma"/>
              </a:rPr>
              <a:t>REP</a:t>
            </a:r>
            <a:r>
              <a:rPr sz="2000" b="1" spc="-195" dirty="0">
                <a:latin typeface="Tahoma"/>
                <a:cs typeface="Tahoma"/>
              </a:rPr>
              <a:t>L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450" dirty="0">
                <a:latin typeface="Tahoma"/>
                <a:cs typeface="Tahoma"/>
              </a:rPr>
              <a:t>=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Read</a:t>
            </a:r>
            <a:r>
              <a:rPr sz="2000" b="1" spc="-100" dirty="0">
                <a:latin typeface="Tahoma"/>
                <a:cs typeface="Tahoma"/>
              </a:rPr>
              <a:t>,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Eval</a:t>
            </a:r>
            <a:r>
              <a:rPr sz="2000" b="1" spc="-100" dirty="0">
                <a:latin typeface="Tahoma"/>
                <a:cs typeface="Tahoma"/>
              </a:rPr>
              <a:t>,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Prin</a:t>
            </a:r>
            <a:r>
              <a:rPr sz="2000" b="1" spc="-125" dirty="0">
                <a:latin typeface="Tahoma"/>
                <a:cs typeface="Tahoma"/>
              </a:rPr>
              <a:t>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L</a:t>
            </a:r>
            <a:r>
              <a:rPr sz="2000" b="1" spc="-110" dirty="0">
                <a:latin typeface="Tahoma"/>
                <a:cs typeface="Tahoma"/>
              </a:rPr>
              <a:t>oop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85" dirty="0">
                <a:latin typeface="Tahoma"/>
                <a:cs typeface="Tahoma"/>
              </a:rPr>
              <a:t>It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looks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like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shell,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ie</a:t>
            </a:r>
            <a:r>
              <a:rPr sz="2000" b="1" spc="-165" dirty="0">
                <a:latin typeface="Tahoma"/>
                <a:cs typeface="Tahoma"/>
              </a:rPr>
              <a:t> with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prompt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14" dirty="0">
                <a:latin typeface="Tahoma"/>
                <a:cs typeface="Tahoma"/>
              </a:rPr>
              <a:t>And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enables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50" dirty="0">
                <a:latin typeface="Tahoma"/>
                <a:cs typeface="Tahoma"/>
              </a:rPr>
              <a:t>ne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type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60" dirty="0">
                <a:latin typeface="Tahoma"/>
                <a:cs typeface="Tahoma"/>
              </a:rPr>
              <a:t> JavaScript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interactively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0" dirty="0">
                <a:latin typeface="Tahoma"/>
                <a:cs typeface="Tahoma"/>
              </a:rPr>
              <a:t>jjs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20" dirty="0">
                <a:latin typeface="Tahoma"/>
                <a:cs typeface="Tahoma"/>
              </a:rPr>
              <a:t>REPL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executable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85" dirty="0">
                <a:latin typeface="Tahoma"/>
                <a:cs typeface="Tahoma"/>
              </a:rPr>
              <a:t>It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located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in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$JAVA_HOME/bin,</a:t>
            </a:r>
            <a:r>
              <a:rPr sz="2000" b="1" spc="-14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same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place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as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javac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or</a:t>
            </a:r>
            <a:r>
              <a:rPr sz="2000" b="1" spc="-175" dirty="0">
                <a:latin typeface="Tahoma"/>
                <a:cs typeface="Tahoma"/>
              </a:rPr>
              <a:t> java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728" y="901699"/>
            <a:ext cx="24726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What</a:t>
            </a:r>
            <a:r>
              <a:rPr spc="-280" dirty="0"/>
              <a:t> </a:t>
            </a:r>
            <a:r>
              <a:rPr spc="-560" dirty="0"/>
              <a:t>I</a:t>
            </a:r>
            <a:r>
              <a:rPr spc="-225" dirty="0"/>
              <a:t>s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5" dirty="0"/>
              <a:t> REPL?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590550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/>
                <a:cs typeface="Tahoma"/>
              </a:rPr>
              <a:t>REP</a:t>
            </a:r>
            <a:r>
              <a:rPr sz="2000" b="1" spc="-195" dirty="0">
                <a:latin typeface="Tahoma"/>
                <a:cs typeface="Tahoma"/>
              </a:rPr>
              <a:t>L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450" dirty="0">
                <a:latin typeface="Tahoma"/>
                <a:cs typeface="Tahoma"/>
              </a:rPr>
              <a:t>=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Read</a:t>
            </a:r>
            <a:r>
              <a:rPr sz="2000" b="1" spc="-100" dirty="0">
                <a:latin typeface="Tahoma"/>
                <a:cs typeface="Tahoma"/>
              </a:rPr>
              <a:t>,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Eval</a:t>
            </a:r>
            <a:r>
              <a:rPr sz="2000" b="1" spc="-100" dirty="0">
                <a:latin typeface="Tahoma"/>
                <a:cs typeface="Tahoma"/>
              </a:rPr>
              <a:t>,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Prin</a:t>
            </a:r>
            <a:r>
              <a:rPr sz="2000" b="1" spc="-125" dirty="0">
                <a:latin typeface="Tahoma"/>
                <a:cs typeface="Tahoma"/>
              </a:rPr>
              <a:t>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L</a:t>
            </a:r>
            <a:r>
              <a:rPr sz="2000" b="1" spc="-110" dirty="0">
                <a:latin typeface="Tahoma"/>
                <a:cs typeface="Tahoma"/>
              </a:rPr>
              <a:t>oop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85" dirty="0">
                <a:latin typeface="Tahoma"/>
                <a:cs typeface="Tahoma"/>
              </a:rPr>
              <a:t>It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looks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like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shell,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ie</a:t>
            </a:r>
            <a:r>
              <a:rPr sz="2000" b="1" spc="-165" dirty="0">
                <a:latin typeface="Tahoma"/>
                <a:cs typeface="Tahoma"/>
              </a:rPr>
              <a:t> with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prompt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14" dirty="0">
                <a:latin typeface="Tahoma"/>
                <a:cs typeface="Tahoma"/>
              </a:rPr>
              <a:t>And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enables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50" dirty="0">
                <a:latin typeface="Tahoma"/>
                <a:cs typeface="Tahoma"/>
              </a:rPr>
              <a:t>ne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type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60" dirty="0">
                <a:latin typeface="Tahoma"/>
                <a:cs typeface="Tahoma"/>
              </a:rPr>
              <a:t> JavaScript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interactively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090" y="3414119"/>
            <a:ext cx="7962181" cy="33130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2728" y="901699"/>
            <a:ext cx="24726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What</a:t>
            </a:r>
            <a:r>
              <a:rPr spc="-280" dirty="0"/>
              <a:t> </a:t>
            </a:r>
            <a:r>
              <a:rPr spc="-560" dirty="0"/>
              <a:t>I</a:t>
            </a:r>
            <a:r>
              <a:rPr spc="-225" dirty="0"/>
              <a:t>s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5" dirty="0"/>
              <a:t> REPL?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850389"/>
            <a:ext cx="5905500" cy="2437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/>
                <a:cs typeface="Tahoma"/>
              </a:rPr>
              <a:t>REP</a:t>
            </a:r>
            <a:r>
              <a:rPr sz="2000" b="1" spc="-195" dirty="0">
                <a:latin typeface="Tahoma"/>
                <a:cs typeface="Tahoma"/>
              </a:rPr>
              <a:t>L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450" dirty="0">
                <a:latin typeface="Tahoma"/>
                <a:cs typeface="Tahoma"/>
              </a:rPr>
              <a:t>=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Read</a:t>
            </a:r>
            <a:r>
              <a:rPr sz="2000" b="1" spc="-100" dirty="0">
                <a:latin typeface="Tahoma"/>
                <a:cs typeface="Tahoma"/>
              </a:rPr>
              <a:t>,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Eval</a:t>
            </a:r>
            <a:r>
              <a:rPr sz="2000" b="1" spc="-100" dirty="0">
                <a:latin typeface="Tahoma"/>
                <a:cs typeface="Tahoma"/>
              </a:rPr>
              <a:t>,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Prin</a:t>
            </a:r>
            <a:r>
              <a:rPr sz="2000" b="1" spc="-125" dirty="0">
                <a:latin typeface="Tahoma"/>
                <a:cs typeface="Tahoma"/>
              </a:rPr>
              <a:t>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L</a:t>
            </a:r>
            <a:r>
              <a:rPr sz="2000" b="1" spc="-110" dirty="0">
                <a:latin typeface="Tahoma"/>
                <a:cs typeface="Tahoma"/>
              </a:rPr>
              <a:t>oop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85" dirty="0">
                <a:latin typeface="Tahoma"/>
                <a:cs typeface="Tahoma"/>
              </a:rPr>
              <a:t>It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looks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like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shell,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ie</a:t>
            </a:r>
            <a:r>
              <a:rPr sz="2000" b="1" spc="-165" dirty="0">
                <a:latin typeface="Tahoma"/>
                <a:cs typeface="Tahoma"/>
              </a:rPr>
              <a:t> with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prompt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14" dirty="0">
                <a:latin typeface="Tahoma"/>
                <a:cs typeface="Tahoma"/>
              </a:rPr>
              <a:t>And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enables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50" dirty="0">
                <a:latin typeface="Tahoma"/>
                <a:cs typeface="Tahoma"/>
              </a:rPr>
              <a:t>ne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type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in</a:t>
            </a:r>
            <a:r>
              <a:rPr sz="2000" b="1" spc="-160" dirty="0">
                <a:latin typeface="Tahoma"/>
                <a:cs typeface="Tahoma"/>
              </a:rPr>
              <a:t> JavaScript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interactively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ahoma"/>
              <a:cs typeface="Tahoma"/>
            </a:endParaRPr>
          </a:p>
          <a:p>
            <a:pPr marL="628650" marR="215455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jjs&gt; </a:t>
            </a:r>
            <a:r>
              <a:rPr sz="1600" b="1" spc="-10" dirty="0">
                <a:latin typeface="Consolas"/>
                <a:cs typeface="Consolas"/>
              </a:rPr>
              <a:t>'Hello world!'.length()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12</a:t>
            </a:r>
            <a:endParaRPr sz="1600">
              <a:latin typeface="Consolas"/>
              <a:cs typeface="Consolas"/>
            </a:endParaRPr>
          </a:p>
          <a:p>
            <a:pPr marL="62865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jjs&gt;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1145</Words>
  <Application>Microsoft Office PowerPoint</Application>
  <PresentationFormat>Custom</PresentationFormat>
  <Paragraphs>190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Nashorn: a JavaScript Engine on the JVM</vt:lpstr>
      <vt:lpstr>Module Outline</vt:lpstr>
      <vt:lpstr>Module Outline</vt:lpstr>
      <vt:lpstr>Module Outline</vt:lpstr>
      <vt:lpstr>Slide 5</vt:lpstr>
      <vt:lpstr>What Is a REPL?</vt:lpstr>
      <vt:lpstr>What Is a REPL?</vt:lpstr>
      <vt:lpstr>What Is a REPL?</vt:lpstr>
      <vt:lpstr>What Is a REPL?</vt:lpstr>
      <vt:lpstr>What Is a REPL?</vt:lpstr>
      <vt:lpstr>What Is a REPL?</vt:lpstr>
      <vt:lpstr>What Is a REPL?</vt:lpstr>
      <vt:lpstr>What Is a REPL?</vt:lpstr>
      <vt:lpstr>The REPL</vt:lpstr>
      <vt:lpstr>Slide 15</vt:lpstr>
      <vt:lpstr>Running JavaScript in a Java Application</vt:lpstr>
      <vt:lpstr>Running JavaScript in a Java Application</vt:lpstr>
      <vt:lpstr>Running JavaScript in a Java Application</vt:lpstr>
      <vt:lpstr>Running JavaScript in a Java Application</vt:lpstr>
      <vt:lpstr>How to Pass Objects to JavaScript</vt:lpstr>
      <vt:lpstr>Summary</vt:lpstr>
      <vt:lpstr>Course Summary</vt:lpstr>
      <vt:lpstr>Course Summary</vt:lpstr>
      <vt:lpstr>Course Summary</vt:lpstr>
      <vt:lpstr>Course Summary</vt:lpstr>
      <vt:lpstr>Course Summary</vt:lpstr>
      <vt:lpstr>Course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slides.pptx</dc:title>
  <dc:creator>Administrator</dc:creator>
  <cp:lastModifiedBy>Stephen Samuels</cp:lastModifiedBy>
  <cp:revision>6</cp:revision>
  <dcterms:created xsi:type="dcterms:W3CDTF">2021-05-19T02:06:58Z</dcterms:created>
  <dcterms:modified xsi:type="dcterms:W3CDTF">2021-05-19T02:22:41Z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2021-05-19T00:00:00Z</vt:filetime>
  </property>
</Properties>
</file>