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9A26-E296-401E-8059-E3BA8CA2949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FFA3-0D14-417C-8D26-9556276168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F267-43B8-4470-A5DB-1FDAB76E0CE7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617C-AF35-46E5-8B7C-ADA0A3D87057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DC9E-B1A4-4F0E-B89E-FA45719CD5EA}" type="datetime1">
              <a:rPr lang="en-US" smtClean="0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FE71-E594-4CA5-A220-C679D2E90BEC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7A3C-EAB3-43B6-B6F2-2328A4C4DE89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1004" y="901699"/>
            <a:ext cx="3136391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850389"/>
            <a:ext cx="807212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9573-7F9C-4A8F-BF90-5F77633BA265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time-zones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790" y="2361692"/>
            <a:ext cx="4550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5" dirty="0"/>
              <a:t>Java</a:t>
            </a:r>
            <a:r>
              <a:rPr sz="3200" spc="-285" dirty="0"/>
              <a:t> </a:t>
            </a:r>
            <a:r>
              <a:rPr sz="3200" spc="-265" dirty="0"/>
              <a:t>8</a:t>
            </a:r>
            <a:r>
              <a:rPr sz="3200" spc="-285" dirty="0"/>
              <a:t> </a:t>
            </a:r>
            <a:r>
              <a:rPr sz="3200" spc="-200" dirty="0"/>
              <a:t>Date</a:t>
            </a:r>
            <a:r>
              <a:rPr sz="3200" spc="-285" dirty="0"/>
              <a:t> </a:t>
            </a:r>
            <a:r>
              <a:rPr sz="3200" spc="-170" dirty="0"/>
              <a:t>and</a:t>
            </a:r>
            <a:r>
              <a:rPr sz="3200" spc="-285" dirty="0"/>
              <a:t> </a:t>
            </a:r>
            <a:r>
              <a:rPr sz="3200" spc="-204" dirty="0"/>
              <a:t>Time</a:t>
            </a:r>
            <a:r>
              <a:rPr sz="3200" spc="-285" dirty="0"/>
              <a:t> </a:t>
            </a:r>
            <a:r>
              <a:rPr sz="3200" spc="-325" dirty="0"/>
              <a:t>API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29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On</a:t>
            </a:r>
            <a:r>
              <a:rPr sz="2000" b="1" spc="-130" dirty="0">
                <a:latin typeface="Tahoma"/>
                <a:cs typeface="Tahoma"/>
              </a:rPr>
              <a:t>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clas</a:t>
            </a:r>
            <a:r>
              <a:rPr sz="2000" b="1" spc="-175" dirty="0">
                <a:latin typeface="Tahoma"/>
                <a:cs typeface="Tahoma"/>
              </a:rPr>
              <a:t>s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java.util.Dat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315" dirty="0">
                <a:latin typeface="Tahoma"/>
                <a:cs typeface="Tahoma"/>
              </a:rPr>
              <a:t>(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java.sql.Date</a:t>
            </a:r>
            <a:r>
              <a:rPr sz="2000" b="1" spc="-150" dirty="0">
                <a:latin typeface="Tahoma"/>
                <a:cs typeface="Tahoma"/>
              </a:rPr>
              <a:t>)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[JD</a:t>
            </a:r>
            <a:r>
              <a:rPr sz="2000" b="1" spc="-265" dirty="0">
                <a:latin typeface="Tahoma"/>
                <a:cs typeface="Tahoma"/>
              </a:rPr>
              <a:t>K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1.0]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477" y="2858255"/>
            <a:ext cx="4671146" cy="575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129020" cy="143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On</a:t>
            </a:r>
            <a:r>
              <a:rPr sz="2000" b="1" spc="-130" dirty="0">
                <a:latin typeface="Tahoma"/>
                <a:cs typeface="Tahoma"/>
              </a:rPr>
              <a:t>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clas</a:t>
            </a:r>
            <a:r>
              <a:rPr sz="2000" b="1" spc="-175" dirty="0">
                <a:latin typeface="Tahoma"/>
                <a:cs typeface="Tahoma"/>
              </a:rPr>
              <a:t>s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java.util.Dat</a:t>
            </a:r>
            <a:r>
              <a:rPr sz="2000" b="1" spc="-185" dirty="0">
                <a:latin typeface="Tahoma"/>
                <a:cs typeface="Tahoma"/>
              </a:rPr>
              <a:t>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315" dirty="0">
                <a:latin typeface="Tahoma"/>
                <a:cs typeface="Tahoma"/>
              </a:rPr>
              <a:t>(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java.sql.Date</a:t>
            </a:r>
            <a:r>
              <a:rPr sz="2000" b="1" spc="-150" dirty="0">
                <a:latin typeface="Tahoma"/>
                <a:cs typeface="Tahoma"/>
              </a:rPr>
              <a:t>)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315" dirty="0">
                <a:latin typeface="Tahoma"/>
                <a:cs typeface="Tahoma"/>
              </a:rPr>
              <a:t>[</a:t>
            </a:r>
            <a:r>
              <a:rPr sz="2000" b="1" spc="-200" dirty="0">
                <a:latin typeface="Tahoma"/>
                <a:cs typeface="Tahoma"/>
              </a:rPr>
              <a:t>JD</a:t>
            </a:r>
            <a:r>
              <a:rPr sz="2000" b="1" spc="-215" dirty="0">
                <a:latin typeface="Tahoma"/>
                <a:cs typeface="Tahoma"/>
              </a:rPr>
              <a:t>K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1.0]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one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pattern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ahoma"/>
              <a:cs typeface="Tahoma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Date();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just now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!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66" y="2886956"/>
            <a:ext cx="7515102" cy="1344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645275" cy="219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40">
                <a:latin typeface="Tahoma"/>
                <a:cs typeface="Tahoma"/>
              </a:rPr>
              <a:t>I</a:t>
            </a:r>
            <a:r>
              <a:rPr sz="2000" b="1" spc="-310">
                <a:latin typeface="Tahoma"/>
                <a:cs typeface="Tahoma"/>
              </a:rPr>
              <a:t> </a:t>
            </a:r>
            <a:r>
              <a:rPr lang="en-US" sz="2000" b="1" spc="-310" dirty="0" smtClean="0">
                <a:latin typeface="Tahoma"/>
                <a:cs typeface="Tahoma"/>
              </a:rPr>
              <a:t> </a:t>
            </a:r>
            <a:r>
              <a:rPr sz="2000" b="1" spc="-165" smtClean="0">
                <a:latin typeface="Tahoma"/>
                <a:cs typeface="Tahoma"/>
              </a:rPr>
              <a:t>create</a:t>
            </a:r>
            <a:r>
              <a:rPr sz="2000" b="1" spc="-175" smtClean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>
                <a:latin typeface="Tahoma"/>
                <a:cs typeface="Tahoma"/>
              </a:rPr>
              <a:t>for</a:t>
            </a:r>
            <a:r>
              <a:rPr sz="2000" b="1" spc="-180">
                <a:latin typeface="Tahoma"/>
                <a:cs typeface="Tahoma"/>
              </a:rPr>
              <a:t> </a:t>
            </a:r>
            <a:r>
              <a:rPr sz="2000" b="1" spc="-210" smtClean="0">
                <a:latin typeface="Tahoma"/>
                <a:cs typeface="Tahoma"/>
              </a:rPr>
              <a:t>2014</a:t>
            </a:r>
            <a:r>
              <a:rPr sz="2000" b="1" spc="-145" smtClean="0">
                <a:latin typeface="Tahoma"/>
                <a:cs typeface="Tahoma"/>
              </a:rPr>
              <a:t> 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3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2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370" dirty="0">
                <a:latin typeface="Tahoma"/>
                <a:cs typeface="Tahoma"/>
              </a:rPr>
              <a:t> </a:t>
            </a:r>
            <a:r>
              <a:rPr sz="2000" b="1" spc="-235" dirty="0">
                <a:latin typeface="Tahoma"/>
                <a:cs typeface="Tahoma"/>
              </a:rPr>
              <a:t>10?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440">
                <a:latin typeface="Tahoma"/>
                <a:cs typeface="Tahoma"/>
              </a:rPr>
              <a:t>I</a:t>
            </a:r>
            <a:r>
              <a:rPr sz="2000" b="1" spc="-180">
                <a:latin typeface="Tahoma"/>
                <a:cs typeface="Tahoma"/>
              </a:rPr>
              <a:t> 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sz="2000" b="1" spc="-175" smtClean="0">
                <a:latin typeface="Tahoma"/>
                <a:cs typeface="Tahoma"/>
              </a:rPr>
              <a:t>must</a:t>
            </a:r>
            <a:r>
              <a:rPr sz="2000" b="1" spc="-160" smtClean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use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Calendar</a:t>
            </a:r>
            <a:r>
              <a:rPr sz="2000" b="1" spc="-160" dirty="0">
                <a:latin typeface="Tahoma"/>
                <a:cs typeface="Tahoma"/>
              </a:rPr>
              <a:t> c</a:t>
            </a:r>
            <a:r>
              <a:rPr sz="2000" b="1" spc="-170" dirty="0">
                <a:latin typeface="Tahoma"/>
                <a:cs typeface="Tahoma"/>
              </a:rPr>
              <a:t>lass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300">
              <a:latin typeface="Tahoma"/>
              <a:cs typeface="Tahoma"/>
            </a:endParaRPr>
          </a:p>
          <a:p>
            <a:pPr marL="628650" marR="5080">
              <a:lnSpc>
                <a:spcPct val="100000"/>
              </a:lnSpc>
              <a:tabLst>
                <a:tab pos="4963795" algn="l"/>
              </a:tabLst>
            </a:pPr>
            <a:r>
              <a:rPr sz="1600" b="1" spc="-10" dirty="0">
                <a:latin typeface="Consolas"/>
                <a:cs typeface="Consolas"/>
              </a:rPr>
              <a:t>Calendar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cal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getInstance</a:t>
            </a:r>
            <a:r>
              <a:rPr sz="1600" b="1" spc="-10" dirty="0">
                <a:latin typeface="Consolas"/>
                <a:cs typeface="Consolas"/>
              </a:rPr>
              <a:t>();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just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now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 ! </a:t>
            </a:r>
            <a:r>
              <a:rPr sz="1600" b="1" spc="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cal.set(2014,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10);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4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january</a:t>
            </a:r>
            <a:r>
              <a:rPr sz="1600" b="1" spc="-3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is</a:t>
            </a:r>
            <a:r>
              <a:rPr sz="1600" b="1" spc="-3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62865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feb10th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cal.getTime();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18477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create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for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2014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265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2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84" dirty="0">
                <a:latin typeface="Tahoma"/>
                <a:cs typeface="Tahoma"/>
              </a:rPr>
              <a:t>/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35" dirty="0">
                <a:latin typeface="Tahoma"/>
                <a:cs typeface="Tahoma"/>
              </a:rPr>
              <a:t>10?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must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use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Calendar</a:t>
            </a:r>
            <a:r>
              <a:rPr sz="2000" b="1" spc="-160" dirty="0">
                <a:latin typeface="Tahoma"/>
                <a:cs typeface="Tahoma"/>
              </a:rPr>
              <a:t> c</a:t>
            </a:r>
            <a:r>
              <a:rPr sz="2000" b="1" spc="-170" dirty="0">
                <a:latin typeface="Tahoma"/>
                <a:cs typeface="Tahoma"/>
              </a:rPr>
              <a:t>lass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066" y="2886956"/>
            <a:ext cx="7515102" cy="134494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0547" y="3105687"/>
          <a:ext cx="6066154" cy="934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015"/>
                <a:gridCol w="333375"/>
                <a:gridCol w="1223010"/>
                <a:gridCol w="19875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Calendar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cal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 Calendar.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getInstance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just</a:t>
                      </a:r>
                      <a:r>
                        <a:rPr sz="1600" b="1" spc="-4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sz="1600" b="1" spc="-3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!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11326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cal.set(2014,</a:t>
                      </a:r>
                      <a:r>
                        <a:rPr sz="1600" b="1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1,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10);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Date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feb10th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cal.getTime();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january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876" y="4984903"/>
            <a:ext cx="7515102" cy="11172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4517387"/>
            <a:ext cx="6426200" cy="137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Ho</a:t>
            </a:r>
            <a:r>
              <a:rPr sz="2000" b="1" spc="-229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</a:t>
            </a:r>
            <a:r>
              <a:rPr sz="2000" b="1" spc="-175" dirty="0">
                <a:latin typeface="Tahoma"/>
                <a:cs typeface="Tahoma"/>
              </a:rPr>
              <a:t>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add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7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day</a:t>
            </a:r>
            <a:r>
              <a:rPr sz="2000" b="1" spc="-140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feb10th?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cal.add(Calendar.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DAY_OF_MONTH</a:t>
            </a:r>
            <a:r>
              <a:rPr sz="1600" b="1" spc="-10" dirty="0">
                <a:latin typeface="Consolas"/>
                <a:cs typeface="Consolas"/>
              </a:rPr>
              <a:t>,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7);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oneWeekLater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cal.getTime();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one</a:t>
            </a:r>
            <a:r>
              <a:rPr sz="1600" b="1" spc="-2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week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later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330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class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mutabl</a:t>
            </a:r>
            <a:r>
              <a:rPr sz="2000" b="1" i="1" spc="-110" dirty="0">
                <a:latin typeface="Trebuchet MS"/>
                <a:cs typeface="Trebuchet MS"/>
              </a:rPr>
              <a:t>e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wha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doe</a:t>
            </a:r>
            <a:r>
              <a:rPr sz="2000" b="1" spc="-12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mean?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073" y="2815044"/>
            <a:ext cx="4896928" cy="2392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5329555" cy="309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class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mutabl</a:t>
            </a:r>
            <a:r>
              <a:rPr sz="2000" b="1" i="1" spc="-110" dirty="0">
                <a:latin typeface="Trebuchet MS"/>
                <a:cs typeface="Trebuchet MS"/>
              </a:rPr>
              <a:t>e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wha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doe</a:t>
            </a:r>
            <a:r>
              <a:rPr sz="2000" b="1" spc="-12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i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mean?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Here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  <a:p>
            <a:pPr marL="835025" marR="1595755" indent="-334010">
              <a:lnSpc>
                <a:spcPct val="200000"/>
              </a:lnSpc>
              <a:spcBef>
                <a:spcPts val="270"/>
              </a:spcBef>
            </a:pP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public class </a:t>
            </a:r>
            <a:r>
              <a:rPr sz="1600" b="1" spc="-10" dirty="0">
                <a:latin typeface="Consolas"/>
                <a:cs typeface="Consolas"/>
              </a:rPr>
              <a:t>Customer </a:t>
            </a:r>
            <a:r>
              <a:rPr sz="1600" b="1" dirty="0">
                <a:latin typeface="Consolas"/>
                <a:cs typeface="Consolas"/>
              </a:rPr>
              <a:t>{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private</a:t>
            </a:r>
            <a:r>
              <a:rPr sz="1600" b="1" spc="-4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creationDate;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169035" marR="1038860" indent="-334010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public </a:t>
            </a:r>
            <a:r>
              <a:rPr sz="1600" b="1" spc="-5" dirty="0">
                <a:latin typeface="Consolas"/>
                <a:cs typeface="Consolas"/>
              </a:rPr>
              <a:t>Date </a:t>
            </a:r>
            <a:r>
              <a:rPr sz="1600" b="1" spc="-10" dirty="0">
                <a:latin typeface="Consolas"/>
                <a:cs typeface="Consolas"/>
              </a:rPr>
              <a:t>getCreationDate() </a:t>
            </a:r>
            <a:r>
              <a:rPr sz="1600" b="1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return</a:t>
            </a:r>
            <a:r>
              <a:rPr sz="1600" b="1" spc="-3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this</a:t>
            </a:r>
            <a:r>
              <a:rPr sz="1600" b="1" spc="-10" dirty="0">
                <a:latin typeface="Consolas"/>
                <a:cs typeface="Consolas"/>
              </a:rPr>
              <a:t>.creationDate;</a:t>
            </a: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073" y="2291996"/>
            <a:ext cx="4896928" cy="1406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4516755" cy="159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/>
                <a:cs typeface="Tahoma"/>
              </a:rPr>
              <a:t>Some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0" dirty="0">
                <a:latin typeface="Tahoma"/>
                <a:cs typeface="Tahoma"/>
              </a:rPr>
              <a:t> c</a:t>
            </a:r>
            <a:r>
              <a:rPr sz="2000" b="1" spc="-125" dirty="0">
                <a:latin typeface="Tahoma"/>
                <a:cs typeface="Tahoma"/>
              </a:rPr>
              <a:t>ode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could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that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new</a:t>
            </a:r>
            <a:r>
              <a:rPr sz="1600" b="1" spc="-2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Customer();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01650" marR="508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Date </a:t>
            </a:r>
            <a:r>
              <a:rPr sz="1600" b="1" dirty="0">
                <a:latin typeface="Consolas"/>
                <a:cs typeface="Consolas"/>
              </a:rPr>
              <a:t>d = </a:t>
            </a:r>
            <a:r>
              <a:rPr sz="1600" b="1" spc="-10" dirty="0">
                <a:latin typeface="Consolas"/>
                <a:cs typeface="Consolas"/>
              </a:rPr>
              <a:t>customer.getCreationDate();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d.setTime(0L);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073" y="2291996"/>
            <a:ext cx="4896928" cy="1406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404734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/>
                <a:cs typeface="Tahoma"/>
              </a:rPr>
              <a:t>Some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0" dirty="0">
                <a:latin typeface="Tahoma"/>
                <a:cs typeface="Tahoma"/>
              </a:rPr>
              <a:t> c</a:t>
            </a:r>
            <a:r>
              <a:rPr sz="2000" b="1" spc="-125" dirty="0">
                <a:latin typeface="Tahoma"/>
                <a:cs typeface="Tahoma"/>
              </a:rPr>
              <a:t>ode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could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that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5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new</a:t>
            </a:r>
            <a:r>
              <a:rPr sz="1600" b="1" spc="-2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Customer();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01650" marR="289306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Date </a:t>
            </a:r>
            <a:r>
              <a:rPr sz="1600" b="1" dirty="0">
                <a:latin typeface="Consolas"/>
                <a:cs typeface="Consolas"/>
              </a:rPr>
              <a:t>d = </a:t>
            </a:r>
            <a:r>
              <a:rPr sz="1600" b="1" spc="-10" dirty="0">
                <a:latin typeface="Consolas"/>
                <a:cs typeface="Consolas"/>
              </a:rPr>
              <a:t>customer.getCreationDate();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d.setTime(0L);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/>
              <a:cs typeface="Consolas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Thus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modifying</a:t>
            </a:r>
            <a:r>
              <a:rPr sz="2000" b="1" spc="-14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value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creation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customer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object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5355586"/>
            <a:ext cx="29660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prevent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5" dirty="0">
                <a:latin typeface="Tahoma"/>
                <a:cs typeface="Tahoma"/>
              </a:rPr>
              <a:t>hat?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073" y="2291996"/>
            <a:ext cx="4896928" cy="14064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7404734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/>
                <a:cs typeface="Tahoma"/>
              </a:rPr>
              <a:t>Some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0" dirty="0">
                <a:latin typeface="Tahoma"/>
                <a:cs typeface="Tahoma"/>
              </a:rPr>
              <a:t> c</a:t>
            </a:r>
            <a:r>
              <a:rPr sz="2000" b="1" spc="-125" dirty="0">
                <a:latin typeface="Tahoma"/>
                <a:cs typeface="Tahoma"/>
              </a:rPr>
              <a:t>ode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could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that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85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new</a:t>
            </a:r>
            <a:r>
              <a:rPr sz="1600" b="1" spc="-2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Customer();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01650" marR="289306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Date </a:t>
            </a:r>
            <a:r>
              <a:rPr sz="1600" b="1" dirty="0">
                <a:latin typeface="Consolas"/>
                <a:cs typeface="Consolas"/>
              </a:rPr>
              <a:t>d = </a:t>
            </a:r>
            <a:r>
              <a:rPr sz="1600" b="1" spc="-10" dirty="0">
                <a:latin typeface="Consolas"/>
                <a:cs typeface="Consolas"/>
              </a:rPr>
              <a:t>customer.getCreationDate();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d.setTime(0L);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/>
              <a:cs typeface="Consolas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Thus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modifying</a:t>
            </a:r>
            <a:r>
              <a:rPr sz="2000" b="1" spc="-14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value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creation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0" dirty="0">
                <a:latin typeface="Tahoma"/>
                <a:cs typeface="Tahoma"/>
              </a:rPr>
              <a:t> customer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object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83" y="2368512"/>
            <a:ext cx="6440769" cy="2392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295390" cy="264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Use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defensive </a:t>
            </a:r>
            <a:r>
              <a:rPr sz="2000" b="1" spc="-160" dirty="0">
                <a:latin typeface="Tahoma"/>
                <a:cs typeface="Tahoma"/>
              </a:rPr>
              <a:t>c</a:t>
            </a:r>
            <a:r>
              <a:rPr sz="2000" b="1" spc="-135" dirty="0">
                <a:latin typeface="Tahoma"/>
                <a:cs typeface="Tahoma"/>
              </a:rPr>
              <a:t>opy!</a:t>
            </a:r>
            <a:endParaRPr sz="2000">
              <a:latin typeface="Tahoma"/>
              <a:cs typeface="Tahoma"/>
            </a:endParaRPr>
          </a:p>
          <a:p>
            <a:pPr marL="835025" marR="2449195" indent="-334010">
              <a:lnSpc>
                <a:spcPct val="200000"/>
              </a:lnSpc>
              <a:spcBef>
                <a:spcPts val="955"/>
              </a:spcBef>
            </a:pP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public</a:t>
            </a:r>
            <a:r>
              <a:rPr sz="1600" b="1" spc="2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class</a:t>
            </a:r>
            <a:r>
              <a:rPr sz="1600" b="1" spc="4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{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private</a:t>
            </a:r>
            <a:r>
              <a:rPr sz="1600" b="1" spc="-3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creationDate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public</a:t>
            </a:r>
            <a:r>
              <a:rPr sz="1600" b="1" spc="-3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getCreationDate()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16903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return</a:t>
            </a:r>
            <a:r>
              <a:rPr sz="1600" b="1" spc="-1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new</a:t>
            </a:r>
            <a:r>
              <a:rPr sz="1600" b="1" spc="-1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Date(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this</a:t>
            </a:r>
            <a:r>
              <a:rPr sz="1600" b="1" spc="-10" dirty="0">
                <a:latin typeface="Consolas"/>
                <a:cs typeface="Consolas"/>
              </a:rPr>
              <a:t>.creationDate.getTime())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9872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83" y="2368512"/>
            <a:ext cx="6440769" cy="2392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195820" cy="436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Use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defensive </a:t>
            </a:r>
            <a:r>
              <a:rPr sz="2000" b="1" spc="-160" dirty="0">
                <a:latin typeface="Tahoma"/>
                <a:cs typeface="Tahoma"/>
              </a:rPr>
              <a:t>c</a:t>
            </a:r>
            <a:r>
              <a:rPr sz="2000" b="1" spc="-135" dirty="0">
                <a:latin typeface="Tahoma"/>
                <a:cs typeface="Tahoma"/>
              </a:rPr>
              <a:t>opy!</a:t>
            </a:r>
            <a:endParaRPr sz="2000">
              <a:latin typeface="Tahoma"/>
              <a:cs typeface="Tahoma"/>
            </a:endParaRPr>
          </a:p>
          <a:p>
            <a:pPr marL="835025" marR="3350260" indent="-334010">
              <a:lnSpc>
                <a:spcPct val="200000"/>
              </a:lnSpc>
              <a:spcBef>
                <a:spcPts val="955"/>
              </a:spcBef>
            </a:pP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public</a:t>
            </a:r>
            <a:r>
              <a:rPr sz="1600" b="1" spc="2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class</a:t>
            </a:r>
            <a:r>
              <a:rPr sz="1600" b="1" spc="3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Customer</a:t>
            </a:r>
            <a:r>
              <a:rPr sz="1600" b="1" spc="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{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private</a:t>
            </a:r>
            <a:r>
              <a:rPr sz="1600" b="1" spc="-3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creationDate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public</a:t>
            </a:r>
            <a:r>
              <a:rPr sz="1600" b="1" spc="-30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getCreationDate()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169035">
              <a:lnSpc>
                <a:spcPct val="100000"/>
              </a:lnSpc>
            </a:pP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return</a:t>
            </a:r>
            <a:r>
              <a:rPr sz="1600" b="1" spc="-1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new</a:t>
            </a:r>
            <a:r>
              <a:rPr sz="1600" b="1" spc="-1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Date(</a:t>
            </a:r>
            <a:r>
              <a:rPr sz="1600" b="1" spc="-10" dirty="0">
                <a:solidFill>
                  <a:srgbClr val="7E0055"/>
                </a:solidFill>
                <a:latin typeface="Consolas"/>
                <a:cs typeface="Consolas"/>
              </a:rPr>
              <a:t>this</a:t>
            </a:r>
            <a:r>
              <a:rPr sz="1600" b="1" spc="-10" dirty="0">
                <a:latin typeface="Consolas"/>
                <a:cs typeface="Consolas"/>
              </a:rPr>
              <a:t>.creationDate.getTime())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01650">
              <a:lnSpc>
                <a:spcPct val="100000"/>
              </a:lnSpc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300">
              <a:latin typeface="Consolas"/>
              <a:cs typeface="Consolas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Overheads: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object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create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on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each </a:t>
            </a:r>
            <a:r>
              <a:rPr sz="2000" b="1" spc="-135" dirty="0">
                <a:latin typeface="Tahoma"/>
                <a:cs typeface="Tahoma"/>
              </a:rPr>
              <a:t>call,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overhead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garbage</a:t>
            </a:r>
            <a:r>
              <a:rPr sz="2000" b="1" spc="-160" dirty="0">
                <a:latin typeface="Tahoma"/>
                <a:cs typeface="Tahoma"/>
              </a:rPr>
              <a:t> c</a:t>
            </a:r>
            <a:r>
              <a:rPr sz="2000" b="1" spc="-125" dirty="0">
                <a:latin typeface="Tahoma"/>
                <a:cs typeface="Tahoma"/>
              </a:rPr>
              <a:t>ollector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Having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mutable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class</a:t>
            </a:r>
            <a:r>
              <a:rPr sz="2000" b="1" spc="-175" dirty="0">
                <a:latin typeface="Tahoma"/>
                <a:cs typeface="Tahoma"/>
              </a:rPr>
              <a:t> has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cost!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8" y="901699"/>
            <a:ext cx="347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The</a:t>
            </a:r>
            <a:r>
              <a:rPr spc="-270" dirty="0"/>
              <a:t> </a:t>
            </a:r>
            <a:r>
              <a:rPr spc="-175" dirty="0"/>
              <a:t>Date</a:t>
            </a:r>
            <a:r>
              <a:rPr spc="-270" dirty="0"/>
              <a:t> </a:t>
            </a:r>
            <a:r>
              <a:rPr spc="-285" dirty="0"/>
              <a:t>API</a:t>
            </a:r>
            <a:r>
              <a:rPr spc="-270" dirty="0"/>
              <a:t> </a:t>
            </a:r>
            <a:r>
              <a:rPr spc="-114" dirty="0"/>
              <a:t>in</a:t>
            </a:r>
            <a:r>
              <a:rPr spc="-270" dirty="0"/>
              <a:t> </a:t>
            </a:r>
            <a:r>
              <a:rPr spc="-195" dirty="0"/>
              <a:t>Java</a:t>
            </a:r>
            <a:r>
              <a:rPr spc="-270" dirty="0"/>
              <a:t> </a:t>
            </a:r>
            <a:r>
              <a:rPr spc="-229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12877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/>
                <a:cs typeface="Tahoma"/>
              </a:rPr>
              <a:t>Ne</a:t>
            </a:r>
            <a:r>
              <a:rPr sz="2000" b="1" spc="-250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60" dirty="0">
                <a:latin typeface="Tahoma"/>
                <a:cs typeface="Tahoma"/>
              </a:rPr>
              <a:t>API</a:t>
            </a:r>
            <a:r>
              <a:rPr sz="2000" b="1" spc="-130" dirty="0">
                <a:latin typeface="Tahoma"/>
                <a:cs typeface="Tahoma"/>
              </a:rPr>
              <a:t>,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packag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java.time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/>
                <a:cs typeface="Tahoma"/>
              </a:rPr>
              <a:t>Ne</a:t>
            </a:r>
            <a:r>
              <a:rPr sz="2000" b="1" spc="-250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ke</a:t>
            </a:r>
            <a:r>
              <a:rPr sz="2000" b="1" spc="-165" dirty="0">
                <a:latin typeface="Tahoma"/>
                <a:cs typeface="Tahoma"/>
              </a:rPr>
              <a:t>y </a:t>
            </a:r>
            <a:r>
              <a:rPr sz="2000" b="1" spc="-150" dirty="0">
                <a:latin typeface="Tahoma"/>
                <a:cs typeface="Tahoma"/>
              </a:rPr>
              <a:t>concepts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Interoperation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legacy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API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/>
                <a:cs typeface="Tahoma"/>
              </a:rPr>
              <a:t>An</a:t>
            </a:r>
            <a:r>
              <a:rPr sz="2000" b="1" spc="-11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poin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2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/>
                <a:cs typeface="Tahoma"/>
              </a:rPr>
              <a:t>An</a:t>
            </a:r>
            <a:r>
              <a:rPr sz="2000" b="1" spc="-11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poin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2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1747" y="3183635"/>
            <a:ext cx="7953375" cy="757555"/>
          </a:xfrm>
          <a:custGeom>
            <a:avLst/>
            <a:gdLst/>
            <a:ahLst/>
            <a:cxnLst/>
            <a:rect l="l" t="t" r="r" b="b"/>
            <a:pathLst>
              <a:path w="7953375" h="757554">
                <a:moveTo>
                  <a:pt x="7952994" y="378714"/>
                </a:moveTo>
                <a:lnTo>
                  <a:pt x="7574280" y="0"/>
                </a:lnTo>
                <a:lnTo>
                  <a:pt x="7574280" y="189738"/>
                </a:lnTo>
                <a:lnTo>
                  <a:pt x="0" y="189738"/>
                </a:lnTo>
                <a:lnTo>
                  <a:pt x="188976" y="378714"/>
                </a:lnTo>
                <a:lnTo>
                  <a:pt x="0" y="567690"/>
                </a:lnTo>
                <a:lnTo>
                  <a:pt x="7574280" y="567690"/>
                </a:lnTo>
                <a:lnTo>
                  <a:pt x="7574280" y="757428"/>
                </a:lnTo>
                <a:lnTo>
                  <a:pt x="7952994" y="378714"/>
                </a:lnTo>
                <a:close/>
              </a:path>
            </a:pathLst>
          </a:custGeom>
          <a:solidFill>
            <a:srgbClr val="F8D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4411" y="2808223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1st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89176" y="3455131"/>
            <a:ext cx="5642610" cy="213360"/>
            <a:chOff x="1789176" y="3455131"/>
            <a:chExt cx="5642610" cy="2133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176" y="3455393"/>
              <a:ext cx="214883" cy="212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8926" y="3455360"/>
              <a:ext cx="214122" cy="212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914" y="3455131"/>
              <a:ext cx="214884" cy="212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6902" y="3455303"/>
              <a:ext cx="214883" cy="2127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13201" y="3858259"/>
            <a:ext cx="138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8765" y="2808223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3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15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754" y="3858259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4th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/>
                <a:cs typeface="Tahoma"/>
              </a:rPr>
              <a:t>An</a:t>
            </a:r>
            <a:r>
              <a:rPr sz="2000" b="1" spc="-11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poin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2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050786"/>
            <a:ext cx="3950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35" dirty="0">
                <a:latin typeface="Tahoma"/>
                <a:cs typeface="Tahoma"/>
              </a:rPr>
              <a:t>precision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nanosecond!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1747" y="3183635"/>
            <a:ext cx="7953375" cy="757555"/>
          </a:xfrm>
          <a:custGeom>
            <a:avLst/>
            <a:gdLst/>
            <a:ahLst/>
            <a:cxnLst/>
            <a:rect l="l" t="t" r="r" b="b"/>
            <a:pathLst>
              <a:path w="7953375" h="757554">
                <a:moveTo>
                  <a:pt x="7952994" y="378714"/>
                </a:moveTo>
                <a:lnTo>
                  <a:pt x="7574280" y="0"/>
                </a:lnTo>
                <a:lnTo>
                  <a:pt x="7574280" y="189738"/>
                </a:lnTo>
                <a:lnTo>
                  <a:pt x="0" y="189738"/>
                </a:lnTo>
                <a:lnTo>
                  <a:pt x="188976" y="378714"/>
                </a:lnTo>
                <a:lnTo>
                  <a:pt x="0" y="567690"/>
                </a:lnTo>
                <a:lnTo>
                  <a:pt x="7574280" y="567690"/>
                </a:lnTo>
                <a:lnTo>
                  <a:pt x="7574280" y="757428"/>
                </a:lnTo>
                <a:lnTo>
                  <a:pt x="7952994" y="378714"/>
                </a:lnTo>
                <a:close/>
              </a:path>
            </a:pathLst>
          </a:custGeom>
          <a:solidFill>
            <a:srgbClr val="F8D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4411" y="2808223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1st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9176" y="3455131"/>
            <a:ext cx="5642610" cy="213360"/>
            <a:chOff x="1789176" y="3455131"/>
            <a:chExt cx="5642610" cy="2133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176" y="3455393"/>
              <a:ext cx="214883" cy="212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8926" y="3455360"/>
              <a:ext cx="214122" cy="212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914" y="3455131"/>
              <a:ext cx="214884" cy="212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6902" y="3455303"/>
              <a:ext cx="214883" cy="2127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13201" y="3858259"/>
            <a:ext cx="138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8765" y="2808223"/>
            <a:ext cx="1311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3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15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7754" y="3858259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latin typeface="Trebuchet MS"/>
                <a:cs typeface="Trebuchet MS"/>
              </a:rPr>
              <a:t>M</a:t>
            </a:r>
            <a:r>
              <a:rPr sz="2400" spc="-10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c</a:t>
            </a:r>
            <a:r>
              <a:rPr sz="2400" spc="20" dirty="0">
                <a:latin typeface="Trebuchet MS"/>
                <a:cs typeface="Trebuchet MS"/>
              </a:rPr>
              <a:t>h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4th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/>
                <a:cs typeface="Tahoma"/>
              </a:rPr>
              <a:t>An</a:t>
            </a:r>
            <a:r>
              <a:rPr sz="2000" b="1" spc="-11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poin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2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17188"/>
            <a:ext cx="625983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0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Januar</a:t>
            </a:r>
            <a:r>
              <a:rPr sz="2000" b="1" spc="-170" dirty="0">
                <a:latin typeface="Tahoma"/>
                <a:cs typeface="Tahoma"/>
              </a:rPr>
              <a:t>y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1st</a:t>
            </a:r>
            <a:r>
              <a:rPr sz="2000" b="1" spc="-114" dirty="0">
                <a:latin typeface="Tahoma"/>
                <a:cs typeface="Tahoma"/>
              </a:rPr>
              <a:t>,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197</a:t>
            </a:r>
            <a:r>
              <a:rPr sz="2000" b="1" spc="-204" dirty="0">
                <a:latin typeface="Tahoma"/>
                <a:cs typeface="Tahoma"/>
              </a:rPr>
              <a:t>0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a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midni</a:t>
            </a:r>
            <a:r>
              <a:rPr sz="2000" b="1" spc="-135" dirty="0">
                <a:latin typeface="Tahoma"/>
                <a:cs typeface="Tahoma"/>
              </a:rPr>
              <a:t>g</a:t>
            </a:r>
            <a:r>
              <a:rPr sz="2000" b="1" spc="-140" dirty="0">
                <a:latin typeface="Tahoma"/>
                <a:cs typeface="Tahoma"/>
              </a:rPr>
              <a:t>h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GMT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Instant</a:t>
            </a:r>
            <a:r>
              <a:rPr sz="2000" b="1" spc="-120" dirty="0">
                <a:latin typeface="Tahoma"/>
                <a:cs typeface="Tahoma"/>
              </a:rPr>
              <a:t>.</a:t>
            </a:r>
            <a:r>
              <a:rPr sz="2000" b="1" i="1" spc="-20" dirty="0">
                <a:solidFill>
                  <a:srgbClr val="3075FF"/>
                </a:solidFill>
                <a:latin typeface="Trebuchet MS"/>
                <a:cs typeface="Trebuchet MS"/>
              </a:rPr>
              <a:t>MI</a:t>
            </a:r>
            <a:r>
              <a:rPr sz="2000" b="1" i="1" spc="-15" dirty="0">
                <a:solidFill>
                  <a:srgbClr val="3075FF"/>
                </a:solidFill>
                <a:latin typeface="Trebuchet MS"/>
                <a:cs typeface="Trebuchet MS"/>
              </a:rPr>
              <a:t>N</a:t>
            </a:r>
            <a:r>
              <a:rPr sz="2000" b="1" i="1" spc="-180" dirty="0">
                <a:solidFill>
                  <a:srgbClr val="3075FF"/>
                </a:solidFill>
                <a:latin typeface="Trebuchet MS"/>
                <a:cs typeface="Trebuchet MS"/>
              </a:rPr>
              <a:t> </a:t>
            </a:r>
            <a:r>
              <a:rPr sz="2000" b="1" spc="-145" dirty="0">
                <a:latin typeface="Tahoma"/>
                <a:cs typeface="Tahoma"/>
              </a:rPr>
              <a:t>is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1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billion</a:t>
            </a:r>
            <a:r>
              <a:rPr sz="2000" b="1" spc="-170" dirty="0">
                <a:latin typeface="Tahoma"/>
                <a:cs typeface="Tahoma"/>
              </a:rPr>
              <a:t> years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a</a:t>
            </a:r>
            <a:r>
              <a:rPr sz="2000" b="1" spc="-114" dirty="0">
                <a:latin typeface="Tahoma"/>
                <a:cs typeface="Tahoma"/>
              </a:rPr>
              <a:t>go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Instant</a:t>
            </a:r>
            <a:r>
              <a:rPr sz="2000" b="1" spc="-120" dirty="0">
                <a:latin typeface="Tahoma"/>
                <a:cs typeface="Tahoma"/>
              </a:rPr>
              <a:t>.</a:t>
            </a:r>
            <a:r>
              <a:rPr sz="2000" b="1" i="1" spc="-85" dirty="0">
                <a:solidFill>
                  <a:srgbClr val="3075FF"/>
                </a:solidFill>
                <a:latin typeface="Trebuchet MS"/>
                <a:cs typeface="Trebuchet MS"/>
              </a:rPr>
              <a:t>MA</a:t>
            </a:r>
            <a:r>
              <a:rPr sz="2000" b="1" i="1" spc="-75" dirty="0">
                <a:solidFill>
                  <a:srgbClr val="3075FF"/>
                </a:solidFill>
                <a:latin typeface="Trebuchet MS"/>
                <a:cs typeface="Trebuchet MS"/>
              </a:rPr>
              <a:t>X</a:t>
            </a:r>
            <a:r>
              <a:rPr sz="2000" b="1" i="1" spc="-175" dirty="0">
                <a:solidFill>
                  <a:srgbClr val="3075FF"/>
                </a:solidFill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Dec</a:t>
            </a:r>
            <a:r>
              <a:rPr sz="2000" b="1" spc="-90" dirty="0">
                <a:latin typeface="Tahoma"/>
                <a:cs typeface="Tahoma"/>
              </a:rPr>
              <a:t>.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3</a:t>
            </a:r>
            <a:r>
              <a:rPr sz="2000" b="1" spc="-204" dirty="0">
                <a:latin typeface="Tahoma"/>
                <a:cs typeface="Tahoma"/>
              </a:rPr>
              <a:t>1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yea</a:t>
            </a:r>
            <a:r>
              <a:rPr sz="2000" b="1" spc="-130" dirty="0">
                <a:latin typeface="Tahoma"/>
                <a:cs typeface="Tahoma"/>
              </a:rPr>
              <a:t>r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1,000</a:t>
            </a:r>
            <a:r>
              <a:rPr sz="2000" b="1" spc="-105" dirty="0">
                <a:latin typeface="Tahoma"/>
                <a:cs typeface="Tahoma"/>
              </a:rPr>
              <a:t>,</a:t>
            </a:r>
            <a:r>
              <a:rPr sz="2000" b="1" spc="-200" dirty="0">
                <a:latin typeface="Tahoma"/>
                <a:cs typeface="Tahoma"/>
              </a:rPr>
              <a:t>0</a:t>
            </a:r>
            <a:r>
              <a:rPr sz="2000" b="1" spc="-204" dirty="0">
                <a:latin typeface="Tahoma"/>
                <a:cs typeface="Tahoma"/>
              </a:rPr>
              <a:t>0</a:t>
            </a:r>
            <a:r>
              <a:rPr sz="2000" b="1" spc="-245" dirty="0">
                <a:latin typeface="Tahoma"/>
                <a:cs typeface="Tahoma"/>
              </a:rPr>
              <a:t>0</a:t>
            </a:r>
            <a:r>
              <a:rPr sz="2000" b="1" spc="-114" dirty="0">
                <a:latin typeface="Tahoma"/>
                <a:cs typeface="Tahoma"/>
              </a:rPr>
              <a:t>,</a:t>
            </a:r>
            <a:r>
              <a:rPr sz="2000" b="1" spc="-210" dirty="0">
                <a:latin typeface="Tahoma"/>
                <a:cs typeface="Tahoma"/>
              </a:rPr>
              <a:t>000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Instant</a:t>
            </a:r>
            <a:r>
              <a:rPr sz="2000" b="1" spc="-120" dirty="0">
                <a:latin typeface="Tahoma"/>
                <a:cs typeface="Tahoma"/>
              </a:rPr>
              <a:t>.</a:t>
            </a:r>
            <a:r>
              <a:rPr sz="2000" b="1" i="1" spc="-60" dirty="0">
                <a:solidFill>
                  <a:srgbClr val="3075FF"/>
                </a:solidFill>
                <a:latin typeface="Trebuchet MS"/>
                <a:cs typeface="Trebuchet MS"/>
              </a:rPr>
              <a:t>no</a:t>
            </a:r>
            <a:r>
              <a:rPr sz="2000" b="1" i="1" spc="-85" dirty="0">
                <a:solidFill>
                  <a:srgbClr val="3075FF"/>
                </a:solidFill>
                <a:latin typeface="Trebuchet MS"/>
                <a:cs typeface="Trebuchet MS"/>
              </a:rPr>
              <a:t>w</a:t>
            </a:r>
            <a:r>
              <a:rPr sz="2000" b="1" spc="-315" dirty="0">
                <a:latin typeface="Tahoma"/>
                <a:cs typeface="Tahoma"/>
              </a:rPr>
              <a:t>(</a:t>
            </a:r>
            <a:r>
              <a:rPr sz="2000" b="1" spc="-310" dirty="0">
                <a:latin typeface="Tahoma"/>
                <a:cs typeface="Tahoma"/>
              </a:rPr>
              <a:t>)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 curren</a:t>
            </a:r>
            <a:r>
              <a:rPr sz="2000" b="1" spc="-12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instant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470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/>
                <a:cs typeface="Tahoma"/>
              </a:rPr>
              <a:t>An</a:t>
            </a:r>
            <a:r>
              <a:rPr sz="2000" b="1" spc="-11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poin</a:t>
            </a:r>
            <a:r>
              <a:rPr sz="2000" b="1" spc="-9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o</a:t>
            </a:r>
            <a:r>
              <a:rPr sz="2000" b="1" spc="-125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050786"/>
            <a:ext cx="3416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Precision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i</a:t>
            </a:r>
            <a:r>
              <a:rPr sz="2000" b="1" spc="-200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50" dirty="0">
                <a:latin typeface="Tahoma"/>
                <a:cs typeface="Tahoma"/>
              </a:rPr>
              <a:t>he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nanosecond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152" y="3183635"/>
            <a:ext cx="7705090" cy="757555"/>
          </a:xfrm>
          <a:custGeom>
            <a:avLst/>
            <a:gdLst/>
            <a:ahLst/>
            <a:cxnLst/>
            <a:rect l="l" t="t" r="r" b="b"/>
            <a:pathLst>
              <a:path w="7705090" h="757554">
                <a:moveTo>
                  <a:pt x="7704582" y="378714"/>
                </a:moveTo>
                <a:lnTo>
                  <a:pt x="7326630" y="0"/>
                </a:lnTo>
                <a:lnTo>
                  <a:pt x="7326630" y="189738"/>
                </a:lnTo>
                <a:lnTo>
                  <a:pt x="0" y="189738"/>
                </a:lnTo>
                <a:lnTo>
                  <a:pt x="188976" y="378714"/>
                </a:lnTo>
                <a:lnTo>
                  <a:pt x="0" y="567690"/>
                </a:lnTo>
                <a:lnTo>
                  <a:pt x="7326630" y="567690"/>
                </a:lnTo>
                <a:lnTo>
                  <a:pt x="7326630" y="757428"/>
                </a:lnTo>
                <a:lnTo>
                  <a:pt x="7704582" y="378714"/>
                </a:lnTo>
                <a:close/>
              </a:path>
            </a:pathLst>
          </a:custGeom>
          <a:solidFill>
            <a:srgbClr val="F8D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0310" y="2946908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1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billion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y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ars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60" dirty="0">
                <a:latin typeface="Trebuchet MS"/>
                <a:cs typeface="Trebuchet MS"/>
              </a:rPr>
              <a:t>go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0902" y="3455108"/>
            <a:ext cx="7877175" cy="213360"/>
            <a:chOff x="1120902" y="3455108"/>
            <a:chExt cx="7877175" cy="2133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0902" y="3455293"/>
              <a:ext cx="214884" cy="2127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617" y="3455131"/>
              <a:ext cx="214884" cy="2127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2811" y="3455108"/>
              <a:ext cx="214883" cy="2129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28185" y="3828541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Instant.now()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7116" y="2946908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1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billion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y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70" dirty="0">
                <a:latin typeface="Trebuchet MS"/>
                <a:cs typeface="Trebuchet MS"/>
              </a:rPr>
              <a:t>ars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head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2978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30" dirty="0">
                <a:latin typeface="Tahoma"/>
                <a:cs typeface="Tahoma"/>
              </a:rPr>
              <a:t>A</a:t>
            </a:r>
            <a:r>
              <a:rPr sz="2000" b="1" spc="-114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immutable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83" y="2802307"/>
            <a:ext cx="6440769" cy="1608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3849370" cy="2350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30" dirty="0">
                <a:latin typeface="Tahoma"/>
                <a:cs typeface="Tahoma"/>
              </a:rPr>
              <a:t>A</a:t>
            </a:r>
            <a:r>
              <a:rPr sz="2000" b="1" spc="-114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immutable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use </a:t>
            </a:r>
            <a:r>
              <a:rPr sz="2000" b="1" spc="-204" dirty="0">
                <a:latin typeface="Tahoma"/>
                <a:cs typeface="Tahoma"/>
              </a:rPr>
              <a:t>Instant?</a:t>
            </a:r>
            <a:endParaRPr sz="200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  <a:spcBef>
                <a:spcPts val="2105"/>
              </a:spcBef>
            </a:pP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start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 marL="501650" marR="226060">
              <a:lnSpc>
                <a:spcPct val="200000"/>
              </a:lnSpc>
            </a:pP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 some long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computations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end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1</a:t>
            </a:r>
            <a:r>
              <a:rPr sz="2775" spc="-172" baseline="25525" dirty="0"/>
              <a:t>st</a:t>
            </a:r>
            <a:r>
              <a:rPr sz="2775" spc="30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229" dirty="0"/>
              <a:t>Instant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83" y="2802307"/>
            <a:ext cx="6440769" cy="16083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593" y="4941404"/>
            <a:ext cx="6440769" cy="803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5854700" cy="372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30" dirty="0">
                <a:latin typeface="Tahoma"/>
                <a:cs typeface="Tahoma"/>
              </a:rPr>
              <a:t>A</a:t>
            </a:r>
            <a:r>
              <a:rPr sz="2000" b="1" spc="-114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immutable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440" dirty="0">
                <a:latin typeface="Tahoma"/>
                <a:cs typeface="Tahoma"/>
              </a:rPr>
              <a:t>I</a:t>
            </a:r>
            <a:r>
              <a:rPr sz="2000" b="1" spc="-170" dirty="0">
                <a:latin typeface="Tahoma"/>
                <a:cs typeface="Tahoma"/>
              </a:rPr>
              <a:t> use </a:t>
            </a:r>
            <a:r>
              <a:rPr sz="2000" b="1" spc="-204" dirty="0">
                <a:latin typeface="Tahoma"/>
                <a:cs typeface="Tahoma"/>
              </a:rPr>
              <a:t>Instant?</a:t>
            </a:r>
            <a:endParaRPr sz="200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  <a:spcBef>
                <a:spcPts val="2105"/>
              </a:spcBef>
            </a:pP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start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 marL="501650" marR="2231390">
              <a:lnSpc>
                <a:spcPct val="200000"/>
              </a:lnSpc>
            </a:pP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 some long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computations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end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3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New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  <a:p>
            <a:pPr marL="505459" marR="5080" indent="-635">
              <a:lnSpc>
                <a:spcPct val="100000"/>
              </a:lnSpc>
              <a:spcBef>
                <a:spcPts val="1910"/>
              </a:spcBef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Duration </a:t>
            </a:r>
            <a:r>
              <a:rPr sz="1600" b="1" spc="-10" dirty="0">
                <a:latin typeface="Consolas"/>
                <a:cs typeface="Consolas"/>
              </a:rPr>
              <a:t>elapsed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Duration.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between</a:t>
            </a:r>
            <a:r>
              <a:rPr sz="1600" b="1" spc="-10" dirty="0">
                <a:latin typeface="Consolas"/>
                <a:cs typeface="Consolas"/>
              </a:rPr>
              <a:t>(start, </a:t>
            </a:r>
            <a:r>
              <a:rPr sz="1600" b="1" spc="-5" dirty="0">
                <a:latin typeface="Consolas"/>
                <a:cs typeface="Consolas"/>
              </a:rPr>
              <a:t>end);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long</a:t>
            </a:r>
            <a:r>
              <a:rPr sz="1600" b="1" spc="-15" dirty="0">
                <a:solidFill>
                  <a:srgbClr val="7E0055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millis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elapsed.toMillis();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6550661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API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>
                <a:latin typeface="Tahoma"/>
                <a:cs typeface="Tahoma"/>
              </a:rPr>
              <a:t>Java</a:t>
            </a:r>
            <a:r>
              <a:rPr sz="2000" b="1" spc="-180">
                <a:latin typeface="Tahoma"/>
                <a:cs typeface="Tahoma"/>
              </a:rPr>
              <a:t> </a:t>
            </a:r>
            <a:r>
              <a:rPr sz="2000" b="1" spc="-229" smtClean="0">
                <a:latin typeface="Tahoma"/>
                <a:cs typeface="Tahoma"/>
              </a:rPr>
              <a:t>8</a:t>
            </a:r>
            <a:r>
              <a:rPr lang="en-US" sz="2000" b="1" spc="-229" dirty="0" smtClean="0">
                <a:latin typeface="Tahoma"/>
                <a:cs typeface="Tahoma"/>
              </a:rPr>
              <a:t>   </a:t>
            </a:r>
            <a:r>
              <a:rPr sz="2000" b="1" spc="-229" smtClean="0">
                <a:latin typeface="Tahoma"/>
                <a:cs typeface="Tahoma"/>
              </a:rPr>
              <a:t>:</a:t>
            </a:r>
            <a:r>
              <a:rPr lang="en-US" sz="2000" b="1" spc="-229" dirty="0" smtClean="0">
                <a:latin typeface="Tahoma"/>
                <a:cs typeface="Tahoma"/>
              </a:rPr>
              <a:t>  </a:t>
            </a:r>
            <a:r>
              <a:rPr sz="2000" b="1" spc="-170" smtClean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7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455" y="901699"/>
            <a:ext cx="3522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2</a:t>
            </a:r>
            <a:r>
              <a:rPr sz="2775" spc="-120" baseline="25525" dirty="0"/>
              <a:t>n</a:t>
            </a:r>
            <a:r>
              <a:rPr sz="2775" spc="-112" baseline="25525" dirty="0"/>
              <a:t>d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5" dirty="0"/>
              <a:t> </a:t>
            </a:r>
            <a:r>
              <a:rPr sz="2800" spc="-150" dirty="0"/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274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Duratio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amoun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between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455" y="901699"/>
            <a:ext cx="3522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2</a:t>
            </a:r>
            <a:r>
              <a:rPr sz="2775" spc="-120" baseline="25525" dirty="0"/>
              <a:t>n</a:t>
            </a:r>
            <a:r>
              <a:rPr sz="2775" spc="-112" baseline="25525" dirty="0"/>
              <a:t>d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5" dirty="0"/>
              <a:t> </a:t>
            </a:r>
            <a:r>
              <a:rPr sz="2800" spc="-150" dirty="0"/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512684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Duratio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amoun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between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Method</a:t>
            </a:r>
            <a:r>
              <a:rPr sz="2000" b="1" spc="-114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toNanos(),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toMillis(),</a:t>
            </a:r>
            <a:r>
              <a:rPr sz="2000" b="1" spc="-175" dirty="0">
                <a:latin typeface="Tahoma"/>
                <a:cs typeface="Tahoma"/>
              </a:rPr>
              <a:t> toSeconds(),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toMinutes(),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toHours(),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toDays()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minusNanos()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/>
                <a:cs typeface="Tahoma"/>
              </a:rPr>
              <a:t>plusNanos(),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455" y="901699"/>
            <a:ext cx="35223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2</a:t>
            </a:r>
            <a:r>
              <a:rPr sz="2775" spc="-120" baseline="25525" dirty="0"/>
              <a:t>n</a:t>
            </a:r>
            <a:r>
              <a:rPr sz="2775" spc="-112" baseline="25525" dirty="0"/>
              <a:t>d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5" dirty="0"/>
              <a:t> </a:t>
            </a:r>
            <a:r>
              <a:rPr sz="2800" spc="-150" dirty="0"/>
              <a:t>Duration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512684" cy="406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Duratio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amoun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between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Method</a:t>
            </a:r>
            <a:r>
              <a:rPr sz="2000" b="1" spc="-114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toNanos(),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toMillis(),</a:t>
            </a:r>
            <a:r>
              <a:rPr sz="2000" b="1" spc="-175" dirty="0">
                <a:latin typeface="Tahoma"/>
                <a:cs typeface="Tahoma"/>
              </a:rPr>
              <a:t> toSeconds(),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toMinutes(),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toHours(),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toDays()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minusNanos()</a:t>
            </a:r>
            <a:r>
              <a:rPr sz="2000" b="1" spc="-100" dirty="0">
                <a:latin typeface="Tahoma"/>
                <a:cs typeface="Tahoma"/>
              </a:rPr>
              <a:t>,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/>
                <a:cs typeface="Tahoma"/>
              </a:rPr>
              <a:t>plusNanos(),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14" dirty="0">
                <a:latin typeface="Tahoma"/>
                <a:cs typeface="Tahoma"/>
              </a:rPr>
              <a:t>And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also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multipliedBy(),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dividedBy(),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negated()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0" dirty="0">
                <a:latin typeface="Tahoma"/>
                <a:cs typeface="Tahoma"/>
              </a:rPr>
              <a:t>isZero()</a:t>
            </a:r>
            <a:r>
              <a:rPr sz="2000" b="1" spc="-120" dirty="0">
                <a:latin typeface="Tahoma"/>
                <a:cs typeface="Tahoma"/>
              </a:rPr>
              <a:t>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isNegative()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901699"/>
            <a:ext cx="4552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Man</a:t>
            </a:r>
            <a:r>
              <a:rPr spc="-135" dirty="0"/>
              <a:t>y</a:t>
            </a:r>
            <a:r>
              <a:rPr spc="-270" dirty="0"/>
              <a:t> </a:t>
            </a:r>
            <a:r>
              <a:rPr spc="-220" dirty="0"/>
              <a:t>Case</a:t>
            </a:r>
            <a:r>
              <a:rPr spc="-185" dirty="0"/>
              <a:t>s</a:t>
            </a:r>
            <a:r>
              <a:rPr spc="-270" dirty="0"/>
              <a:t> </a:t>
            </a:r>
            <a:r>
              <a:rPr spc="-140" dirty="0"/>
              <a:t>Ar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90" dirty="0"/>
              <a:t>No</a:t>
            </a:r>
            <a:r>
              <a:rPr spc="-110" dirty="0"/>
              <a:t>t</a:t>
            </a:r>
            <a:r>
              <a:rPr spc="-270" dirty="0"/>
              <a:t> </a:t>
            </a:r>
            <a:r>
              <a:rPr spc="-16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322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There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75" dirty="0">
                <a:latin typeface="Tahoma"/>
                <a:cs typeface="Tahoma"/>
              </a:rPr>
              <a:t>many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cases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where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not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30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instant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901699"/>
            <a:ext cx="4552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Man</a:t>
            </a:r>
            <a:r>
              <a:rPr spc="-135" dirty="0"/>
              <a:t>y</a:t>
            </a:r>
            <a:r>
              <a:rPr spc="-270" dirty="0"/>
              <a:t> </a:t>
            </a:r>
            <a:r>
              <a:rPr spc="-220" dirty="0"/>
              <a:t>Case</a:t>
            </a:r>
            <a:r>
              <a:rPr spc="-185" dirty="0"/>
              <a:t>s</a:t>
            </a:r>
            <a:r>
              <a:rPr spc="-270" dirty="0"/>
              <a:t> </a:t>
            </a:r>
            <a:r>
              <a:rPr spc="-140" dirty="0"/>
              <a:t>Ar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90" dirty="0"/>
              <a:t>No</a:t>
            </a:r>
            <a:r>
              <a:rPr spc="-110" dirty="0"/>
              <a:t>t</a:t>
            </a:r>
            <a:r>
              <a:rPr spc="-270" dirty="0"/>
              <a:t> </a:t>
            </a:r>
            <a:r>
              <a:rPr spc="-16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1850389"/>
            <a:ext cx="63734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80365" algn="l"/>
                <a:tab pos="381635" algn="l"/>
              </a:tabLst>
            </a:pPr>
            <a:r>
              <a:rPr sz="2000" b="1" spc="-165" dirty="0">
                <a:latin typeface="Tahoma"/>
                <a:cs typeface="Tahoma"/>
              </a:rPr>
              <a:t>There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75" dirty="0">
                <a:latin typeface="Tahoma"/>
                <a:cs typeface="Tahoma"/>
              </a:rPr>
              <a:t>many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cases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where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not</a:t>
            </a:r>
            <a:r>
              <a:rPr sz="2000" b="1" spc="-165" dirty="0">
                <a:latin typeface="Tahoma"/>
                <a:cs typeface="Tahoma"/>
              </a:rPr>
              <a:t> 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0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instant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810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80365" algn="l"/>
                <a:tab pos="381635" algn="l"/>
              </a:tabLst>
            </a:pPr>
            <a:r>
              <a:rPr sz="2000" b="1" spc="-229" dirty="0">
                <a:latin typeface="Tahoma"/>
                <a:cs typeface="Tahoma"/>
              </a:rPr>
              <a:t>Ex: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0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Shakespeare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was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born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Apr.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23</a:t>
            </a:r>
            <a:r>
              <a:rPr sz="1950" b="1" spc="-217" baseline="25641" dirty="0">
                <a:latin typeface="Tahoma"/>
                <a:cs typeface="Tahoma"/>
              </a:rPr>
              <a:t>rd</a:t>
            </a:r>
            <a:r>
              <a:rPr sz="2000" b="1" spc="-145" dirty="0">
                <a:latin typeface="Tahoma"/>
                <a:cs typeface="Tahoma"/>
              </a:rPr>
              <a:t>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1564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598" y="901699"/>
            <a:ext cx="45529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Man</a:t>
            </a:r>
            <a:r>
              <a:rPr spc="-135" dirty="0"/>
              <a:t>y</a:t>
            </a:r>
            <a:r>
              <a:rPr spc="-270" dirty="0"/>
              <a:t> </a:t>
            </a:r>
            <a:r>
              <a:rPr spc="-220" dirty="0"/>
              <a:t>Case</a:t>
            </a:r>
            <a:r>
              <a:rPr spc="-185" dirty="0"/>
              <a:t>s</a:t>
            </a:r>
            <a:r>
              <a:rPr spc="-270" dirty="0"/>
              <a:t> </a:t>
            </a:r>
            <a:r>
              <a:rPr spc="-140" dirty="0"/>
              <a:t>Ar</a:t>
            </a:r>
            <a:r>
              <a:rPr spc="-145" dirty="0"/>
              <a:t>e</a:t>
            </a:r>
            <a:r>
              <a:rPr spc="-270" dirty="0"/>
              <a:t> </a:t>
            </a:r>
            <a:r>
              <a:rPr spc="-190" dirty="0"/>
              <a:t>No</a:t>
            </a:r>
            <a:r>
              <a:rPr spc="-110" dirty="0"/>
              <a:t>t</a:t>
            </a:r>
            <a:r>
              <a:rPr spc="-270" dirty="0"/>
              <a:t> </a:t>
            </a:r>
            <a:r>
              <a:rPr spc="-16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7" y="1850389"/>
            <a:ext cx="637349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80365" algn="l"/>
                <a:tab pos="381635" algn="l"/>
              </a:tabLst>
            </a:pPr>
            <a:r>
              <a:rPr sz="2000" b="1" spc="-165" dirty="0">
                <a:latin typeface="Tahoma"/>
                <a:cs typeface="Tahoma"/>
              </a:rPr>
              <a:t>There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are </a:t>
            </a:r>
            <a:r>
              <a:rPr sz="2000" b="1" spc="-175" dirty="0">
                <a:latin typeface="Tahoma"/>
                <a:cs typeface="Tahoma"/>
              </a:rPr>
              <a:t>many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cases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where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not</a:t>
            </a:r>
            <a:r>
              <a:rPr sz="2000" b="1" spc="-165" dirty="0">
                <a:latin typeface="Tahoma"/>
                <a:cs typeface="Tahoma"/>
              </a:rPr>
              <a:t> 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0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instant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810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80365" algn="l"/>
                <a:tab pos="381635" algn="l"/>
              </a:tabLst>
            </a:pPr>
            <a:r>
              <a:rPr sz="2000" b="1" spc="-229" dirty="0">
                <a:latin typeface="Tahoma"/>
                <a:cs typeface="Tahoma"/>
              </a:rPr>
              <a:t>Ex: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50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Shakespeare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225" dirty="0">
                <a:latin typeface="Tahoma"/>
                <a:cs typeface="Tahoma"/>
              </a:rPr>
              <a:t>was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born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Apr.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23</a:t>
            </a:r>
            <a:r>
              <a:rPr sz="1950" b="1" spc="-217" baseline="25641" dirty="0">
                <a:latin typeface="Tahoma"/>
                <a:cs typeface="Tahoma"/>
              </a:rPr>
              <a:t>rd</a:t>
            </a:r>
            <a:r>
              <a:rPr sz="2000" b="1" spc="-145" dirty="0">
                <a:latin typeface="Tahoma"/>
                <a:cs typeface="Tahoma"/>
              </a:rPr>
              <a:t>,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1564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810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80365" algn="l"/>
                <a:tab pos="381635" algn="l"/>
              </a:tabLst>
            </a:pPr>
            <a:r>
              <a:rPr sz="2000" b="1" spc="-229" dirty="0">
                <a:latin typeface="Tahoma"/>
                <a:cs typeface="Tahoma"/>
              </a:rPr>
              <a:t>Ex: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L</a:t>
            </a:r>
            <a:r>
              <a:rPr sz="2000" b="1" spc="-145" dirty="0">
                <a:latin typeface="Tahoma"/>
                <a:cs typeface="Tahoma"/>
              </a:rPr>
              <a:t>et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us</a:t>
            </a:r>
            <a:r>
              <a:rPr sz="2000" b="1" spc="-165" dirty="0">
                <a:latin typeface="Tahoma"/>
                <a:cs typeface="Tahoma"/>
              </a:rPr>
              <a:t> meet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1pm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have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lunch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together!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901699"/>
            <a:ext cx="364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3</a:t>
            </a:r>
            <a:r>
              <a:rPr sz="2775" spc="-97" baseline="25525" dirty="0"/>
              <a:t>r</a:t>
            </a:r>
            <a:r>
              <a:rPr sz="2775" spc="-135" baseline="25525" dirty="0"/>
              <a:t>d</a:t>
            </a:r>
            <a:r>
              <a:rPr sz="2775" spc="22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LocalDate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21906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40" dirty="0">
                <a:latin typeface="Tahoma"/>
                <a:cs typeface="Tahoma"/>
              </a:rPr>
              <a:t>We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another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oncept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those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New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901699"/>
            <a:ext cx="364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3</a:t>
            </a:r>
            <a:r>
              <a:rPr sz="2775" spc="-97" baseline="25525" dirty="0"/>
              <a:t>r</a:t>
            </a:r>
            <a:r>
              <a:rPr sz="2775" spc="-135" baseline="25525" dirty="0"/>
              <a:t>d</a:t>
            </a:r>
            <a:r>
              <a:rPr sz="2775" spc="22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LocalDate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25" y="3439409"/>
            <a:ext cx="6576836" cy="10572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5219065" cy="246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40" dirty="0">
                <a:latin typeface="Tahoma"/>
                <a:cs typeface="Tahoma"/>
              </a:rPr>
              <a:t>We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another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</a:t>
            </a:r>
            <a:r>
              <a:rPr sz="2000" b="1" spc="-130" dirty="0">
                <a:latin typeface="Tahoma"/>
                <a:cs typeface="Tahoma"/>
              </a:rPr>
              <a:t>oncept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those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New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concept: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create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LocalDate?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ahoma"/>
              <a:cs typeface="Tahoma"/>
            </a:endParaRPr>
          </a:p>
          <a:p>
            <a:pPr marL="501650" marR="115189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LocalDate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now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LocalDate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dateOfBirth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(1564,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Month.</a:t>
            </a:r>
            <a:r>
              <a:rPr sz="1600" b="1" i="1" spc="-5" dirty="0">
                <a:solidFill>
                  <a:srgbClr val="0000C0"/>
                </a:solidFill>
                <a:latin typeface="Consolas"/>
                <a:cs typeface="Consolas"/>
              </a:rPr>
              <a:t>APRIL</a:t>
            </a:r>
            <a:r>
              <a:rPr sz="1600" b="1" spc="-5" dirty="0">
                <a:latin typeface="Consolas"/>
                <a:cs typeface="Consolas"/>
              </a:rPr>
              <a:t>,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23);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0" y="901699"/>
            <a:ext cx="309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4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0" dirty="0"/>
              <a:t> </a:t>
            </a:r>
            <a:r>
              <a:rPr sz="2800" spc="-145" dirty="0"/>
              <a:t>Period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34174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Perio</a:t>
            </a:r>
            <a:r>
              <a:rPr sz="2000" b="1" spc="-160" dirty="0">
                <a:latin typeface="Tahoma"/>
                <a:cs typeface="Tahoma"/>
              </a:rPr>
              <a:t>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amoun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between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Sam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s </a:t>
            </a:r>
            <a:r>
              <a:rPr sz="2000" b="1" spc="-155" dirty="0">
                <a:latin typeface="Tahoma"/>
                <a:cs typeface="Tahoma"/>
              </a:rPr>
              <a:t>Duration</a:t>
            </a:r>
            <a:r>
              <a:rPr sz="2000" b="1" spc="-85" dirty="0">
                <a:latin typeface="Tahoma"/>
                <a:cs typeface="Tahoma"/>
              </a:rPr>
              <a:t>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sam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kin</a:t>
            </a:r>
            <a:r>
              <a:rPr sz="2000" b="1" spc="-15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methods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0" y="901699"/>
            <a:ext cx="309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4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0" dirty="0"/>
              <a:t> </a:t>
            </a:r>
            <a:r>
              <a:rPr sz="2800" spc="-145" dirty="0"/>
              <a:t>Period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022" y="3378502"/>
            <a:ext cx="6576088" cy="7885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341745" cy="214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Perio</a:t>
            </a:r>
            <a:r>
              <a:rPr sz="2000" b="1" spc="-160" dirty="0">
                <a:latin typeface="Tahoma"/>
                <a:cs typeface="Tahoma"/>
              </a:rPr>
              <a:t>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amoun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between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Sam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s </a:t>
            </a:r>
            <a:r>
              <a:rPr sz="2000" b="1" spc="-155" dirty="0">
                <a:latin typeface="Tahoma"/>
                <a:cs typeface="Tahoma"/>
              </a:rPr>
              <a:t>Duration</a:t>
            </a:r>
            <a:r>
              <a:rPr sz="2000" b="1" spc="-85" dirty="0">
                <a:latin typeface="Tahoma"/>
                <a:cs typeface="Tahoma"/>
              </a:rPr>
              <a:t>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sam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kin</a:t>
            </a:r>
            <a:r>
              <a:rPr sz="2000" b="1" spc="-15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methods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Whe</a:t>
            </a:r>
            <a:r>
              <a:rPr sz="2000" b="1" spc="-170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wa</a:t>
            </a:r>
            <a:r>
              <a:rPr sz="2000" b="1" spc="-170" dirty="0">
                <a:latin typeface="Tahoma"/>
                <a:cs typeface="Tahoma"/>
              </a:rPr>
              <a:t>s </a:t>
            </a:r>
            <a:r>
              <a:rPr sz="2000" b="1" spc="-229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hakespeare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born?</a:t>
            </a:r>
            <a:endParaRPr sz="2000">
              <a:latin typeface="Tahoma"/>
              <a:cs typeface="Tahoma"/>
            </a:endParaRPr>
          </a:p>
          <a:p>
            <a:pPr marL="505459" marR="491490">
              <a:lnSpc>
                <a:spcPct val="100000"/>
              </a:lnSpc>
              <a:spcBef>
                <a:spcPts val="2039"/>
              </a:spcBef>
            </a:pPr>
            <a:r>
              <a:rPr sz="1600" b="1" spc="-5" dirty="0">
                <a:latin typeface="Consolas"/>
                <a:cs typeface="Consolas"/>
              </a:rPr>
              <a:t>Period </a:t>
            </a:r>
            <a:r>
              <a:rPr sz="1600" b="1" dirty="0">
                <a:latin typeface="Consolas"/>
                <a:cs typeface="Consolas"/>
              </a:rPr>
              <a:t>p = </a:t>
            </a:r>
            <a:r>
              <a:rPr sz="1600" b="1" spc="-10" dirty="0">
                <a:latin typeface="Consolas"/>
                <a:cs typeface="Consolas"/>
              </a:rPr>
              <a:t>dateOfBirth.until(now);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"#</a:t>
            </a:r>
            <a:r>
              <a:rPr sz="1600" b="1" spc="-1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years</a:t>
            </a:r>
            <a:r>
              <a:rPr sz="1600" b="1" spc="-1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/>
                <a:cs typeface="Consolas"/>
              </a:rPr>
              <a:t>=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+</a:t>
            </a:r>
            <a:r>
              <a:rPr sz="1600" b="1" spc="-10" dirty="0">
                <a:latin typeface="Consolas"/>
                <a:cs typeface="Consolas"/>
              </a:rPr>
              <a:t> p.getYears());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8531861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/>
                <a:cs typeface="Tahoma"/>
              </a:rPr>
              <a:t>The </a:t>
            </a:r>
            <a:r>
              <a:rPr lang="en-US" sz="2000" b="1" spc="-195" dirty="0" smtClean="0">
                <a:latin typeface="Tahoma"/>
                <a:cs typeface="Tahoma"/>
              </a:rPr>
              <a:t>new</a:t>
            </a:r>
            <a:r>
              <a:rPr lang="en-US" sz="2000" b="1" spc="-150" dirty="0" smtClean="0">
                <a:latin typeface="Tahoma"/>
                <a:cs typeface="Tahoma"/>
              </a:rPr>
              <a:t> </a:t>
            </a:r>
            <a:r>
              <a:rPr lang="en-US" sz="2000" b="1" spc="-155" dirty="0" smtClean="0">
                <a:latin typeface="Tahoma"/>
                <a:cs typeface="Tahoma"/>
              </a:rPr>
              <a:t>Date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250" dirty="0" smtClean="0">
                <a:latin typeface="Tahoma"/>
                <a:cs typeface="Tahoma"/>
              </a:rPr>
              <a:t>API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155" dirty="0" smtClean="0">
                <a:latin typeface="Tahoma"/>
                <a:cs typeface="Tahoma"/>
              </a:rPr>
              <a:t>from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185" dirty="0" smtClean="0">
                <a:latin typeface="Tahoma"/>
                <a:cs typeface="Tahoma"/>
              </a:rPr>
              <a:t>Java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229" dirty="0" smtClean="0">
                <a:latin typeface="Tahoma"/>
                <a:cs typeface="Tahoma"/>
              </a:rPr>
              <a:t>8   :  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204" dirty="0" smtClean="0">
                <a:latin typeface="Tahoma"/>
                <a:cs typeface="Tahoma"/>
              </a:rPr>
              <a:t>7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145" dirty="0" smtClean="0">
                <a:latin typeface="Tahoma"/>
                <a:cs typeface="Tahoma"/>
              </a:rPr>
              <a:t>concepts</a:t>
            </a:r>
            <a:endParaRPr lang="en-US" sz="2000" dirty="0" smtClean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smtClean="0">
                <a:latin typeface="Tahoma"/>
                <a:cs typeface="Tahoma"/>
              </a:rPr>
              <a:t>Instan</a:t>
            </a:r>
            <a:r>
              <a:rPr sz="2000" b="1" spc="-155" smtClean="0">
                <a:latin typeface="Tahoma"/>
                <a:cs typeface="Tahoma"/>
              </a:rPr>
              <a:t>t</a:t>
            </a:r>
            <a:r>
              <a:rPr sz="2000" b="1" spc="-165" smtClean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340" y="901699"/>
            <a:ext cx="3093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4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80" dirty="0"/>
              <a:t> </a:t>
            </a:r>
            <a:r>
              <a:rPr sz="2800" spc="-145" dirty="0"/>
              <a:t>Period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022" y="3378502"/>
            <a:ext cx="6576088" cy="7885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083" y="4338624"/>
            <a:ext cx="6576836" cy="789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6341745" cy="310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Perio</a:t>
            </a:r>
            <a:r>
              <a:rPr sz="2000" b="1" spc="-160" dirty="0">
                <a:latin typeface="Tahoma"/>
                <a:cs typeface="Tahoma"/>
              </a:rPr>
              <a:t>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i</a:t>
            </a:r>
            <a:r>
              <a:rPr sz="2000" b="1" spc="-18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amoun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between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240" dirty="0">
                <a:latin typeface="Tahoma"/>
                <a:cs typeface="Tahoma"/>
              </a:rPr>
              <a:t>w</a:t>
            </a:r>
            <a:r>
              <a:rPr sz="2000" b="1" spc="-16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Sam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</a:t>
            </a:r>
            <a:r>
              <a:rPr sz="2000" b="1" spc="-100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s </a:t>
            </a:r>
            <a:r>
              <a:rPr sz="2000" b="1" spc="-155" dirty="0">
                <a:latin typeface="Tahoma"/>
                <a:cs typeface="Tahoma"/>
              </a:rPr>
              <a:t>Duration</a:t>
            </a:r>
            <a:r>
              <a:rPr sz="2000" b="1" spc="-85" dirty="0">
                <a:latin typeface="Tahoma"/>
                <a:cs typeface="Tahoma"/>
              </a:rPr>
              <a:t>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sam</a:t>
            </a:r>
            <a:r>
              <a:rPr sz="2000" b="1" spc="-170" dirty="0">
                <a:latin typeface="Tahoma"/>
                <a:cs typeface="Tahoma"/>
              </a:rPr>
              <a:t>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kin</a:t>
            </a:r>
            <a:r>
              <a:rPr sz="2000" b="1" spc="-150" dirty="0">
                <a:latin typeface="Tahoma"/>
                <a:cs typeface="Tahoma"/>
              </a:rPr>
              <a:t>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methods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Whe</a:t>
            </a:r>
            <a:r>
              <a:rPr sz="2000" b="1" spc="-170" dirty="0">
                <a:latin typeface="Tahoma"/>
                <a:cs typeface="Tahoma"/>
              </a:rPr>
              <a:t>n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wa</a:t>
            </a:r>
            <a:r>
              <a:rPr sz="2000" b="1" spc="-170" dirty="0">
                <a:latin typeface="Tahoma"/>
                <a:cs typeface="Tahoma"/>
              </a:rPr>
              <a:t>s </a:t>
            </a:r>
            <a:r>
              <a:rPr sz="2000" b="1" spc="-229" dirty="0">
                <a:latin typeface="Tahoma"/>
                <a:cs typeface="Tahoma"/>
              </a:rPr>
              <a:t>S</a:t>
            </a:r>
            <a:r>
              <a:rPr sz="2000" b="1" spc="-165" dirty="0">
                <a:latin typeface="Tahoma"/>
                <a:cs typeface="Tahoma"/>
              </a:rPr>
              <a:t>hakespeare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born?</a:t>
            </a:r>
            <a:endParaRPr sz="2000">
              <a:latin typeface="Tahoma"/>
              <a:cs typeface="Tahoma"/>
            </a:endParaRPr>
          </a:p>
          <a:p>
            <a:pPr marL="505459" marR="491490">
              <a:lnSpc>
                <a:spcPct val="100000"/>
              </a:lnSpc>
              <a:spcBef>
                <a:spcPts val="2039"/>
              </a:spcBef>
            </a:pPr>
            <a:r>
              <a:rPr sz="1600" b="1" spc="-5" dirty="0">
                <a:latin typeface="Consolas"/>
                <a:cs typeface="Consolas"/>
              </a:rPr>
              <a:t>Period </a:t>
            </a:r>
            <a:r>
              <a:rPr sz="1600" b="1" dirty="0">
                <a:latin typeface="Consolas"/>
                <a:cs typeface="Consolas"/>
              </a:rPr>
              <a:t>p = </a:t>
            </a:r>
            <a:r>
              <a:rPr sz="1600" b="1" spc="-10" dirty="0">
                <a:latin typeface="Consolas"/>
                <a:cs typeface="Consolas"/>
              </a:rPr>
              <a:t>dateOfBirth.until(now);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"#</a:t>
            </a:r>
            <a:r>
              <a:rPr sz="1600" b="1" spc="-1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years</a:t>
            </a:r>
            <a:r>
              <a:rPr sz="1600" b="1" spc="-1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/>
                <a:cs typeface="Consolas"/>
              </a:rPr>
              <a:t>=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+</a:t>
            </a:r>
            <a:r>
              <a:rPr sz="1600" b="1" spc="-10" dirty="0">
                <a:latin typeface="Consolas"/>
                <a:cs typeface="Consolas"/>
              </a:rPr>
              <a:t> p.getYears());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onsolas"/>
              <a:cs typeface="Consolas"/>
            </a:endParaRPr>
          </a:p>
          <a:p>
            <a:pPr marL="508634" marR="45085">
              <a:lnSpc>
                <a:spcPct val="100000"/>
              </a:lnSpc>
            </a:pPr>
            <a:r>
              <a:rPr sz="1600" b="1" spc="-5" dirty="0">
                <a:solidFill>
                  <a:srgbClr val="7E0055"/>
                </a:solidFill>
                <a:latin typeface="Consolas"/>
                <a:cs typeface="Consolas"/>
              </a:rPr>
              <a:t>long </a:t>
            </a:r>
            <a:r>
              <a:rPr sz="1600" b="1" spc="-10" dirty="0">
                <a:latin typeface="Consolas"/>
                <a:cs typeface="Consolas"/>
              </a:rPr>
              <a:t>days</a:t>
            </a:r>
            <a:r>
              <a:rPr sz="1600" b="1" dirty="0">
                <a:latin typeface="Consolas"/>
                <a:cs typeface="Consolas"/>
              </a:rPr>
              <a:t> =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dateOfBirth.until(now,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ChronoUnit.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DAYS</a:t>
            </a:r>
            <a:r>
              <a:rPr sz="1600" b="1" spc="-10" dirty="0">
                <a:latin typeface="Consolas"/>
                <a:cs typeface="Consolas"/>
              </a:rPr>
              <a:t>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"#</a:t>
            </a:r>
            <a:r>
              <a:rPr sz="1600" b="1" spc="-2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days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/>
                <a:cs typeface="Consolas"/>
              </a:rPr>
              <a:t>=</a:t>
            </a:r>
            <a:r>
              <a:rPr sz="1600" b="1" spc="-2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+</a:t>
            </a:r>
            <a:r>
              <a:rPr sz="1600" b="1" spc="-10" dirty="0">
                <a:latin typeface="Consolas"/>
                <a:cs typeface="Consolas"/>
              </a:rPr>
              <a:t> days);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901699"/>
            <a:ext cx="4169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5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65" dirty="0"/>
              <a:t>DateAdjuster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731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Useful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add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(or</a:t>
            </a:r>
            <a:r>
              <a:rPr sz="2000" b="1" spc="-175" dirty="0">
                <a:latin typeface="Tahoma"/>
                <a:cs typeface="Tahoma"/>
              </a:rPr>
              <a:t> substract)</a:t>
            </a:r>
            <a:r>
              <a:rPr sz="2000" b="1" spc="-165" dirty="0">
                <a:latin typeface="Tahoma"/>
                <a:cs typeface="Tahoma"/>
              </a:rPr>
              <a:t> 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amount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an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129" y="901699"/>
            <a:ext cx="4169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5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65" dirty="0"/>
              <a:t>DateAdjuster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25" y="3141467"/>
            <a:ext cx="6576836" cy="10572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312025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Useful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add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(or</a:t>
            </a:r>
            <a:r>
              <a:rPr sz="2000" b="1" spc="-175" dirty="0">
                <a:latin typeface="Tahoma"/>
                <a:cs typeface="Tahoma"/>
              </a:rPr>
              <a:t> substract)</a:t>
            </a:r>
            <a:r>
              <a:rPr sz="2000" b="1" spc="-165" dirty="0">
                <a:latin typeface="Tahoma"/>
                <a:cs typeface="Tahoma"/>
              </a:rPr>
              <a:t> an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amount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an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/>
                <a:cs typeface="Tahoma"/>
              </a:rPr>
              <a:t>Us</a:t>
            </a:r>
            <a:r>
              <a:rPr sz="2000" b="1" spc="-165" dirty="0">
                <a:latin typeface="Tahoma"/>
                <a:cs typeface="Tahoma"/>
              </a:rPr>
              <a:t>e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metho</a:t>
            </a:r>
            <a:r>
              <a:rPr sz="2000" b="1" spc="-140" dirty="0">
                <a:latin typeface="Tahoma"/>
                <a:cs typeface="Tahoma"/>
              </a:rPr>
              <a:t>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215" dirty="0">
                <a:latin typeface="Tahoma"/>
                <a:cs typeface="Tahoma"/>
              </a:rPr>
              <a:t>with()</a:t>
            </a:r>
            <a:endParaRPr sz="2000">
              <a:latin typeface="Tahoma"/>
              <a:cs typeface="Tahoma"/>
            </a:endParaRPr>
          </a:p>
          <a:p>
            <a:pPr marL="501650" marR="3244850">
              <a:lnSpc>
                <a:spcPct val="100000"/>
              </a:lnSpc>
              <a:spcBef>
                <a:spcPts val="2135"/>
              </a:spcBef>
            </a:pPr>
            <a:r>
              <a:rPr sz="1600" b="1" spc="-5" dirty="0">
                <a:latin typeface="Consolas"/>
                <a:cs typeface="Consolas"/>
              </a:rPr>
              <a:t>LocalDate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now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LocalDate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nextSunday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83502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now.with(TemporalAdjusters.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next</a:t>
            </a:r>
            <a:r>
              <a:rPr sz="1600" b="1" spc="-10" dirty="0">
                <a:latin typeface="Consolas"/>
                <a:cs typeface="Consolas"/>
              </a:rPr>
              <a:t>(DayOfWeek.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SUNDAY</a:t>
            </a:r>
            <a:r>
              <a:rPr sz="1600" b="1" spc="-10" dirty="0">
                <a:latin typeface="Consolas"/>
                <a:cs typeface="Consolas"/>
              </a:rPr>
              <a:t>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901699"/>
            <a:ext cx="307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TemporalAdjusters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0679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14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static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methods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adjust an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firstDayOfMonth()</a:t>
            </a:r>
            <a:r>
              <a:rPr sz="2000" b="1" spc="-95" dirty="0">
                <a:latin typeface="Tahoma"/>
                <a:cs typeface="Tahoma"/>
              </a:rPr>
              <a:t>,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lastDayOfMonth()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/>
                <a:cs typeface="Tahoma"/>
              </a:rPr>
              <a:t>firstDayOfYear(),</a:t>
            </a:r>
            <a:r>
              <a:rPr sz="2000" b="1" spc="-14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lastDayOfYear()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0" dirty="0">
                <a:latin typeface="Tahoma"/>
                <a:cs typeface="Tahoma"/>
              </a:rPr>
              <a:t>firstDayOfNextMonth(),</a:t>
            </a:r>
            <a:r>
              <a:rPr sz="2000" b="1" spc="-14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firstDayOfNextYear()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901699"/>
            <a:ext cx="307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TemporalAdjusters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0679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14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static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methods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adjust an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/>
                <a:cs typeface="Tahoma"/>
              </a:rPr>
              <a:t>firstInMonth(DayOfWeek.MONDAY)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/>
                <a:cs typeface="Tahoma"/>
              </a:rPr>
              <a:t>lastInMonth(DayOfWeek.TUESDAY)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0" dirty="0">
                <a:latin typeface="Tahoma"/>
                <a:cs typeface="Tahoma"/>
              </a:rPr>
              <a:t>dayOfWeekInMonth(2,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DayOfWeek.THURSDAY)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61" y="901699"/>
            <a:ext cx="307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TemporalAdjusters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10679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4" dirty="0">
                <a:latin typeface="Tahoma"/>
                <a:cs typeface="Tahoma"/>
              </a:rPr>
              <a:t>14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static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methods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adjust an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Instant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or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next(DayOfWeek.SUNDAY)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nextOrSame(DayOfWeek.SUNDAY)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/>
                <a:cs typeface="Tahoma"/>
              </a:rPr>
              <a:t>previous(DayOfWeek.SUNDAY)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75" dirty="0">
                <a:latin typeface="Tahoma"/>
                <a:cs typeface="Tahoma"/>
              </a:rPr>
              <a:t>previousOrSame(DayOfWeek.SUNDAY)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304" y="901699"/>
            <a:ext cx="366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6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25" y="3342726"/>
            <a:ext cx="6576836" cy="8030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5850890" cy="212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LocalTim</a:t>
            </a:r>
            <a:r>
              <a:rPr sz="2000" b="1" spc="-160" dirty="0">
                <a:latin typeface="Tahoma"/>
                <a:cs typeface="Tahoma"/>
              </a:rPr>
              <a:t>e </a:t>
            </a:r>
            <a:r>
              <a:rPr sz="2000" b="1" spc="-100" dirty="0">
                <a:latin typeface="Tahoma"/>
                <a:cs typeface="Tahoma"/>
              </a:rPr>
              <a:t>i</a:t>
            </a:r>
            <a:r>
              <a:rPr sz="2000" b="1" spc="-200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day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70" dirty="0">
                <a:latin typeface="Tahoma"/>
                <a:cs typeface="Tahoma"/>
              </a:rPr>
              <a:t>Ex</a:t>
            </a:r>
            <a:r>
              <a:rPr sz="2000" b="1" spc="-160" dirty="0">
                <a:latin typeface="Tahoma"/>
                <a:cs typeface="Tahoma"/>
              </a:rPr>
              <a:t>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10:20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Pattern</a:t>
            </a:r>
            <a:endParaRPr sz="200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  <a:spcBef>
                <a:spcPts val="1925"/>
              </a:spcBef>
            </a:pPr>
            <a:r>
              <a:rPr sz="1600" b="1" spc="-5" dirty="0">
                <a:latin typeface="Consolas"/>
                <a:cs typeface="Consolas"/>
              </a:rPr>
              <a:t>LocalTime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now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 marL="5016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LocalTime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time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(10,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20) </a:t>
            </a:r>
            <a:r>
              <a:rPr sz="1600" b="1" dirty="0">
                <a:latin typeface="Consolas"/>
                <a:cs typeface="Consolas"/>
              </a:rPr>
              <a:t>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10:20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304" y="901699"/>
            <a:ext cx="366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6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85" dirty="0"/>
              <a:t>Concept</a:t>
            </a:r>
            <a:r>
              <a:rPr sz="2800" spc="-114" dirty="0"/>
              <a:t>:</a:t>
            </a:r>
            <a:r>
              <a:rPr sz="2800" spc="-275" dirty="0"/>
              <a:t> </a:t>
            </a:r>
            <a:r>
              <a:rPr sz="2800" spc="-170" dirty="0"/>
              <a:t>LocalTime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225" y="3342726"/>
            <a:ext cx="6576836" cy="8030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022" y="4994742"/>
            <a:ext cx="6576088" cy="8030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629856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00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LocalTim</a:t>
            </a:r>
            <a:r>
              <a:rPr sz="2000" b="1" spc="-160" dirty="0">
                <a:latin typeface="Tahoma"/>
                <a:cs typeface="Tahoma"/>
              </a:rPr>
              <a:t>e </a:t>
            </a:r>
            <a:r>
              <a:rPr sz="2000" b="1" spc="-100" dirty="0">
                <a:latin typeface="Tahoma"/>
                <a:cs typeface="Tahoma"/>
              </a:rPr>
              <a:t>i</a:t>
            </a:r>
            <a:r>
              <a:rPr sz="2000" b="1" spc="-200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day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70" dirty="0">
                <a:latin typeface="Tahoma"/>
                <a:cs typeface="Tahoma"/>
              </a:rPr>
              <a:t>Ex</a:t>
            </a:r>
            <a:r>
              <a:rPr sz="2000" b="1" spc="-160" dirty="0">
                <a:latin typeface="Tahoma"/>
                <a:cs typeface="Tahoma"/>
              </a:rPr>
              <a:t>: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0" dirty="0">
                <a:latin typeface="Tahoma"/>
                <a:cs typeface="Tahoma"/>
              </a:rPr>
              <a:t>10:20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Pattern</a:t>
            </a:r>
            <a:endParaRPr sz="200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  <a:spcBef>
                <a:spcPts val="1925"/>
              </a:spcBef>
            </a:pPr>
            <a:r>
              <a:rPr sz="1600" b="1" spc="-5" dirty="0">
                <a:latin typeface="Consolas"/>
                <a:cs typeface="Consolas"/>
              </a:rPr>
              <a:t>LocalTime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now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now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 marL="50165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LocalTime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time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(10,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20) </a:t>
            </a:r>
            <a:r>
              <a:rPr sz="1600" b="1" dirty="0">
                <a:latin typeface="Consolas"/>
                <a:cs typeface="Consolas"/>
              </a:rPr>
              <a:t>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10:20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Plu</a:t>
            </a:r>
            <a:r>
              <a:rPr sz="2000" b="1" spc="-155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se</a:t>
            </a:r>
            <a:r>
              <a:rPr sz="2000" b="1" spc="-135" dirty="0">
                <a:latin typeface="Tahoma"/>
                <a:cs typeface="Tahoma"/>
              </a:rPr>
              <a:t>t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method</a:t>
            </a:r>
            <a:r>
              <a:rPr sz="2000" b="1" spc="-125" dirty="0">
                <a:latin typeface="Tahoma"/>
                <a:cs typeface="Tahoma"/>
              </a:rPr>
              <a:t>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manipulate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ahoma"/>
              <a:cs typeface="Tahoma"/>
            </a:endParaRPr>
          </a:p>
          <a:p>
            <a:pPr marL="50545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LocalTime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bedTime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(23,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0);</a:t>
            </a:r>
            <a:endParaRPr sz="1600">
              <a:latin typeface="Consolas"/>
              <a:cs typeface="Consolas"/>
            </a:endParaRPr>
          </a:p>
          <a:p>
            <a:pPr marL="50545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LocalTime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wakeUpTime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bedTime.plusHours(8);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7:00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19" y="3389221"/>
            <a:ext cx="7428378" cy="1096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352030" cy="2418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There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are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Zones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all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over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earth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75" dirty="0">
                <a:latin typeface="Tahoma"/>
                <a:cs typeface="Tahoma"/>
              </a:rPr>
              <a:t> uses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210" dirty="0">
                <a:latin typeface="Tahoma"/>
                <a:cs typeface="Tahoma"/>
              </a:rPr>
              <a:t>IANA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database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(</a:t>
            </a:r>
            <a:r>
              <a:rPr sz="2000" b="1" u="heavy" spc="-204" dirty="0">
                <a:solidFill>
                  <a:srgbClr val="4F82BD"/>
                </a:solidFill>
                <a:uFill>
                  <a:solidFill>
                    <a:srgbClr val="4F81BD"/>
                  </a:solidFill>
                </a:uFill>
                <a:latin typeface="Tahoma"/>
                <a:cs typeface="Tahoma"/>
                <a:hlinkClick r:id="rId3"/>
              </a:rPr>
              <a:t>https://www.iana.org/time-zones</a:t>
            </a:r>
            <a:r>
              <a:rPr sz="2000" b="1" spc="-204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55" dirty="0">
                <a:latin typeface="Tahoma"/>
                <a:cs typeface="Tahoma"/>
              </a:rPr>
              <a:t>zones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are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available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</a:t>
            </a:r>
            <a:r>
              <a:rPr sz="2000" b="1" spc="-160" dirty="0">
                <a:latin typeface="Tahoma"/>
                <a:cs typeface="Tahoma"/>
              </a:rPr>
              <a:t>rom</a:t>
            </a:r>
            <a:endParaRPr sz="2000">
              <a:latin typeface="Tahoma"/>
              <a:cs typeface="Tahoma"/>
            </a:endParaRPr>
          </a:p>
          <a:p>
            <a:pPr marL="505459" marR="723900">
              <a:lnSpc>
                <a:spcPct val="200000"/>
              </a:lnSpc>
              <a:spcBef>
                <a:spcPts val="365"/>
              </a:spcBef>
            </a:pPr>
            <a:r>
              <a:rPr sz="1600" b="1" spc="-5" dirty="0">
                <a:latin typeface="Consolas"/>
                <a:cs typeface="Consolas"/>
              </a:rPr>
              <a:t>Set&lt;String&gt; </a:t>
            </a:r>
            <a:r>
              <a:rPr sz="1600" b="1" spc="-10" dirty="0">
                <a:latin typeface="Consolas"/>
                <a:cs typeface="Consolas"/>
              </a:rPr>
              <a:t>allZonesIds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ZoneId.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getAvailableZoneIds</a:t>
            </a:r>
            <a:r>
              <a:rPr sz="1600" b="1" spc="-10" dirty="0">
                <a:latin typeface="Consolas"/>
                <a:cs typeface="Consolas"/>
              </a:rPr>
              <a:t>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String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ukTZ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ZoneId.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"Europe/London"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19" y="2306822"/>
            <a:ext cx="7428378" cy="1826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299325" cy="206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Ho</a:t>
            </a:r>
            <a:r>
              <a:rPr sz="2000" b="1" spc="-229" dirty="0">
                <a:latin typeface="Tahoma"/>
                <a:cs typeface="Tahoma"/>
              </a:rPr>
              <a:t>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creat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zone</a:t>
            </a:r>
            <a:r>
              <a:rPr sz="2000" b="1" spc="-140" dirty="0">
                <a:latin typeface="Tahoma"/>
                <a:cs typeface="Tahoma"/>
              </a:rPr>
              <a:t>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t</a:t>
            </a:r>
            <a:r>
              <a:rPr sz="2000" b="1" spc="-160" dirty="0">
                <a:latin typeface="Tahoma"/>
                <a:cs typeface="Tahoma"/>
              </a:rPr>
              <a:t>ime</a:t>
            </a:r>
            <a:endParaRPr sz="2000">
              <a:latin typeface="Tahoma"/>
              <a:cs typeface="Tahoma"/>
            </a:endParaRPr>
          </a:p>
          <a:p>
            <a:pPr marL="839469" marR="4561205" indent="-334010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ZonedDateTime</a:t>
            </a:r>
            <a:r>
              <a:rPr sz="1600" b="1" spc="-15" dirty="0">
                <a:latin typeface="Consolas"/>
                <a:cs typeface="Consolas"/>
              </a:rPr>
              <a:t>.</a:t>
            </a:r>
            <a:r>
              <a:rPr sz="1600" b="1" i="1" spc="-5" dirty="0">
                <a:solidFill>
                  <a:srgbClr val="0000C0"/>
                </a:solidFill>
                <a:latin typeface="Consolas"/>
                <a:cs typeface="Consolas"/>
              </a:rPr>
              <a:t>o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f</a:t>
            </a:r>
            <a:r>
              <a:rPr sz="1600" b="1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72845" marR="5080" algn="just">
              <a:lnSpc>
                <a:spcPct val="100000"/>
              </a:lnSpc>
              <a:tabLst>
                <a:tab pos="4951730" algn="l"/>
              </a:tabLst>
            </a:pPr>
            <a:r>
              <a:rPr sz="1600" b="1" spc="-10" dirty="0">
                <a:latin typeface="Consolas"/>
                <a:cs typeface="Consolas"/>
              </a:rPr>
              <a:t>1564, Month.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APRIL</a:t>
            </a:r>
            <a:r>
              <a:rPr sz="1600" b="1" spc="-10" dirty="0">
                <a:latin typeface="Consolas"/>
                <a:cs typeface="Consolas"/>
              </a:rPr>
              <a:t>.getValue(), </a:t>
            </a:r>
            <a:r>
              <a:rPr sz="1600" b="1" spc="-5" dirty="0">
                <a:latin typeface="Consolas"/>
                <a:cs typeface="Consolas"/>
              </a:rPr>
              <a:t>23,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 year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/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month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/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day </a:t>
            </a:r>
            <a:r>
              <a:rPr sz="1600" b="1" spc="-86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10,</a:t>
            </a:r>
            <a:r>
              <a:rPr sz="1600" b="1" spc="-5" dirty="0">
                <a:latin typeface="Consolas"/>
                <a:cs typeface="Consolas"/>
              </a:rPr>
              <a:t> 0,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0,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0,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h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/</a:t>
            </a:r>
            <a:r>
              <a:rPr sz="1600" b="1" spc="-2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mn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/</a:t>
            </a:r>
            <a:r>
              <a:rPr sz="1600" b="1" spc="-2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s</a:t>
            </a:r>
            <a:r>
              <a:rPr sz="1600" b="1" spc="-2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3F7E5F"/>
                </a:solidFill>
                <a:latin typeface="Consolas"/>
                <a:cs typeface="Consolas"/>
              </a:rPr>
              <a:t>/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nanos </a:t>
            </a:r>
            <a:r>
              <a:rPr sz="1600" b="1" spc="-869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ZoneId.of(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"Europe/London"</a:t>
            </a:r>
            <a:r>
              <a:rPr sz="1600" b="1" spc="-10" dirty="0">
                <a:latin typeface="Consolas"/>
                <a:cs typeface="Consolas"/>
              </a:rPr>
              <a:t>))</a:t>
            </a:r>
            <a:endParaRPr sz="1600">
              <a:latin typeface="Consolas"/>
              <a:cs typeface="Consolas"/>
            </a:endParaRPr>
          </a:p>
          <a:p>
            <a:pPr marL="505459" algn="just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prints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1564‐04‐23T10:00‐00:01:15[Europe/London]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98729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API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8: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7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concepts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Period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19" y="2596193"/>
            <a:ext cx="7428378" cy="26215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675880" cy="308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ZonedDateTime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exposes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set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methods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compute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zoned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plus,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minus,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etc…</a:t>
            </a:r>
            <a:endParaRPr sz="2000">
              <a:latin typeface="Tahoma"/>
              <a:cs typeface="Tahoma"/>
            </a:endParaRPr>
          </a:p>
          <a:p>
            <a:pPr marL="838835" marR="3825875" indent="-334010" algn="just">
              <a:lnSpc>
                <a:spcPct val="100000"/>
              </a:lnSpc>
              <a:spcBef>
                <a:spcPts val="2010"/>
              </a:spcBef>
            </a:pPr>
            <a:r>
              <a:rPr sz="1600" b="1" spc="-5" dirty="0">
                <a:latin typeface="Consolas"/>
                <a:cs typeface="Consolas"/>
              </a:rPr>
              <a:t>ZonedDateTime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currentMeeting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869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ZonedDateTime.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72845" marR="1048385" algn="just">
              <a:lnSpc>
                <a:spcPct val="100000"/>
              </a:lnSpc>
              <a:tabLst>
                <a:tab pos="5284470" algn="l"/>
              </a:tabLst>
            </a:pPr>
            <a:r>
              <a:rPr sz="1600" b="1" spc="-10" dirty="0">
                <a:latin typeface="Consolas"/>
                <a:cs typeface="Consolas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(2014, Month.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MARCH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5" dirty="0">
                <a:latin typeface="Consolas"/>
                <a:cs typeface="Consolas"/>
              </a:rPr>
              <a:t>12),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LocalDate </a:t>
            </a:r>
            <a:r>
              <a:rPr sz="1600" b="1" spc="-86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(9,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30),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8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LocalTime </a:t>
            </a:r>
            <a:r>
              <a:rPr sz="1600" b="1" spc="-869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ZoneId.of(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"Europe/London"</a:t>
            </a:r>
            <a:r>
              <a:rPr sz="1600" b="1" spc="-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50545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838835" marR="2493010" indent="-3340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ZonedDateTime nextMeeting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currentMeeting.plus(Period.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ofMonth</a:t>
            </a:r>
            <a:r>
              <a:rPr sz="1600" b="1" spc="-10" dirty="0">
                <a:latin typeface="Consolas"/>
                <a:cs typeface="Consolas"/>
              </a:rPr>
              <a:t>(1));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288" y="901699"/>
            <a:ext cx="3926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7</a:t>
            </a:r>
            <a:r>
              <a:rPr sz="2775" spc="-112" baseline="25525" dirty="0"/>
              <a:t>t</a:t>
            </a:r>
            <a:r>
              <a:rPr sz="2775" spc="-165" baseline="25525" dirty="0"/>
              <a:t>h</a:t>
            </a:r>
            <a:r>
              <a:rPr sz="2775" spc="37" baseline="25525" dirty="0"/>
              <a:t> </a:t>
            </a:r>
            <a:r>
              <a:rPr sz="2800" spc="-175" dirty="0"/>
              <a:t>Concept:</a:t>
            </a:r>
            <a:r>
              <a:rPr sz="2800" spc="-275" dirty="0"/>
              <a:t> </a:t>
            </a:r>
            <a:r>
              <a:rPr sz="2800" spc="-135" dirty="0"/>
              <a:t>Zoned</a:t>
            </a:r>
            <a:r>
              <a:rPr sz="2800" spc="-275" dirty="0"/>
              <a:t> </a:t>
            </a:r>
            <a:r>
              <a:rPr sz="2800" spc="-175" dirty="0"/>
              <a:t>Time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19" y="2596193"/>
            <a:ext cx="7428378" cy="2621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5827698"/>
            <a:ext cx="7428378" cy="837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7675880" cy="461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5" dirty="0">
                <a:latin typeface="Tahoma"/>
                <a:cs typeface="Tahoma"/>
              </a:rPr>
              <a:t>ZonedDateTime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exposes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set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methods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compute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other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zoned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times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plus,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minus,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with,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etc…</a:t>
            </a:r>
            <a:endParaRPr sz="2000">
              <a:latin typeface="Tahoma"/>
              <a:cs typeface="Tahoma"/>
            </a:endParaRPr>
          </a:p>
          <a:p>
            <a:pPr marL="838835" marR="3825875" indent="-334010" algn="just">
              <a:lnSpc>
                <a:spcPct val="100000"/>
              </a:lnSpc>
              <a:spcBef>
                <a:spcPts val="2010"/>
              </a:spcBef>
            </a:pPr>
            <a:r>
              <a:rPr sz="1600" b="1" spc="-5" dirty="0">
                <a:latin typeface="Consolas"/>
                <a:cs typeface="Consolas"/>
              </a:rPr>
              <a:t>ZonedDateTime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currentMeeting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869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ZonedDateTime.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72845" marR="1048385" algn="just">
              <a:lnSpc>
                <a:spcPct val="100000"/>
              </a:lnSpc>
              <a:tabLst>
                <a:tab pos="5284470" algn="l"/>
              </a:tabLst>
            </a:pPr>
            <a:r>
              <a:rPr sz="1600" b="1" spc="-10" dirty="0">
                <a:latin typeface="Consolas"/>
                <a:cs typeface="Consolas"/>
              </a:rPr>
              <a:t>LocalDate.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(2014, Month.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MARCH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5" dirty="0">
                <a:latin typeface="Consolas"/>
                <a:cs typeface="Consolas"/>
              </a:rPr>
              <a:t>12),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LocalDate </a:t>
            </a:r>
            <a:r>
              <a:rPr sz="1600" b="1" spc="-86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LocalTime.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(9,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30),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8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LocalTime </a:t>
            </a:r>
            <a:r>
              <a:rPr sz="1600" b="1" spc="-869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ZoneId.of(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"Europe/London"</a:t>
            </a:r>
            <a:r>
              <a:rPr sz="1600" b="1" spc="-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50545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838835" marR="2493010" indent="-3340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ZonedDateTime nextMeeting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currentMeeting.plus(Period.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ofMonth</a:t>
            </a:r>
            <a:r>
              <a:rPr sz="1600" b="1" spc="-10" dirty="0">
                <a:latin typeface="Consolas"/>
                <a:cs typeface="Consolas"/>
              </a:rPr>
              <a:t>(1));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20" dirty="0">
                <a:latin typeface="Tahoma"/>
                <a:cs typeface="Tahoma"/>
              </a:rPr>
              <a:t>An</a:t>
            </a:r>
            <a:r>
              <a:rPr sz="2000" b="1" spc="-110" dirty="0">
                <a:latin typeface="Tahoma"/>
                <a:cs typeface="Tahoma"/>
              </a:rPr>
              <a:t>d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chang</a:t>
            </a:r>
            <a:r>
              <a:rPr sz="2000" b="1" spc="-145" dirty="0">
                <a:latin typeface="Tahoma"/>
                <a:cs typeface="Tahoma"/>
              </a:rPr>
              <a:t>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zone: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ahoma"/>
              <a:cs typeface="Tahoma"/>
            </a:endParaRPr>
          </a:p>
          <a:p>
            <a:pPr marL="842010" marR="490220" indent="-3340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ZonedDateTime nextMeetingUS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nextMeeting.withZoneSameInstant(ZoneId.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"US/Central"</a:t>
            </a:r>
            <a:r>
              <a:rPr sz="1600" b="1" spc="-10" dirty="0">
                <a:latin typeface="Consolas"/>
                <a:cs typeface="Consolas"/>
              </a:rPr>
              <a:t>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714" y="901699"/>
            <a:ext cx="34563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Ho</a:t>
            </a:r>
            <a:r>
              <a:rPr spc="-270" dirty="0"/>
              <a:t>w </a:t>
            </a:r>
            <a:r>
              <a:rPr spc="-105" dirty="0"/>
              <a:t>t</a:t>
            </a:r>
            <a:r>
              <a:rPr spc="-150" dirty="0"/>
              <a:t>o</a:t>
            </a:r>
            <a:r>
              <a:rPr spc="-270" dirty="0"/>
              <a:t> </a:t>
            </a:r>
            <a:r>
              <a:rPr spc="-185" dirty="0"/>
              <a:t>Forma</a:t>
            </a:r>
            <a:r>
              <a:rPr spc="-120" dirty="0"/>
              <a:t>t</a:t>
            </a:r>
            <a:r>
              <a:rPr spc="-27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3250215"/>
            <a:ext cx="7428378" cy="32849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7466965" cy="446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date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API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proposes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4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formatter: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DateTimeFormatter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</a:t>
            </a:r>
            <a:r>
              <a:rPr sz="2000" b="1" spc="-155" dirty="0">
                <a:latin typeface="Tahoma"/>
                <a:cs typeface="Tahoma"/>
              </a:rPr>
              <a:t> DateTimeFormatter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proposes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set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predefined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formatters,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available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a</a:t>
            </a:r>
            <a:r>
              <a:rPr sz="2000" b="1" spc="-200" dirty="0">
                <a:latin typeface="Tahoma"/>
                <a:cs typeface="Tahoma"/>
              </a:rPr>
              <a:t>s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constants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ahoma"/>
              <a:cs typeface="Tahoma"/>
            </a:endParaRPr>
          </a:p>
          <a:p>
            <a:pPr marL="842010" marR="280670" indent="-33401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ZonedDateTime nextMeetingUS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nextMeeting.withZoneSameInstant(ZoneId.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"US/Central"</a:t>
            </a:r>
            <a:r>
              <a:rPr sz="1600" b="1" spc="-10" dirty="0">
                <a:latin typeface="Consolas"/>
                <a:cs typeface="Consolas"/>
              </a:rPr>
              <a:t>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842010" marR="723900" indent="-3340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DateTimeFormatter.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ISO_DATE_TIME</a:t>
            </a:r>
            <a:r>
              <a:rPr sz="1600" b="1" spc="-10" dirty="0">
                <a:latin typeface="Consolas"/>
                <a:cs typeface="Consolas"/>
              </a:rPr>
              <a:t>.format(nextMeetingUS)</a:t>
            </a:r>
            <a:endParaRPr sz="1600">
              <a:latin typeface="Consolas"/>
              <a:cs typeface="Consolas"/>
            </a:endParaRPr>
          </a:p>
          <a:p>
            <a:pPr marL="50863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508634">
              <a:lnSpc>
                <a:spcPct val="100000"/>
              </a:lnSpc>
            </a:pP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2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prints</a:t>
            </a:r>
            <a:r>
              <a:rPr sz="1600" b="1" spc="-2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2014‐04‐12T03:30:00‐05:00[US/Central]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842010" marR="168910" indent="-3340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DateTimeFormatter.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RFC_1123_DATE_TIME</a:t>
            </a:r>
            <a:r>
              <a:rPr sz="1600" b="1" spc="-10" dirty="0">
                <a:latin typeface="Consolas"/>
                <a:cs typeface="Consolas"/>
              </a:rPr>
              <a:t>.format(nextMeetingUS)</a:t>
            </a:r>
            <a:endParaRPr sz="1600">
              <a:latin typeface="Consolas"/>
              <a:cs typeface="Consolas"/>
            </a:endParaRPr>
          </a:p>
          <a:p>
            <a:pPr marL="508634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508634">
              <a:lnSpc>
                <a:spcPct val="100000"/>
              </a:lnSpc>
            </a:pP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prints Sat,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12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Apr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2014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03:30:00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‐0500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429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interoperate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legacy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API?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1850389"/>
            <a:ext cx="6746875" cy="146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interoperate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legacy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API?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Date:</a:t>
            </a:r>
            <a:endParaRPr sz="2000">
              <a:latin typeface="Tahoma"/>
              <a:cs typeface="Tahoma"/>
            </a:endParaRPr>
          </a:p>
          <a:p>
            <a:pPr marL="508634" marR="5080">
              <a:lnSpc>
                <a:spcPct val="100000"/>
              </a:lnSpc>
              <a:spcBef>
                <a:spcPts val="905"/>
              </a:spcBef>
              <a:tabLst>
                <a:tab pos="4509770" algn="l"/>
              </a:tabLst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from</a:t>
            </a:r>
            <a:r>
              <a:rPr sz="1600" b="1" spc="-10" dirty="0">
                <a:latin typeface="Consolas"/>
                <a:cs typeface="Consolas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legacy</a:t>
            </a:r>
            <a:r>
              <a:rPr sz="1600" b="1" spc="-3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 </a:t>
            </a:r>
            <a:r>
              <a:rPr sz="1600" b="1" spc="-86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date.toInstant();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legacy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542988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interoperate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legacy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API?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Date: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9202" y="2802889"/>
            <a:ext cx="62503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3835" algn="l"/>
              </a:tabLst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from</a:t>
            </a:r>
            <a:r>
              <a:rPr sz="1600" b="1" spc="-10" dirty="0">
                <a:latin typeface="Consolas"/>
                <a:cs typeface="Consolas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legacy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3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509" y="3810288"/>
            <a:ext cx="7428378" cy="6868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918670"/>
            <a:ext cx="7406640" cy="123126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1110"/>
              </a:spcBef>
            </a:pP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date.toInstant();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legacy</a:t>
            </a:r>
            <a:endParaRPr sz="16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TimeStamp:</a:t>
            </a:r>
            <a:endParaRPr sz="2000">
              <a:latin typeface="Tahoma"/>
              <a:cs typeface="Tahoma"/>
            </a:endParaRPr>
          </a:p>
          <a:p>
            <a:pPr marL="501650">
              <a:lnSpc>
                <a:spcPct val="100000"/>
              </a:lnSpc>
              <a:spcBef>
                <a:spcPts val="990"/>
              </a:spcBef>
            </a:pPr>
            <a:r>
              <a:rPr sz="1600" b="1" spc="-5" dirty="0">
                <a:latin typeface="Consolas"/>
                <a:cs typeface="Consolas"/>
              </a:rPr>
              <a:t>TimeStamp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time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TimeStamp.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from</a:t>
            </a:r>
            <a:r>
              <a:rPr sz="1600" b="1" spc="-10" dirty="0">
                <a:latin typeface="Consolas"/>
                <a:cs typeface="Consolas"/>
              </a:rPr>
              <a:t>(instant);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legacy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new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303" y="4124197"/>
            <a:ext cx="64725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80585" algn="l"/>
              </a:tabLst>
            </a:pP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10" dirty="0">
                <a:latin typeface="Consolas"/>
                <a:cs typeface="Consolas"/>
              </a:rPr>
              <a:t> instant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time.toInstant();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3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r>
              <a:rPr sz="1600" b="1" spc="-4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3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legacy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4517387"/>
            <a:ext cx="2369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9" y="1850389"/>
            <a:ext cx="674687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interoperate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legacy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API?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Date:</a:t>
            </a:r>
            <a:endParaRPr sz="2000">
              <a:latin typeface="Tahoma"/>
              <a:cs typeface="Tahoma"/>
            </a:endParaRPr>
          </a:p>
          <a:p>
            <a:pPr marL="508634" marR="5080">
              <a:lnSpc>
                <a:spcPct val="100000"/>
              </a:lnSpc>
              <a:spcBef>
                <a:spcPts val="905"/>
              </a:spcBef>
              <a:tabLst>
                <a:tab pos="4509770" algn="l"/>
              </a:tabLst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from</a:t>
            </a:r>
            <a:r>
              <a:rPr sz="1600" b="1" spc="-10" dirty="0">
                <a:latin typeface="Consolas"/>
                <a:cs typeface="Consolas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legacy</a:t>
            </a:r>
            <a:r>
              <a:rPr sz="1600" b="1" spc="-3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 </a:t>
            </a:r>
            <a:r>
              <a:rPr sz="1600" b="1" spc="-86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date.toInstant();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legacy</a:t>
            </a:r>
            <a:endParaRPr sz="16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TimeStamp: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509" y="3810288"/>
            <a:ext cx="7428378" cy="686891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3253" y="3945411"/>
          <a:ext cx="6952614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390"/>
                <a:gridCol w="332739"/>
                <a:gridCol w="777875"/>
                <a:gridCol w="777240"/>
                <a:gridCol w="420370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TimeStamp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time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TimeStamp.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(instant);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Instant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instant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time.toInstant();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19" y="4898424"/>
            <a:ext cx="7428378" cy="68689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7103" y="5033547"/>
          <a:ext cx="6955788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5025"/>
                <a:gridCol w="333375"/>
                <a:gridCol w="778510"/>
                <a:gridCol w="777874"/>
                <a:gridCol w="42100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Date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date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Date.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(localDate);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LocalDate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localDate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date.toLocalDate();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533" y="901699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Bridge</a:t>
            </a:r>
            <a:r>
              <a:rPr spc="-150" dirty="0"/>
              <a:t>s</a:t>
            </a:r>
            <a:r>
              <a:rPr spc="-275" dirty="0"/>
              <a:t> </a:t>
            </a:r>
            <a:r>
              <a:rPr spc="-210" dirty="0"/>
              <a:t>Between</a:t>
            </a:r>
            <a:r>
              <a:rPr spc="-280" dirty="0"/>
              <a:t> </a:t>
            </a:r>
            <a:r>
              <a:rPr spc="-145" dirty="0"/>
              <a:t>t</a:t>
            </a:r>
            <a:r>
              <a:rPr spc="-180" dirty="0"/>
              <a:t>h</a:t>
            </a:r>
            <a:r>
              <a:rPr spc="-165" dirty="0"/>
              <a:t>e</a:t>
            </a:r>
            <a:r>
              <a:rPr spc="-275" dirty="0"/>
              <a:t> 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4517387"/>
            <a:ext cx="2370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584186"/>
            <a:ext cx="23025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LocalTim</a:t>
            </a:r>
            <a:r>
              <a:rPr sz="2000" b="1" spc="-160" dirty="0">
                <a:latin typeface="Tahoma"/>
                <a:cs typeface="Tahoma"/>
              </a:rPr>
              <a:t>e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2732820"/>
            <a:ext cx="7428378" cy="6868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39" y="1850389"/>
            <a:ext cx="6746875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How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interoperate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with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legacy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54" dirty="0">
                <a:latin typeface="Tahoma"/>
                <a:cs typeface="Tahoma"/>
              </a:rPr>
              <a:t>API?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Date:</a:t>
            </a:r>
            <a:endParaRPr sz="2000">
              <a:latin typeface="Tahoma"/>
              <a:cs typeface="Tahoma"/>
            </a:endParaRPr>
          </a:p>
          <a:p>
            <a:pPr marL="508634" marR="5080">
              <a:lnSpc>
                <a:spcPct val="100000"/>
              </a:lnSpc>
              <a:spcBef>
                <a:spcPts val="905"/>
              </a:spcBef>
              <a:tabLst>
                <a:tab pos="4509770" algn="l"/>
              </a:tabLst>
            </a:pPr>
            <a:r>
              <a:rPr sz="1600" b="1" spc="-5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Date.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from</a:t>
            </a:r>
            <a:r>
              <a:rPr sz="1600" b="1" spc="-10" dirty="0">
                <a:latin typeface="Consolas"/>
                <a:cs typeface="Consolas"/>
              </a:rPr>
              <a:t>(instant);	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legacy</a:t>
            </a:r>
            <a:r>
              <a:rPr sz="1600" b="1" spc="-3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new</a:t>
            </a:r>
            <a:r>
              <a:rPr sz="1600" b="1" spc="-2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 </a:t>
            </a:r>
            <a:r>
              <a:rPr sz="1600" b="1" spc="-86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Instant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instant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date.toInstant();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//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API</a:t>
            </a:r>
            <a:r>
              <a:rPr sz="1600" b="1" spc="-15" dirty="0">
                <a:solidFill>
                  <a:srgbClr val="3F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F7E5F"/>
                </a:solidFill>
                <a:latin typeface="Consolas"/>
                <a:cs typeface="Consolas"/>
              </a:rPr>
              <a:t>‐&gt;</a:t>
            </a:r>
            <a:r>
              <a:rPr sz="1600" b="1" spc="-10" dirty="0">
                <a:solidFill>
                  <a:srgbClr val="3F7E5F"/>
                </a:solidFill>
                <a:latin typeface="Consolas"/>
                <a:cs typeface="Consolas"/>
              </a:rPr>
              <a:t> legacy</a:t>
            </a:r>
            <a:endParaRPr sz="1600">
              <a:latin typeface="Consolas"/>
              <a:cs typeface="Consolas"/>
            </a:endParaRPr>
          </a:p>
          <a:p>
            <a:pPr marL="355600" indent="-343535">
              <a:lnSpc>
                <a:spcPct val="100000"/>
              </a:lnSpc>
              <a:spcBef>
                <a:spcPts val="125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95" dirty="0">
                <a:latin typeface="Tahoma"/>
                <a:cs typeface="Tahoma"/>
              </a:rPr>
              <a:t>Instant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&amp;</a:t>
            </a:r>
            <a:r>
              <a:rPr sz="2000" b="1" spc="-175" dirty="0">
                <a:latin typeface="Tahoma"/>
                <a:cs typeface="Tahoma"/>
              </a:rPr>
              <a:t> TimeStamp: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509" y="3810288"/>
            <a:ext cx="7428378" cy="68689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3232" y="3945411"/>
          <a:ext cx="6952614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390"/>
                <a:gridCol w="332739"/>
                <a:gridCol w="777875"/>
                <a:gridCol w="777240"/>
                <a:gridCol w="420370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TimeStamp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time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TimeStamp.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(instant);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Instant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instant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time.toInstant();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319" y="4898424"/>
            <a:ext cx="7428378" cy="686891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67103" y="5033547"/>
          <a:ext cx="6955788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5025"/>
                <a:gridCol w="333375"/>
                <a:gridCol w="778510"/>
                <a:gridCol w="777874"/>
                <a:gridCol w="42100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Date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date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Date.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(localDate);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LocalDate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localDate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date.toLocalDate();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67" y="5975892"/>
            <a:ext cx="7428378" cy="686891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70152" y="6111015"/>
          <a:ext cx="6955788" cy="44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5025"/>
                <a:gridCol w="333375"/>
                <a:gridCol w="778510"/>
                <a:gridCol w="777874"/>
                <a:gridCol w="421004"/>
              </a:tblGrid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51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Time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(localTime);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r>
                        <a:rPr sz="1600" b="1" spc="-7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646">
                <a:tc>
                  <a:txBody>
                    <a:bodyPr/>
                    <a:lstStyle/>
                    <a:p>
                      <a:pPr marL="3175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LocalTime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localTime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time.toLocalTime();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API</a:t>
                      </a:r>
                      <a:r>
                        <a:rPr sz="1600" b="1" spc="-7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‐&gt;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F7E5F"/>
                          </a:solidFill>
                          <a:latin typeface="Consolas"/>
                          <a:cs typeface="Consolas"/>
                        </a:rPr>
                        <a:t>legacy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023" y="901699"/>
            <a:ext cx="1546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6482715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fro</a:t>
            </a:r>
            <a:r>
              <a:rPr sz="2000" b="1" spc="-245" dirty="0">
                <a:latin typeface="Tahoma"/>
                <a:cs typeface="Tahoma"/>
              </a:rPr>
              <a:t>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8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65" dirty="0">
                <a:latin typeface="Tahoma"/>
                <a:cs typeface="Tahoma"/>
              </a:rPr>
              <a:t>fixe</a:t>
            </a:r>
            <a:r>
              <a:rPr sz="2000" b="1" spc="-175" dirty="0">
                <a:latin typeface="Tahoma"/>
                <a:cs typeface="Tahoma"/>
              </a:rPr>
              <a:t>s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0" dirty="0">
                <a:latin typeface="Tahoma"/>
                <a:cs typeface="Tahoma"/>
              </a:rPr>
              <a:t>issue</a:t>
            </a:r>
            <a:r>
              <a:rPr sz="2000" b="1" spc="-165" dirty="0">
                <a:latin typeface="Tahoma"/>
                <a:cs typeface="Tahoma"/>
              </a:rPr>
              <a:t>s</a:t>
            </a:r>
            <a:r>
              <a:rPr sz="2000" b="1" spc="-150" dirty="0">
                <a:latin typeface="Tahoma"/>
                <a:cs typeface="Tahoma"/>
              </a:rPr>
              <a:t> 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7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5" dirty="0">
                <a:latin typeface="Tahoma"/>
                <a:cs typeface="Tahoma"/>
              </a:rPr>
              <a:t>Th</a:t>
            </a:r>
            <a:r>
              <a:rPr sz="2000" b="1" spc="-15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0" dirty="0">
                <a:latin typeface="Tahoma"/>
                <a:cs typeface="Tahoma"/>
              </a:rPr>
              <a:t> concept</a:t>
            </a:r>
            <a:r>
              <a:rPr sz="2000" b="1" spc="-135" dirty="0">
                <a:latin typeface="Tahoma"/>
                <a:cs typeface="Tahoma"/>
              </a:rPr>
              <a:t>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o</a:t>
            </a:r>
            <a:r>
              <a:rPr sz="2000" b="1" spc="-90" dirty="0">
                <a:latin typeface="Tahoma"/>
                <a:cs typeface="Tahoma"/>
              </a:rPr>
              <a:t>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55" dirty="0">
                <a:latin typeface="Tahoma"/>
                <a:cs typeface="Tahoma"/>
              </a:rPr>
              <a:t>at</a:t>
            </a:r>
            <a:r>
              <a:rPr sz="2000" b="1" spc="-175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Java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concepts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of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«</a:t>
            </a:r>
            <a:r>
              <a:rPr sz="2000" b="1" spc="-430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duration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520" dirty="0">
                <a:latin typeface="Tahoma"/>
                <a:cs typeface="Tahoma"/>
              </a:rPr>
              <a:t>»</a:t>
            </a:r>
            <a:r>
              <a:rPr sz="2000" b="1" spc="-440" dirty="0">
                <a:latin typeface="Tahoma"/>
                <a:cs typeface="Tahoma"/>
              </a:rPr>
              <a:t> </a:t>
            </a:r>
            <a:r>
              <a:rPr sz="2000" b="1" spc="-120" dirty="0">
                <a:latin typeface="Tahoma"/>
                <a:cs typeface="Tahoma"/>
              </a:rPr>
              <a:t>in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90" dirty="0">
                <a:latin typeface="Tahoma"/>
                <a:cs typeface="Tahoma"/>
              </a:rPr>
              <a:t>Java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compute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00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given</a:t>
            </a:r>
            <a:r>
              <a:rPr sz="2000" b="1" spc="-16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85" dirty="0">
                <a:latin typeface="Tahoma"/>
                <a:cs typeface="Tahoma"/>
              </a:rPr>
              <a:t>Ho</a:t>
            </a:r>
            <a:r>
              <a:rPr sz="2000" b="1" spc="-229" dirty="0">
                <a:latin typeface="Tahoma"/>
                <a:cs typeface="Tahoma"/>
              </a:rPr>
              <a:t>w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05" dirty="0">
                <a:latin typeface="Tahoma"/>
                <a:cs typeface="Tahoma"/>
              </a:rPr>
              <a:t>t</a:t>
            </a:r>
            <a:r>
              <a:rPr sz="2000" b="1" spc="-145" dirty="0">
                <a:latin typeface="Tahoma"/>
                <a:cs typeface="Tahoma"/>
              </a:rPr>
              <a:t>o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dea</a:t>
            </a:r>
            <a:r>
              <a:rPr sz="2000" b="1" spc="-75" dirty="0">
                <a:latin typeface="Tahoma"/>
                <a:cs typeface="Tahoma"/>
              </a:rPr>
              <a:t>l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wit</a:t>
            </a:r>
            <a:r>
              <a:rPr sz="2000" b="1" spc="-185" dirty="0">
                <a:latin typeface="Tahoma"/>
                <a:cs typeface="Tahoma"/>
              </a:rPr>
              <a:t>h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time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zones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00" dirty="0">
                <a:latin typeface="Tahoma"/>
                <a:cs typeface="Tahoma"/>
              </a:rPr>
              <a:t>How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to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format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date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following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the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established </a:t>
            </a:r>
            <a:r>
              <a:rPr sz="2000" b="1" spc="-160" dirty="0">
                <a:latin typeface="Tahoma"/>
                <a:cs typeface="Tahoma"/>
              </a:rPr>
              <a:t>standards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498729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API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8: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7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concepts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Period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TemporalAdjusters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9065261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/>
                <a:cs typeface="Tahoma"/>
              </a:rPr>
              <a:t>The </a:t>
            </a:r>
            <a:r>
              <a:rPr lang="en-US" sz="2000" b="1" spc="-195" dirty="0" smtClean="0">
                <a:latin typeface="Tahoma"/>
                <a:cs typeface="Tahoma"/>
              </a:rPr>
              <a:t>new</a:t>
            </a:r>
            <a:r>
              <a:rPr lang="en-US" sz="2000" b="1" spc="-150" dirty="0" smtClean="0">
                <a:latin typeface="Tahoma"/>
                <a:cs typeface="Tahoma"/>
              </a:rPr>
              <a:t> </a:t>
            </a:r>
            <a:r>
              <a:rPr lang="en-US" sz="2000" b="1" spc="-155" dirty="0" smtClean="0">
                <a:latin typeface="Tahoma"/>
                <a:cs typeface="Tahoma"/>
              </a:rPr>
              <a:t>Date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250" dirty="0" smtClean="0">
                <a:latin typeface="Tahoma"/>
                <a:cs typeface="Tahoma"/>
              </a:rPr>
              <a:t>API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155" dirty="0" smtClean="0">
                <a:latin typeface="Tahoma"/>
                <a:cs typeface="Tahoma"/>
              </a:rPr>
              <a:t>from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185" dirty="0" smtClean="0">
                <a:latin typeface="Tahoma"/>
                <a:cs typeface="Tahoma"/>
              </a:rPr>
              <a:t>Java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229" dirty="0" smtClean="0">
                <a:latin typeface="Tahoma"/>
                <a:cs typeface="Tahoma"/>
              </a:rPr>
              <a:t>8   :  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204" dirty="0" smtClean="0">
                <a:latin typeface="Tahoma"/>
                <a:cs typeface="Tahoma"/>
              </a:rPr>
              <a:t>7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145" dirty="0" smtClean="0">
                <a:latin typeface="Tahoma"/>
                <a:cs typeface="Tahoma"/>
              </a:rPr>
              <a:t>concepts</a:t>
            </a:r>
            <a:endParaRPr lang="en-US" sz="2000" dirty="0" smtClean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smtClean="0">
                <a:latin typeface="Tahoma"/>
                <a:cs typeface="Tahoma"/>
              </a:rPr>
              <a:t>Instan</a:t>
            </a:r>
            <a:r>
              <a:rPr sz="2000" b="1" spc="-155" smtClean="0">
                <a:latin typeface="Tahoma"/>
                <a:cs typeface="Tahoma"/>
              </a:rPr>
              <a:t>t</a:t>
            </a:r>
            <a:r>
              <a:rPr sz="2000" b="1" spc="-165" smtClean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Period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TemporalAdjusters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50389"/>
            <a:ext cx="9065262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60" dirty="0">
                <a:latin typeface="Tahoma"/>
                <a:cs typeface="Tahoma"/>
              </a:rPr>
              <a:t>The </a:t>
            </a:r>
            <a:r>
              <a:rPr sz="2000" b="1" spc="-195" dirty="0">
                <a:latin typeface="Tahoma"/>
                <a:cs typeface="Tahoma"/>
              </a:rPr>
              <a:t>new</a:t>
            </a:r>
            <a:r>
              <a:rPr sz="2000" b="1" spc="-15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API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155" dirty="0">
                <a:latin typeface="Tahoma"/>
                <a:cs typeface="Tahoma"/>
              </a:rPr>
              <a:t>from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Java</a:t>
            </a:r>
            <a:r>
              <a:rPr sz="2000" b="1" spc="-180" dirty="0">
                <a:latin typeface="Tahoma"/>
                <a:cs typeface="Tahoma"/>
              </a:rPr>
              <a:t> </a:t>
            </a:r>
            <a:r>
              <a:rPr sz="2000" b="1" spc="-229" dirty="0">
                <a:latin typeface="Tahoma"/>
                <a:cs typeface="Tahoma"/>
              </a:rPr>
              <a:t>8: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204" dirty="0">
                <a:latin typeface="Tahoma"/>
                <a:cs typeface="Tahoma"/>
              </a:rPr>
              <a:t>7</a:t>
            </a:r>
            <a:r>
              <a:rPr sz="2000" b="1" spc="-170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concepts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dirty="0">
                <a:latin typeface="Tahoma"/>
                <a:cs typeface="Tahoma"/>
              </a:rPr>
              <a:t>Instan</a:t>
            </a:r>
            <a:r>
              <a:rPr sz="2000" b="1" spc="-155" dirty="0">
                <a:latin typeface="Tahoma"/>
                <a:cs typeface="Tahoma"/>
              </a:rPr>
              <a:t>t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Period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TemporalAdjusters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LocalTime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0" dirty="0">
                <a:latin typeface="Tahoma"/>
                <a:cs typeface="Tahoma"/>
              </a:rPr>
              <a:t>ZonedTime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059" y="901699"/>
            <a:ext cx="2495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Module</a:t>
            </a:r>
            <a:r>
              <a:rPr spc="-245" dirty="0"/>
              <a:t> </a:t>
            </a:r>
            <a:r>
              <a:rPr spc="-13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8" y="1850389"/>
            <a:ext cx="9065261" cy="406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35" dirty="0">
                <a:latin typeface="Tahoma"/>
                <a:cs typeface="Tahoma"/>
              </a:rPr>
              <a:t>Wh</a:t>
            </a:r>
            <a:r>
              <a:rPr sz="2000" b="1" spc="-160" dirty="0">
                <a:latin typeface="Tahoma"/>
                <a:cs typeface="Tahoma"/>
              </a:rPr>
              <a:t>y </a:t>
            </a:r>
            <a:r>
              <a:rPr sz="2000" b="1" spc="-105" dirty="0">
                <a:latin typeface="Tahoma"/>
                <a:cs typeface="Tahoma"/>
              </a:rPr>
              <a:t>d</a:t>
            </a:r>
            <a:r>
              <a:rPr sz="2000" b="1" spc="-110" dirty="0">
                <a:latin typeface="Tahoma"/>
                <a:cs typeface="Tahoma"/>
              </a:rPr>
              <a:t>o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70" dirty="0">
                <a:latin typeface="Tahoma"/>
                <a:cs typeface="Tahoma"/>
              </a:rPr>
              <a:t>w</a:t>
            </a:r>
            <a:r>
              <a:rPr sz="2000" b="1" spc="-180" dirty="0">
                <a:latin typeface="Tahoma"/>
                <a:cs typeface="Tahoma"/>
              </a:rPr>
              <a:t>e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need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ne</a:t>
            </a:r>
            <a:r>
              <a:rPr sz="2000" b="1" spc="-245" dirty="0">
                <a:latin typeface="Tahoma"/>
                <a:cs typeface="Tahoma"/>
              </a:rPr>
              <a:t>w</a:t>
            </a:r>
            <a:r>
              <a:rPr sz="2000" b="1" spc="-15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80" dirty="0">
                <a:latin typeface="Tahoma"/>
                <a:cs typeface="Tahoma"/>
              </a:rPr>
              <a:t>AP</a:t>
            </a:r>
            <a:r>
              <a:rPr sz="2000" b="1" spc="-195" dirty="0">
                <a:latin typeface="Tahoma"/>
                <a:cs typeface="Tahoma"/>
              </a:rPr>
              <a:t>I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i</a:t>
            </a:r>
            <a:r>
              <a:rPr sz="2000" b="1" spc="-160" dirty="0">
                <a:latin typeface="Tahoma"/>
                <a:cs typeface="Tahoma"/>
              </a:rPr>
              <a:t>n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85" dirty="0">
                <a:latin typeface="Tahoma"/>
                <a:cs typeface="Tahoma"/>
              </a:rPr>
              <a:t>Jav</a:t>
            </a:r>
            <a:r>
              <a:rPr sz="2000" b="1" spc="-195" dirty="0">
                <a:latin typeface="Tahoma"/>
                <a:cs typeface="Tahoma"/>
              </a:rPr>
              <a:t>a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250" dirty="0">
                <a:latin typeface="Tahoma"/>
                <a:cs typeface="Tahoma"/>
              </a:rPr>
              <a:t>8?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lang="en-US" sz="2000" b="1" spc="-160" dirty="0" smtClean="0">
                <a:latin typeface="Tahoma"/>
                <a:cs typeface="Tahoma"/>
              </a:rPr>
              <a:t>The </a:t>
            </a:r>
            <a:r>
              <a:rPr lang="en-US" sz="2000" b="1" spc="-195" dirty="0" smtClean="0">
                <a:latin typeface="Tahoma"/>
                <a:cs typeface="Tahoma"/>
              </a:rPr>
              <a:t>new</a:t>
            </a:r>
            <a:r>
              <a:rPr lang="en-US" sz="2000" b="1" spc="-150" dirty="0" smtClean="0">
                <a:latin typeface="Tahoma"/>
                <a:cs typeface="Tahoma"/>
              </a:rPr>
              <a:t> </a:t>
            </a:r>
            <a:r>
              <a:rPr lang="en-US" sz="2000" b="1" spc="-155" dirty="0" smtClean="0">
                <a:latin typeface="Tahoma"/>
                <a:cs typeface="Tahoma"/>
              </a:rPr>
              <a:t>Date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250" dirty="0" smtClean="0">
                <a:latin typeface="Tahoma"/>
                <a:cs typeface="Tahoma"/>
              </a:rPr>
              <a:t>API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155" dirty="0" smtClean="0">
                <a:latin typeface="Tahoma"/>
                <a:cs typeface="Tahoma"/>
              </a:rPr>
              <a:t>from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185" dirty="0" smtClean="0">
                <a:latin typeface="Tahoma"/>
                <a:cs typeface="Tahoma"/>
              </a:rPr>
              <a:t>Java</a:t>
            </a:r>
            <a:r>
              <a:rPr lang="en-US" sz="2000" b="1" spc="-180" dirty="0" smtClean="0">
                <a:latin typeface="Tahoma"/>
                <a:cs typeface="Tahoma"/>
              </a:rPr>
              <a:t> </a:t>
            </a:r>
            <a:r>
              <a:rPr lang="en-US" sz="2000" b="1" spc="-229" dirty="0" smtClean="0">
                <a:latin typeface="Tahoma"/>
                <a:cs typeface="Tahoma"/>
              </a:rPr>
              <a:t>8   :  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204" dirty="0" smtClean="0">
                <a:latin typeface="Tahoma"/>
                <a:cs typeface="Tahoma"/>
              </a:rPr>
              <a:t>7</a:t>
            </a:r>
            <a:r>
              <a:rPr lang="en-US" sz="2000" b="1" spc="-170" dirty="0" smtClean="0">
                <a:latin typeface="Tahoma"/>
                <a:cs typeface="Tahoma"/>
              </a:rPr>
              <a:t> </a:t>
            </a:r>
            <a:r>
              <a:rPr lang="en-US" sz="2000" b="1" spc="-145" dirty="0" smtClean="0">
                <a:latin typeface="Tahoma"/>
                <a:cs typeface="Tahoma"/>
              </a:rPr>
              <a:t>concepts</a:t>
            </a:r>
            <a:endParaRPr lang="en-US" sz="2000" dirty="0" smtClean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210" smtClean="0">
                <a:latin typeface="Tahoma"/>
                <a:cs typeface="Tahoma"/>
              </a:rPr>
              <a:t>Instan</a:t>
            </a:r>
            <a:r>
              <a:rPr sz="2000" b="1" spc="-155" smtClean="0">
                <a:latin typeface="Tahoma"/>
                <a:cs typeface="Tahoma"/>
              </a:rPr>
              <a:t>t</a:t>
            </a:r>
            <a:r>
              <a:rPr sz="2000" b="1" spc="-165" smtClean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and</a:t>
            </a:r>
            <a:r>
              <a:rPr sz="2000" b="1" spc="-16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Duration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LocalDate,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Period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TemporalAdjusters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0" dirty="0">
                <a:latin typeface="Tahoma"/>
                <a:cs typeface="Tahoma"/>
              </a:rPr>
              <a:t>LocalTime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40" dirty="0">
                <a:latin typeface="Tahoma"/>
                <a:cs typeface="Tahoma"/>
              </a:rPr>
              <a:t>ZonedTime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b="1" spc="-155" dirty="0">
                <a:latin typeface="Tahoma"/>
                <a:cs typeface="Tahoma"/>
              </a:rPr>
              <a:t>Date</a:t>
            </a:r>
            <a:r>
              <a:rPr sz="2000" b="1" spc="-17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formatters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2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2005</Words>
  <Application>Microsoft Office PowerPoint</Application>
  <PresentationFormat>Custom</PresentationFormat>
  <Paragraphs>449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Java 8 Date and Time API</vt:lpstr>
      <vt:lpstr>Module Outline</vt:lpstr>
      <vt:lpstr>Module Outline</vt:lpstr>
      <vt:lpstr>Module Outline</vt:lpstr>
      <vt:lpstr>Module Outline</vt:lpstr>
      <vt:lpstr>Module Outline</vt:lpstr>
      <vt:lpstr>Module Outline</vt:lpstr>
      <vt:lpstr>Module Outline</vt:lpstr>
      <vt:lpstr>Module Outline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7</vt:lpstr>
      <vt:lpstr>The Date API in Java 8</vt:lpstr>
      <vt:lpstr>1st Concept: Instant</vt:lpstr>
      <vt:lpstr>1st Concept: Instant</vt:lpstr>
      <vt:lpstr>1st Concept: Instant</vt:lpstr>
      <vt:lpstr>1st Concept: Instant</vt:lpstr>
      <vt:lpstr>1st Concept: Instant</vt:lpstr>
      <vt:lpstr>1st Concept: Instant</vt:lpstr>
      <vt:lpstr>1st Concept: Instant</vt:lpstr>
      <vt:lpstr>1st Concept: Instant</vt:lpstr>
      <vt:lpstr>2nd Concept: Duration</vt:lpstr>
      <vt:lpstr>2nd Concept: Duration</vt:lpstr>
      <vt:lpstr>2nd Concept: Duration</vt:lpstr>
      <vt:lpstr>Many Cases Are Not Covered</vt:lpstr>
      <vt:lpstr>Many Cases Are Not Covered</vt:lpstr>
      <vt:lpstr>Many Cases Are Not Covered</vt:lpstr>
      <vt:lpstr>3rd Concept: LocalDate</vt:lpstr>
      <vt:lpstr>3rd Concept: LocalDate</vt:lpstr>
      <vt:lpstr>4th Concept: Period</vt:lpstr>
      <vt:lpstr>4th Concept: Period</vt:lpstr>
      <vt:lpstr>4th Concept: Period</vt:lpstr>
      <vt:lpstr>5th Concept: DateAdjuster</vt:lpstr>
      <vt:lpstr>5th Concept: DateAdjuster</vt:lpstr>
      <vt:lpstr>TemporalAdjusters</vt:lpstr>
      <vt:lpstr>TemporalAdjusters</vt:lpstr>
      <vt:lpstr>TemporalAdjusters</vt:lpstr>
      <vt:lpstr>6th Concept: LocalTime</vt:lpstr>
      <vt:lpstr>6th Concept: LocalTime</vt:lpstr>
      <vt:lpstr>7th Concept: Zoned Time</vt:lpstr>
      <vt:lpstr>7th Concept: Zoned Time</vt:lpstr>
      <vt:lpstr>7th Concept: Zoned Time</vt:lpstr>
      <vt:lpstr>7th Concept: Zoned Time</vt:lpstr>
      <vt:lpstr>How to Format a Date</vt:lpstr>
      <vt:lpstr>Bridges Between the APIs</vt:lpstr>
      <vt:lpstr>Bridges Between the APIs</vt:lpstr>
      <vt:lpstr>Bridges Between the APIs</vt:lpstr>
      <vt:lpstr>Bridges Between the APIs</vt:lpstr>
      <vt:lpstr>Bridges Between the APIs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slides.pptx</dc:title>
  <dc:creator>Administrator</dc:creator>
  <cp:lastModifiedBy>Stephen Samuels</cp:lastModifiedBy>
  <cp:revision>5</cp:revision>
  <dcterms:created xsi:type="dcterms:W3CDTF">2021-05-18T12:29:15Z</dcterms:created>
  <dcterms:modified xsi:type="dcterms:W3CDTF">2021-05-18T12:43:42Z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2021-05-18T00:00:00Z</vt:filetime>
  </property>
</Properties>
</file>