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9" r:id="rId2"/>
    <p:sldId id="268" r:id="rId3"/>
    <p:sldId id="281" r:id="rId4"/>
    <p:sldId id="257" r:id="rId5"/>
    <p:sldId id="259" r:id="rId6"/>
    <p:sldId id="258" r:id="rId7"/>
    <p:sldId id="272" r:id="rId8"/>
    <p:sldId id="273" r:id="rId9"/>
    <p:sldId id="260" r:id="rId10"/>
    <p:sldId id="279" r:id="rId11"/>
    <p:sldId id="274" r:id="rId12"/>
    <p:sldId id="275" r:id="rId13"/>
    <p:sldId id="261" r:id="rId14"/>
    <p:sldId id="265" r:id="rId15"/>
    <p:sldId id="276" r:id="rId16"/>
    <p:sldId id="277" r:id="rId17"/>
    <p:sldId id="278" r:id="rId18"/>
    <p:sldId id="262" r:id="rId19"/>
    <p:sldId id="26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38396-5589-4E17-BBFD-E7DEA07EFBD5}" v="6" dt="2021-05-17T12:39:57.844"/>
    <p1510:client id="{4DAF4F4F-CF25-4E75-8F46-D23162DD6986}" v="13" dt="2021-05-21T07:56:03.876"/>
    <p1510:client id="{4FA5AC3A-3B73-40B1-944F-603269AA581E}" v="47" dt="2021-05-21T09:31:27.927"/>
    <p1510:client id="{50103F1F-2469-4206-AB6F-1DCD3DE9A285}" v="698" dt="2021-05-21T10:00:28.970"/>
    <p1510:client id="{8F15D7AE-1122-4DA6-A399-C33C36E9772F}" v="428" dt="2021-05-21T07:35:29.027"/>
    <p1510:client id="{9E6728A6-460A-4150-AF82-C3B51B977BB6}" v="1001" dt="2021-05-21T09:47:45.487"/>
    <p1510:client id="{B01F2EDC-DEEA-4812-9155-ACB560D5CC7F}" v="238" dt="2021-05-17T13:25:26.226"/>
    <p1510:client id="{D758EDA0-A29A-47B3-B56C-C75C72ADF22C}" v="12" dt="2021-05-20T07:26:33.761"/>
    <p1510:client id="{D87F3E9B-8D6A-4685-9D79-4220CCC98D06}" v="159" dt="2021-05-21T08:11:39.304"/>
    <p1510:client id="{E700A245-107A-4C26-8279-5AEF0A9D3771}" v="85" dt="2021-05-20T07:34:36.216"/>
    <p1510:client id="{E9AF1990-68F7-4AB2-8ADB-D583699C61F5}" v="1323" dt="2021-05-21T10:14:43.770"/>
    <p1510:client id="{FBC55494-7648-4D5A-8B01-13020F104DFB}" v="6" dt="2021-05-21T10:10:40.751"/>
  </p1510:revLst>
</p1510:revInfo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7613D2E-F298-4430-9068-1D253BD4D8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CBC7A9-C7C8-4505-8A30-F00D53758F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80D2-1885-48AC-B68D-665E19C4DCBE}" type="datetimeFigureOut">
              <a:rPr lang="fr-FR" smtClean="0"/>
              <a:t>21/05/2021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42F7C7-E825-4593-82E4-643955D86E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F1A501-6CEF-470B-AEB3-D918ECF0D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91AFE-1EA8-4E17-A7EB-B81B0DEB5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8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033B7-60A9-4D96-8796-D19A1F089498}" type="datetimeFigureOut">
              <a:rPr lang="fr-FR" smtClean="0"/>
              <a:t>21/05/2021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98E23-8A67-4074-AF90-45867A05C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467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2B844-0503-4247-AE8C-FB3E540A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4EEDD0-78BC-4523-BA62-CC46F97E4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10B0A2-6BA1-4A12-BB5C-581AE311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EB96-A9DB-4E18-A11B-038A8240C54D}" type="datetime1">
              <a:rPr lang="fr-FR" smtClean="0"/>
              <a:t>21/05/2021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13C3CB-6E9A-4A49-A08F-749C594E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CD5848-AD5F-4A76-90E3-37906B6B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81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C20A9-BFE7-42B6-AA08-A1059246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46B122-49B1-4583-81D1-02FE058C7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1028CF-87CA-4BD3-A8C6-51DD3B73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81DA-2EE7-4C19-8F87-4BE7ED572EE5}" type="datetime1">
              <a:rPr lang="fr-FR" smtClean="0"/>
              <a:t>21/05/2021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FDF762-0209-4A23-B67F-B9FF1B09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777C7-58C1-4895-93AA-2B0DEDBC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21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EFE015-F9AC-4D49-9459-73A72BA7C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739AA4-F164-4B3F-AFB5-71442C083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BF2CEF-EFC5-435D-926B-EEB6A36F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60C5-B05B-41C0-B1A6-93A274D023DA}" type="datetime1">
              <a:rPr lang="fr-FR" smtClean="0"/>
              <a:t>21/05/2021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32733-31C4-4B2D-9692-43456C5B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9C5CF2-B810-4AC4-A9C7-1D1A50F5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01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B205F-3A9F-4AAB-B905-4C9D8844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33F382-6E10-469E-AFB1-6CD8FE57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D20A9D-2AC0-423D-9BCA-1C1E7C3D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D6E-1825-42D1-AA2D-2025C06F86A1}" type="datetime1">
              <a:rPr lang="fr-FR" smtClean="0"/>
              <a:t>21/05/2021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AA71F4-B633-4D05-8BA7-2C9F2D1E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C3C88E-9FD1-4E4A-9F6F-2AC9777A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83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FB93B-DBD3-44CB-8714-BEF17139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F4F7AB-06D1-4E4B-B7A6-8C3D685ED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A0654E-DF96-43EB-B223-32A8BBB2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A41D-A13F-41EF-8EFB-347026E134D2}" type="datetime1">
              <a:rPr lang="fr-FR" smtClean="0"/>
              <a:t>21/05/2021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9504EB-D0FB-41EA-ADB6-EA575A1A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2822ED-8710-41F5-AC59-DB7F173B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7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A3911-000B-4483-BDD2-85032B95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5D1F06-089A-4814-8097-26B13E3AA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60B73C-CC64-4D9E-9AD5-FD99BFBF4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EA6A3B-DBCB-4EBC-B90C-2265813D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E059-686B-4FE0-A15C-81C4B422541A}" type="datetime1">
              <a:rPr lang="fr-FR" smtClean="0"/>
              <a:t>21/05/2021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FE11D4-DC9B-4607-9140-1462086A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138C67-C63B-4BC2-9079-873BDB5A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51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A5E15-7D48-45DA-B022-CF5D1485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609ED-2434-47F9-9DC4-37507DB68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94B5CB-BB69-4B38-9C8C-70FDD2BC6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94AD56-D583-44DB-972B-0A82CD160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DBD5A9-9798-4596-837A-4CA22134D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8CDC6F-A7B4-4652-82ED-6DFECD1F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274E-9ABA-459F-9FB9-5C5BA10C808D}" type="datetime1">
              <a:rPr lang="fr-FR" smtClean="0"/>
              <a:t>21/05/2021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17932A-2D9C-4041-A76D-F7374D8A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4B2D0D-C2E8-4886-ADF6-88617FEB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04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ED210-F8FF-4E2B-9AAC-7502CE13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2AC346-FF70-401D-B276-9A753262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AF0A-CCE1-4B2D-ABCA-C3D6627FCAFA}" type="datetime1">
              <a:rPr lang="fr-FR" smtClean="0"/>
              <a:t>21/05/2021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AFB63B-9742-4DF3-8EF2-9A96DB70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A6822C-EBF8-4F00-B5DA-557AE547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05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AD6066-2AF1-47E6-8184-F2DC1D23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D23E-AC0A-45F6-B76D-357FF372E94F}" type="datetime1">
              <a:rPr lang="fr-FR" smtClean="0"/>
              <a:t>21/05/2021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57A70D-2CD7-4E1C-91FF-AF342263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A50CB6-8C51-4AE9-990D-CF8EBD2A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1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A1BDD-EFAF-417A-BA57-555BD95D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DAA8C-8A08-4845-BB34-6D804DF6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C406C7-CCBF-490C-8020-50A74C506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BF9543-BF3B-4A73-96B9-63CC0FDE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8AF3-83AB-4A83-A0AE-EF891344357E}" type="datetime1">
              <a:rPr lang="fr-FR" smtClean="0"/>
              <a:t>21/05/2021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D40FF4-9E52-45D5-95BE-724D5057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9DB4FD-A339-40D1-A913-2B6A955D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31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29AF5-4AC6-4638-AF2A-FA805B7F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42EB37-9735-4B53-8D92-4DED6FF1C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0B67A-3060-49D2-B8C5-62788E94E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DEFD00-95A7-4931-8478-15288EF0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BB59-E815-43C2-9E09-BCB751BE6A1D}" type="datetime1">
              <a:rPr lang="fr-FR" smtClean="0"/>
              <a:t>21/05/2021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A888B5-7546-436E-A702-9CC477A2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BE77EC-0C11-4F8E-95C1-7F700697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02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127438-993E-4033-A5B0-83686C6C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3D1418-3EB2-406A-85F2-A01BFF061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1DDE0C-00B9-421C-83D7-465D76E2C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C8991-15BE-44A8-AA55-C63916A7C590}" type="datetime1">
              <a:rPr lang="fr-FR" smtClean="0"/>
              <a:t>21/05/2021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54BFB3-C3E6-4E60-8475-9E8929697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F1492B-BEAC-41E1-838A-9D4A46B24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196D-39D7-4B44-9297-AA651BC8C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1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5C4DF-2232-4E37-8417-0E6DD51D6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6" y="1290953"/>
            <a:ext cx="4869598" cy="2610042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latin typeface="DokChampa" panose="020B0502040204020203" pitchFamily="34" charset="-34"/>
                <a:cs typeface="DokChampa" panose="020B0502040204020203" pitchFamily="34" charset="-34"/>
              </a:rPr>
              <a:t>Travail de mise </a:t>
            </a:r>
            <a:r>
              <a:rPr lang="en-US" sz="5400" err="1">
                <a:latin typeface="DokChampa" panose="020B0502040204020203" pitchFamily="34" charset="-34"/>
                <a:cs typeface="DokChampa" panose="020B0502040204020203" pitchFamily="34" charset="-34"/>
              </a:rPr>
              <a:t>en</a:t>
            </a:r>
            <a:r>
              <a:rPr lang="en-US" sz="5400">
                <a:latin typeface="DokChampa" panose="020B0502040204020203" pitchFamily="34" charset="-34"/>
                <a:cs typeface="DokChampa" panose="020B0502040204020203" pitchFamily="34" charset="-34"/>
              </a:rPr>
              <a:t> situation</a:t>
            </a:r>
            <a:endParaRPr lang="fr-FR" sz="5400"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A054C8-E029-456D-9894-2AE98BCB1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6" y="4090677"/>
            <a:ext cx="4609057" cy="766040"/>
          </a:xfrm>
        </p:spPr>
        <p:txBody>
          <a:bodyPr numCol="2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>
                <a:latin typeface="DokChampa" panose="020B0604020202020204" pitchFamily="34" charset="-34"/>
                <a:cs typeface="DokChampa" panose="020B0604020202020204" pitchFamily="34" charset="-34"/>
              </a:rPr>
              <a:t>AUGERAUD </a:t>
            </a:r>
            <a:r>
              <a:rPr lang="en-US" sz="1100" err="1">
                <a:latin typeface="DokChampa" panose="020B0604020202020204" pitchFamily="34" charset="-34"/>
                <a:cs typeface="DokChampa" panose="020B0604020202020204" pitchFamily="34" charset="-34"/>
              </a:rPr>
              <a:t>Loreleï</a:t>
            </a:r>
            <a:endParaRPr lang="en-US" sz="11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>
                <a:latin typeface="DokChampa" panose="020B0604020202020204" pitchFamily="34" charset="-34"/>
                <a:cs typeface="DokChampa" panose="020B0604020202020204" pitchFamily="34" charset="-34"/>
              </a:rPr>
              <a:t>BAUCHU Claire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>
                <a:latin typeface="DokChampa" panose="020B0604020202020204" pitchFamily="34" charset="-34"/>
                <a:cs typeface="DokChampa" panose="020B0604020202020204" pitchFamily="34" charset="-34"/>
              </a:rPr>
              <a:t>CHANCEREL Damien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>
                <a:latin typeface="DokChampa" panose="020B0604020202020204" pitchFamily="34" charset="-34"/>
                <a:cs typeface="DokChampa" panose="020B0604020202020204" pitchFamily="34" charset="-34"/>
              </a:rPr>
              <a:t>KERAUTRET Steven</a:t>
            </a:r>
          </a:p>
          <a:p>
            <a:pPr marL="285750" indent="-228600" algn="l">
              <a:buFont typeface="Arial,Sans-Serif" panose="020B0604020202020204" pitchFamily="34" charset="0"/>
              <a:buChar char="•"/>
            </a:pPr>
            <a:r>
              <a:rPr lang="en-US" sz="1100">
                <a:latin typeface="DokChampa" panose="020B0604020202020204" pitchFamily="34" charset="-34"/>
                <a:ea typeface="+mn-lt"/>
                <a:cs typeface="DokChampa" panose="020B0604020202020204" pitchFamily="34" charset="-34"/>
              </a:rPr>
              <a:t>PAYET Lucas</a:t>
            </a:r>
          </a:p>
          <a:p>
            <a:pPr marL="285750" indent="-228600" algn="l">
              <a:buFont typeface="Arial,Sans-Serif" panose="020B0604020202020204" pitchFamily="34" charset="0"/>
              <a:buChar char="•"/>
            </a:pPr>
            <a:r>
              <a:rPr lang="en-US" sz="1100">
                <a:latin typeface="DokChampa" panose="020B0604020202020204" pitchFamily="34" charset="-34"/>
                <a:ea typeface="+mn-lt"/>
                <a:cs typeface="DokChampa" panose="020B0604020202020204" pitchFamily="34" charset="-34"/>
              </a:rPr>
              <a:t>RAVANEL Tom</a:t>
            </a:r>
          </a:p>
          <a:p>
            <a:pPr marL="285750" indent="-228600" algn="l">
              <a:buFont typeface="Arial,Sans-Serif" panose="020B0604020202020204" pitchFamily="34" charset="0"/>
              <a:buChar char="•"/>
            </a:pPr>
            <a:r>
              <a:rPr lang="en-US" sz="1100">
                <a:latin typeface="DokChampa" panose="020B0604020202020204" pitchFamily="34" charset="-34"/>
                <a:ea typeface="+mn-lt"/>
                <a:cs typeface="DokChampa" panose="020B0604020202020204" pitchFamily="34" charset="-34"/>
              </a:rPr>
              <a:t>SAVE Julien</a:t>
            </a:r>
            <a:endParaRPr lang="en-US" sz="11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algn="l"/>
            <a:endParaRPr lang="fr-FR" sz="110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170C406D-0EB8-4A63-A635-7EACD0D3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39" y="1655560"/>
            <a:ext cx="4941651" cy="348386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B3AF81-486D-4E63-A0A0-0E16BA85D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75457"/>
            <a:ext cx="1620982" cy="161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E011E6-6C4D-44CF-80F2-60D9BB1E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A37A43-53A3-464B-BEFD-2740B6F5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5400">
                <a:latin typeface="DokChampa"/>
                <a:cs typeface="DokChampa"/>
              </a:rPr>
              <a:t>5. Gestion de projet</a:t>
            </a:r>
          </a:p>
        </p:txBody>
      </p:sp>
      <p:sp>
        <p:nvSpPr>
          <p:cNvPr id="9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F55A3-9BF0-46EF-BA0D-1A5018A3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200">
                <a:latin typeface="DokChampa"/>
                <a:cs typeface="DokChampa"/>
              </a:rPr>
              <a:t>Organisation Gantt </a:t>
            </a:r>
            <a:endParaRPr lang="fr-FR" sz="2200">
              <a:cs typeface="Calibri" panose="020F0502020204030204"/>
            </a:endParaRPr>
          </a:p>
          <a:p>
            <a:pPr marL="742950" lvl="1" indent="-285750"/>
            <a:endParaRPr lang="fr-FR" sz="22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endParaRPr lang="fr-FR" sz="22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endParaRPr lang="fr-FR" sz="220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06ECA585-70AC-4F57-926B-B32465242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27" y="3400338"/>
            <a:ext cx="7888743" cy="329117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48A54B-BD49-490D-A7AB-C32CA84E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8196D-39D7-4B44-9297-AA651BC8C40A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6" name="Image 8">
            <a:extLst>
              <a:ext uri="{FF2B5EF4-FFF2-40B4-BE49-F238E27FC236}">
                <a16:creationId xmlns:a16="http://schemas.microsoft.com/office/drawing/2014/main" id="{F4DF828A-4C0F-4610-86D4-D8D58976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44" y="171523"/>
            <a:ext cx="7603273" cy="30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A37A43-53A3-464B-BEFD-2740B6F5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>
                <a:latin typeface="DokChampa"/>
                <a:cs typeface="DokChampa"/>
              </a:rPr>
              <a:t>5. Gestion de projet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F55A3-9BF0-46EF-BA0D-1A5018A3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fr-FR" sz="1800">
                <a:latin typeface="DokChampa"/>
                <a:cs typeface="DokChampa"/>
              </a:rPr>
              <a:t>Réunions et suivi :</a:t>
            </a:r>
          </a:p>
          <a:p>
            <a:pPr lvl="1">
              <a:buFontTx/>
              <a:buChar char="-"/>
            </a:pPr>
            <a:r>
              <a:rPr lang="fr-FR" sz="1800">
                <a:latin typeface="DokChampa"/>
                <a:cs typeface="DokChampa"/>
              </a:rPr>
              <a:t>Point avant le début du cours</a:t>
            </a:r>
          </a:p>
          <a:p>
            <a:pPr lvl="1">
              <a:buFontTx/>
              <a:buChar char="-"/>
            </a:pPr>
            <a:r>
              <a:rPr lang="fr-FR" sz="1800">
                <a:latin typeface="DokChampa"/>
                <a:cs typeface="DokChampa"/>
              </a:rPr>
              <a:t>Point à </a:t>
            </a:r>
            <a:r>
              <a:rPr lang="fr-FR" sz="1800" err="1">
                <a:latin typeface="DokChampa"/>
                <a:cs typeface="DokChampa"/>
              </a:rPr>
              <a:t>mi-cours</a:t>
            </a:r>
            <a:endParaRPr lang="fr-FR" sz="1800" err="1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lvl="1">
              <a:buFontTx/>
              <a:buChar char="-"/>
            </a:pPr>
            <a:r>
              <a:rPr lang="fr-FR" sz="1800">
                <a:latin typeface="DokChampa"/>
                <a:cs typeface="DokChampa"/>
              </a:rPr>
              <a:t>Point en fin de cours</a:t>
            </a:r>
          </a:p>
          <a:p>
            <a:endParaRPr lang="fr-FR" sz="18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1800">
                <a:latin typeface="DokChampa"/>
                <a:cs typeface="DokChampa"/>
              </a:rPr>
              <a:t>Remarques notées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>
                <a:latin typeface="DokChampa"/>
                <a:cs typeface="DokChampa"/>
              </a:rPr>
              <a:t>Tâches distribuées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>
                <a:latin typeface="DokChampa"/>
                <a:cs typeface="DokChampa"/>
              </a:rPr>
              <a:t>Formation des équipes</a:t>
            </a:r>
          </a:p>
          <a:p>
            <a:pPr marL="0" indent="0">
              <a:buNone/>
            </a:pPr>
            <a:endParaRPr lang="fr-FR" sz="180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Tarsier : définition de « tarsier » | La langue française">
            <a:extLst>
              <a:ext uri="{FF2B5EF4-FFF2-40B4-BE49-F238E27FC236}">
                <a16:creationId xmlns:a16="http://schemas.microsoft.com/office/drawing/2014/main" id="{03612DFF-6B34-425D-8AD5-A8A98A5E0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" r="17604" b="-1"/>
          <a:stretch/>
        </p:blipFill>
        <p:spPr bwMode="auto">
          <a:xfrm>
            <a:off x="5987738" y="650494"/>
            <a:ext cx="5628018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0ED3F6-8B80-4921-B5E7-E6736177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4100"/>
            <a:ext cx="2743200" cy="365125"/>
          </a:xfrm>
        </p:spPr>
        <p:txBody>
          <a:bodyPr/>
          <a:lstStyle/>
          <a:p>
            <a:fld id="{41F8196D-39D7-4B44-9297-AA651BC8C40A}" type="slidenum">
              <a:rPr lang="fr-FR" smtClean="0"/>
              <a:t>11</a:t>
            </a:fld>
            <a:endParaRPr lang="fr-FR"/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69E19724-B9F1-42B1-A177-48F8BA77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62" y="650131"/>
            <a:ext cx="5695950" cy="53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A37A43-53A3-464B-BEFD-2740B6F5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fr-FR" sz="4000">
                <a:latin typeface="DokChampa"/>
                <a:cs typeface="DokChampa"/>
              </a:rPr>
              <a:t>5. Gestion de projet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F55A3-9BF0-46EF-BA0D-1A5018A3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fr-FR" sz="2000">
                <a:latin typeface="DokChampa" panose="020B0604020202020204" pitchFamily="34" charset="-34"/>
                <a:cs typeface="DokChampa" panose="020B0604020202020204" pitchFamily="34" charset="-34"/>
              </a:rPr>
              <a:t>Changement de programme dans l’ordre des tâches :</a:t>
            </a:r>
          </a:p>
          <a:p>
            <a:pPr lvl="1"/>
            <a:r>
              <a:rPr lang="fr-FR" sz="1600">
                <a:latin typeface="DokChampa" panose="020B0604020202020204" pitchFamily="34" charset="-34"/>
                <a:cs typeface="DokChampa" panose="020B0604020202020204" pitchFamily="34" charset="-34"/>
              </a:rPr>
              <a:t>Mauvaise évaluation des enchaînements : certaines tâches ont besoin d’être entamées dès le début mais finies à la fin du projet</a:t>
            </a:r>
          </a:p>
          <a:p>
            <a:pPr lvl="1"/>
            <a:r>
              <a:rPr lang="fr-FR" sz="1600">
                <a:latin typeface="DokChampa" panose="020B0604020202020204" pitchFamily="34" charset="-34"/>
                <a:cs typeface="DokChampa" panose="020B0604020202020204" pitchFamily="34" charset="-34"/>
              </a:rPr>
              <a:t>Se diviser en équipe n’est pas toujours la bonne solution : une tâche n’incombe pas forcément à une seule équipe (base de données)</a:t>
            </a:r>
          </a:p>
          <a:p>
            <a:r>
              <a:rPr lang="fr-FR" sz="2000">
                <a:latin typeface="DokChampa" panose="020B0604020202020204" pitchFamily="34" charset="-34"/>
                <a:cs typeface="DokChampa" panose="020B0604020202020204" pitchFamily="34" charset="-34"/>
              </a:rPr>
              <a:t>Mise à jour du Gantt</a:t>
            </a:r>
          </a:p>
          <a:p>
            <a:r>
              <a:rPr lang="fr-FR" sz="2000">
                <a:latin typeface="DokChampa" panose="020B0604020202020204" pitchFamily="34" charset="-34"/>
                <a:cs typeface="DokChampa" panose="020B0604020202020204" pitchFamily="34" charset="-34"/>
              </a:rPr>
              <a:t>Synchronisation entre les équipes</a:t>
            </a:r>
          </a:p>
          <a:p>
            <a:pPr lvl="1"/>
            <a:r>
              <a:rPr lang="fr-FR" sz="1600">
                <a:latin typeface="DokChampa" panose="020B0604020202020204" pitchFamily="34" charset="-34"/>
                <a:cs typeface="DokChampa" panose="020B0604020202020204" pitchFamily="34" charset="-34"/>
              </a:rPr>
              <a:t>Prévoir les tâches bloquantes pour chacun</a:t>
            </a:r>
          </a:p>
          <a:p>
            <a:pPr lvl="1"/>
            <a:r>
              <a:rPr lang="fr-FR" sz="1600">
                <a:latin typeface="DokChampa" panose="020B0604020202020204" pitchFamily="34" charset="-34"/>
                <a:cs typeface="DokChampa" panose="020B0604020202020204" pitchFamily="34" charset="-34"/>
              </a:rPr>
              <a:t>Avoir une vision précise des tâches concernant plusieurs équipes</a:t>
            </a:r>
          </a:p>
          <a:p>
            <a:pPr marL="0" indent="0">
              <a:buNone/>
            </a:pP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ADCAB9-1441-4A40-9861-B484B33E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12</a:t>
            </a:fld>
            <a:endParaRPr lang="fr-FR"/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A34CFD50-6556-4F1D-9720-1F108727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140" y="3618994"/>
            <a:ext cx="3388659" cy="2811447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91E06103-9978-465A-8755-ED695F69A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951" y="45304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5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6494AC-29E6-4E37-9FF1-8F4F6D85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>
                <a:latin typeface="DokChampa"/>
                <a:cs typeface="DokChampa"/>
              </a:rPr>
              <a:t>6. Retours d’expérience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space réservé du contenu 24">
            <a:extLst>
              <a:ext uri="{FF2B5EF4-FFF2-40B4-BE49-F238E27FC236}">
                <a16:creationId xmlns:a16="http://schemas.microsoft.com/office/drawing/2014/main" id="{701481EF-1EEE-4AD5-8D98-2F31BA60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800">
                <a:latin typeface="DokChampa" panose="020B0604020202020204" pitchFamily="34" charset="-34"/>
                <a:cs typeface="DokChampa" panose="020B0604020202020204" pitchFamily="34" charset="-34"/>
              </a:rPr>
              <a:t>Rôle de chacun au sein des pôles :</a:t>
            </a:r>
          </a:p>
          <a:p>
            <a:pPr>
              <a:buFontTx/>
              <a:buChar char="-"/>
            </a:pPr>
            <a:r>
              <a:rPr lang="fr-FR" sz="1800">
                <a:latin typeface="DokChampa" panose="020B0604020202020204" pitchFamily="34" charset="-34"/>
                <a:cs typeface="DokChampa" panose="020B0604020202020204" pitchFamily="34" charset="-34"/>
              </a:rPr>
              <a:t>Back</a:t>
            </a:r>
          </a:p>
          <a:p>
            <a:pPr>
              <a:buFontTx/>
              <a:buChar char="-"/>
            </a:pPr>
            <a:r>
              <a:rPr lang="fr-FR" sz="1800">
                <a:latin typeface="DokChampa" panose="020B0604020202020204" pitchFamily="34" charset="-34"/>
                <a:cs typeface="DokChampa" panose="020B0604020202020204" pitchFamily="34" charset="-34"/>
              </a:rPr>
              <a:t>Front</a:t>
            </a:r>
          </a:p>
          <a:p>
            <a:pPr>
              <a:buFontTx/>
              <a:buChar char="-"/>
            </a:pPr>
            <a:r>
              <a:rPr lang="fr-FR" sz="1800">
                <a:latin typeface="DokChampa" panose="020B0604020202020204" pitchFamily="34" charset="-34"/>
                <a:cs typeface="DokChampa" panose="020B0604020202020204" pitchFamily="34" charset="-34"/>
              </a:rPr>
              <a:t>Base de données</a:t>
            </a:r>
          </a:p>
          <a:p>
            <a:pPr>
              <a:buFontTx/>
              <a:buChar char="-"/>
            </a:pPr>
            <a:r>
              <a:rPr lang="fr-FR" sz="1800">
                <a:latin typeface="DokChampa" panose="020B0604020202020204" pitchFamily="34" charset="-34"/>
                <a:cs typeface="DokChampa" panose="020B0604020202020204" pitchFamily="34" charset="-34"/>
              </a:rPr>
              <a:t>Gestion de projet</a:t>
            </a:r>
          </a:p>
          <a:p>
            <a:pPr>
              <a:buFontTx/>
              <a:buChar char="-"/>
            </a:pPr>
            <a:endParaRPr lang="fr-FR" sz="18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fr-FR" sz="1800">
                <a:latin typeface="DokChampa" panose="020B0604020202020204" pitchFamily="34" charset="-34"/>
                <a:cs typeface="DokChampa" panose="020B0604020202020204" pitchFamily="34" charset="-34"/>
              </a:rPr>
              <a:t>Système avec un ou des responsables et des personnes qui aident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17E923E-0530-47D4-AB6D-F6978DEE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04" y="650494"/>
            <a:ext cx="5124486" cy="532414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98E2CB7-9C5B-416F-8D2A-26C128D1D9F1}"/>
              </a:ext>
            </a:extLst>
          </p:cNvPr>
          <p:cNvSpPr txBox="1"/>
          <p:nvPr/>
        </p:nvSpPr>
        <p:spPr>
          <a:xfrm>
            <a:off x="6095999" y="572653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>
                <a:solidFill>
                  <a:schemeClr val="accent2">
                    <a:lumMod val="75000"/>
                  </a:schemeClr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Back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96F6224-9503-41BE-843D-BF411DFA1BE5}"/>
              </a:ext>
            </a:extLst>
          </p:cNvPr>
          <p:cNvSpPr txBox="1"/>
          <p:nvPr/>
        </p:nvSpPr>
        <p:spPr>
          <a:xfrm>
            <a:off x="10398893" y="650494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>
                <a:solidFill>
                  <a:schemeClr val="accent1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Front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5276332-F057-4673-AD1C-AEC5B7CEF1DB}"/>
              </a:ext>
            </a:extLst>
          </p:cNvPr>
          <p:cNvSpPr txBox="1"/>
          <p:nvPr/>
        </p:nvSpPr>
        <p:spPr>
          <a:xfrm>
            <a:off x="10788423" y="5389861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>
                <a:solidFill>
                  <a:schemeClr val="accent6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BD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2E1C8AB-FA7F-4489-B438-CA49E6AA6DA4}"/>
              </a:ext>
            </a:extLst>
          </p:cNvPr>
          <p:cNvSpPr txBox="1"/>
          <p:nvPr/>
        </p:nvSpPr>
        <p:spPr>
          <a:xfrm>
            <a:off x="6059736" y="546770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>
                <a:solidFill>
                  <a:srgbClr val="FFC000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Gestion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F21F63E-6025-47C7-879E-4A55AF3086EE}"/>
              </a:ext>
            </a:extLst>
          </p:cNvPr>
          <p:cNvSpPr txBox="1"/>
          <p:nvPr/>
        </p:nvSpPr>
        <p:spPr>
          <a:xfrm>
            <a:off x="9352068" y="2031101"/>
            <a:ext cx="1046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err="1">
                <a:solidFill>
                  <a:schemeClr val="bg1"/>
                </a:solidFill>
              </a:rPr>
              <a:t>Loreleï</a:t>
            </a:r>
            <a:endParaRPr lang="fr-FR" sz="2400" b="1">
              <a:solidFill>
                <a:schemeClr val="bg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FAF378-ECAB-4D2D-9F36-1D9D22B1C8D8}"/>
              </a:ext>
            </a:extLst>
          </p:cNvPr>
          <p:cNvSpPr txBox="1"/>
          <p:nvPr/>
        </p:nvSpPr>
        <p:spPr>
          <a:xfrm>
            <a:off x="9287017" y="4088618"/>
            <a:ext cx="1176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Damien</a:t>
            </a:r>
            <a:br>
              <a:rPr lang="fr-FR" sz="2400" b="1">
                <a:solidFill>
                  <a:schemeClr val="bg1"/>
                </a:solidFill>
              </a:rPr>
            </a:br>
            <a:r>
              <a:rPr lang="fr-FR" sz="2400" b="1">
                <a:solidFill>
                  <a:schemeClr val="bg1"/>
                </a:solidFill>
              </a:rPr>
              <a:t>Steven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854AF53-0ED7-4EB4-9274-A947FB491820}"/>
              </a:ext>
            </a:extLst>
          </p:cNvPr>
          <p:cNvSpPr txBox="1"/>
          <p:nvPr/>
        </p:nvSpPr>
        <p:spPr>
          <a:xfrm>
            <a:off x="7192774" y="4092439"/>
            <a:ext cx="923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Julien</a:t>
            </a:r>
          </a:p>
          <a:p>
            <a:pPr algn="ctr"/>
            <a:r>
              <a:rPr lang="fr-FR" sz="2400" b="1">
                <a:solidFill>
                  <a:schemeClr val="bg1"/>
                </a:solidFill>
              </a:rPr>
              <a:t>Claire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3524144-4800-4723-9403-154BCAD95E93}"/>
              </a:ext>
            </a:extLst>
          </p:cNvPr>
          <p:cNvSpPr txBox="1"/>
          <p:nvPr/>
        </p:nvSpPr>
        <p:spPr>
          <a:xfrm>
            <a:off x="7140751" y="1753638"/>
            <a:ext cx="881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Lucas</a:t>
            </a:r>
            <a:br>
              <a:rPr lang="fr-FR" sz="2400" b="1">
                <a:solidFill>
                  <a:schemeClr val="bg1"/>
                </a:solidFill>
              </a:rPr>
            </a:br>
            <a:r>
              <a:rPr lang="fr-FR" sz="2400" b="1">
                <a:solidFill>
                  <a:schemeClr val="bg1"/>
                </a:solidFill>
              </a:rPr>
              <a:t>Tom</a:t>
            </a:r>
          </a:p>
        </p:txBody>
      </p:sp>
      <p:sp>
        <p:nvSpPr>
          <p:cNvPr id="44" name="Espace réservé du numéro de diapositive 43">
            <a:extLst>
              <a:ext uri="{FF2B5EF4-FFF2-40B4-BE49-F238E27FC236}">
                <a16:creationId xmlns:a16="http://schemas.microsoft.com/office/drawing/2014/main" id="{0648D66A-7DB4-4240-A576-ED8F27E6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4100"/>
            <a:ext cx="2743200" cy="365125"/>
          </a:xfrm>
        </p:spPr>
        <p:txBody>
          <a:bodyPr/>
          <a:lstStyle/>
          <a:p>
            <a:fld id="{41F8196D-39D7-4B44-9297-AA651BC8C40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65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F7C35-1372-4D2E-A190-DFCAB196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fr-FR" sz="5400">
                <a:latin typeface="DokChampa" panose="020B0604020202020204" pitchFamily="34" charset="-34"/>
                <a:cs typeface="DokChampa" panose="020B0604020202020204" pitchFamily="34" charset="-34"/>
              </a:rPr>
              <a:t>REX Pôle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E4AD2-02B0-426A-B6EB-8468E7D88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fr-FR" sz="2000" b="1">
                <a:latin typeface="DokChampa"/>
                <a:cs typeface="DokChampa"/>
              </a:rPr>
              <a:t>Apprentissages</a:t>
            </a:r>
          </a:p>
          <a:p>
            <a:pPr marL="0" indent="0">
              <a:buNone/>
            </a:pPr>
            <a:endParaRPr lang="fr-FR" sz="2000" b="1">
              <a:latin typeface="DokChampa"/>
              <a:cs typeface="DokChampa"/>
            </a:endParaRPr>
          </a:p>
          <a:p>
            <a:pPr marL="342900" indent="-342900"/>
            <a:r>
              <a:rPr lang="fr-FR" sz="2000">
                <a:latin typeface="DokChampa"/>
                <a:cs typeface="DokChampa"/>
              </a:rPr>
              <a:t>Simple à mettre place 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342900" indent="-342900"/>
            <a:r>
              <a:rPr lang="fr-FR" sz="2000">
                <a:latin typeface="DokChampa"/>
                <a:cs typeface="DokChampa"/>
              </a:rPr>
              <a:t>Requêtes SQL/C#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342900" indent="-342900"/>
            <a:r>
              <a:rPr lang="fr-FR" sz="2000">
                <a:latin typeface="DokChampa"/>
                <a:cs typeface="DokChampa"/>
              </a:rPr>
              <a:t>Index avec clé primaire et </a:t>
            </a:r>
            <a:r>
              <a:rPr lang="fr-FR" sz="2000" err="1">
                <a:latin typeface="DokChampa"/>
                <a:cs typeface="DokChampa"/>
              </a:rPr>
              <a:t>foreign</a:t>
            </a:r>
            <a:r>
              <a:rPr lang="fr-FR" sz="2000">
                <a:latin typeface="DokChampa"/>
                <a:cs typeface="DokChampa"/>
              </a:rPr>
              <a:t> key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fr-FR" sz="2000" b="1">
                <a:latin typeface="DokChampa"/>
                <a:cs typeface="DokChampa"/>
              </a:rPr>
              <a:t>Difficultés rencontrées</a:t>
            </a:r>
          </a:p>
          <a:p>
            <a:pPr marL="0" indent="0">
              <a:buNone/>
            </a:pPr>
            <a:endParaRPr lang="fr-FR" sz="2000" b="1">
              <a:latin typeface="DokChampa"/>
              <a:cs typeface="DokChampa"/>
            </a:endParaRPr>
          </a:p>
          <a:p>
            <a:pPr marL="342900" indent="-342900"/>
            <a:r>
              <a:rPr lang="fr-FR" sz="2000">
                <a:latin typeface="DokChampa"/>
                <a:cs typeface="DokChampa"/>
              </a:rPr>
              <a:t>Première connexion à la DB via C#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5D5A793-9EE9-4AAA-91B0-C273890B5C28}"/>
              </a:ext>
            </a:extLst>
          </p:cNvPr>
          <p:cNvSpPr/>
          <p:nvPr/>
        </p:nvSpPr>
        <p:spPr>
          <a:xfrm>
            <a:off x="9960771" y="248754"/>
            <a:ext cx="2009757" cy="19786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 sz="6000">
                <a:latin typeface="DokChampa" panose="020B0604020202020204" pitchFamily="34" charset="-34"/>
                <a:cs typeface="DokChampa" panose="020B0604020202020204" pitchFamily="34" charset="-34"/>
              </a:rPr>
              <a:t>BD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691108-A189-4099-AAF8-D8928C6A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43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F7C35-1372-4D2E-A190-DFCAB196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fr-FR" sz="5400">
                <a:latin typeface="DokChampa" panose="020B0604020202020204" pitchFamily="34" charset="-34"/>
                <a:cs typeface="DokChampa" panose="020B0604020202020204" pitchFamily="34" charset="-34"/>
              </a:rPr>
              <a:t>REX Pôle Front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E4AD2-02B0-426A-B6EB-8468E7D88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fr-FR" sz="2000" b="1">
                <a:latin typeface="DokChampa"/>
                <a:cs typeface="DokChampa"/>
              </a:rPr>
              <a:t>Apprentissages</a:t>
            </a:r>
          </a:p>
          <a:p>
            <a:pPr marL="0" indent="0">
              <a:buNone/>
            </a:pP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fr-FR" sz="2000">
                <a:latin typeface="DokChampa"/>
                <a:cs typeface="DokChampa"/>
              </a:rPr>
              <a:t>- Bootstrap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fr-FR" sz="2000">
                <a:latin typeface="DokChampa"/>
                <a:cs typeface="DokChampa"/>
              </a:rPr>
              <a:t>- Travailler sous le format </a:t>
            </a:r>
            <a:r>
              <a:rPr lang="fr-FR" sz="2000" err="1">
                <a:latin typeface="DokChampa"/>
                <a:cs typeface="DokChampa"/>
              </a:rPr>
              <a:t>Cshtml</a:t>
            </a:r>
            <a:endParaRPr lang="fr-FR" sz="2000" err="1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fr-FR" sz="2000">
                <a:latin typeface="DokChampa"/>
                <a:cs typeface="DokChampa"/>
              </a:rPr>
              <a:t>- Temps très limité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fr-FR" sz="2000" b="1">
                <a:latin typeface="DokChampa"/>
                <a:cs typeface="DokChampa"/>
              </a:rPr>
              <a:t>Difficultés rencontrées</a:t>
            </a:r>
          </a:p>
          <a:p>
            <a:pPr marL="0" indent="0">
              <a:buNone/>
            </a:pP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fr-FR" sz="2000">
                <a:latin typeface="DokChampa"/>
                <a:cs typeface="DokChampa"/>
              </a:rPr>
              <a:t>- Choisir les bonnes propriétés CSS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fr-FR" sz="2000">
                <a:latin typeface="DokChampa"/>
                <a:cs typeface="DokChampa"/>
              </a:rPr>
              <a:t>- Temps très limité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5D5A793-9EE9-4AAA-91B0-C273890B5C28}"/>
              </a:ext>
            </a:extLst>
          </p:cNvPr>
          <p:cNvSpPr/>
          <p:nvPr/>
        </p:nvSpPr>
        <p:spPr>
          <a:xfrm>
            <a:off x="9960771" y="248754"/>
            <a:ext cx="2009757" cy="1978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 sz="4000">
                <a:latin typeface="DokChampa" panose="020B0604020202020204" pitchFamily="34" charset="-34"/>
                <a:cs typeface="DokChampa" panose="020B0604020202020204" pitchFamily="34" charset="-34"/>
              </a:rPr>
              <a:t>Front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E904A5-91CA-4766-92CD-5CDD5F52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17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F7C35-1372-4D2E-A190-DFCAB196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fr-FR" sz="5400">
                <a:latin typeface="DokChampa" panose="020B0604020202020204" pitchFamily="34" charset="-34"/>
                <a:cs typeface="DokChampa" panose="020B0604020202020204" pitchFamily="34" charset="-34"/>
              </a:rPr>
              <a:t>REX Pôle Back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E4AD2-02B0-426A-B6EB-8468E7D88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fr-FR" sz="2000" b="1">
                <a:latin typeface="DokChampa"/>
                <a:cs typeface="DokChampa"/>
              </a:rPr>
              <a:t>Apprentissages</a:t>
            </a:r>
          </a:p>
          <a:p>
            <a:pPr marL="0" indent="0">
              <a:buNone/>
            </a:pPr>
            <a:endParaRPr lang="fr-FR" sz="2000" b="1">
              <a:latin typeface="DokChampa"/>
              <a:cs typeface="DokChampa"/>
            </a:endParaRPr>
          </a:p>
          <a:p>
            <a:pPr marL="0" indent="0">
              <a:buNone/>
            </a:pPr>
            <a:r>
              <a:rPr lang="fr-FR" sz="2000">
                <a:latin typeface="DokChampa"/>
                <a:cs typeface="DokChampa"/>
              </a:rPr>
              <a:t>- Technologie ASP.net approfondie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fr-FR" sz="2000">
                <a:latin typeface="DokChampa"/>
                <a:cs typeface="DokChampa"/>
              </a:rPr>
              <a:t>- Transmission de connaissances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fr-FR" sz="2000">
                <a:latin typeface="DokChampa"/>
                <a:cs typeface="DokChampa"/>
              </a:rPr>
              <a:t>- Mise en production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fr-FR" sz="2000" b="1">
                <a:latin typeface="DokChampa"/>
                <a:cs typeface="DokChampa"/>
              </a:rPr>
              <a:t>Difficultés rencontrées</a:t>
            </a:r>
          </a:p>
          <a:p>
            <a:pPr marL="0" indent="0">
              <a:buNone/>
            </a:pPr>
            <a:endParaRPr lang="fr-FR" sz="2000" b="1">
              <a:latin typeface="DokChampa"/>
              <a:cs typeface="DokChampa"/>
            </a:endParaRPr>
          </a:p>
          <a:p>
            <a:pPr marL="0" indent="0">
              <a:buNone/>
            </a:pPr>
            <a:r>
              <a:rPr lang="fr-FR" sz="2000">
                <a:latin typeface="DokChampa"/>
                <a:cs typeface="DokChampa"/>
              </a:rPr>
              <a:t>- Sous-estimation des tâches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fr-FR" sz="2000">
                <a:latin typeface="DokChampa"/>
                <a:cs typeface="DokChampa"/>
              </a:rPr>
              <a:t>- Temps limité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endParaRPr lang="fr-FR" sz="2000" b="1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5D5A793-9EE9-4AAA-91B0-C273890B5C28}"/>
              </a:ext>
            </a:extLst>
          </p:cNvPr>
          <p:cNvSpPr/>
          <p:nvPr/>
        </p:nvSpPr>
        <p:spPr>
          <a:xfrm>
            <a:off x="9960771" y="248754"/>
            <a:ext cx="2009757" cy="19786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 sz="4000">
                <a:latin typeface="DokChampa" panose="020B0604020202020204" pitchFamily="34" charset="-34"/>
                <a:cs typeface="DokChampa" panose="020B0604020202020204" pitchFamily="34" charset="-34"/>
              </a:rPr>
              <a:t>Back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EF2AED-EC33-4009-9CD9-C1D1668F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85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F7C35-1372-4D2E-A190-DFCAB196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fr-FR" sz="5400">
                <a:latin typeface="DokChampa" panose="020B0604020202020204" pitchFamily="34" charset="-34"/>
                <a:cs typeface="DokChampa" panose="020B0604020202020204" pitchFamily="34" charset="-34"/>
              </a:rPr>
              <a:t>REX Pôle Gestion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E4AD2-02B0-426A-B6EB-8468E7D88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fr-FR" sz="2000" b="1">
                <a:latin typeface="DokChampa"/>
                <a:cs typeface="DokChampa"/>
              </a:rPr>
              <a:t>Apprentissages</a:t>
            </a:r>
          </a:p>
          <a:p>
            <a:pPr marL="0" indent="0">
              <a:buNone/>
            </a:pPr>
            <a:endParaRPr lang="fr-FR" sz="2000" b="1">
              <a:latin typeface="DokChampa"/>
              <a:cs typeface="DokChampa"/>
            </a:endParaRPr>
          </a:p>
          <a:p>
            <a:pPr marL="342900" indent="-342900"/>
            <a:r>
              <a:rPr lang="fr-FR" sz="2000">
                <a:latin typeface="DokChampa"/>
                <a:cs typeface="DokChampa"/>
              </a:rPr>
              <a:t>Projet sur court terme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342900" indent="-342900"/>
            <a:r>
              <a:rPr lang="fr-FR" sz="2000">
                <a:latin typeface="DokChampa"/>
                <a:cs typeface="DokChampa"/>
              </a:rPr>
              <a:t>Distribuer des tâches selon les compétences, les besoins, le temps, </a:t>
            </a:r>
            <a:r>
              <a:rPr lang="fr-FR" sz="2000" err="1">
                <a:latin typeface="DokChampa"/>
                <a:cs typeface="DokChampa"/>
              </a:rPr>
              <a:t>etc</a:t>
            </a:r>
            <a:endParaRPr lang="fr-FR" sz="2000" err="1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342900" indent="-342900"/>
            <a:r>
              <a:rPr lang="fr-FR" sz="2000">
                <a:latin typeface="DokChampa"/>
                <a:cs typeface="DokChampa"/>
              </a:rPr>
              <a:t>Centraliser et synchroniser différentes équipes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r>
              <a:rPr lang="fr-FR" sz="2000" b="1">
                <a:latin typeface="DokChampa"/>
                <a:cs typeface="DokChampa"/>
              </a:rPr>
              <a:t>Difficultés rencontrées</a:t>
            </a:r>
          </a:p>
          <a:p>
            <a:pPr marL="0" indent="0">
              <a:buNone/>
            </a:pPr>
            <a:endParaRPr lang="fr-FR" sz="2000" b="1">
              <a:latin typeface="DokChampa"/>
              <a:cs typeface="DokChampa"/>
            </a:endParaRPr>
          </a:p>
          <a:p>
            <a:pPr marL="342900" indent="-342900"/>
            <a:r>
              <a:rPr lang="fr-FR" sz="2000">
                <a:latin typeface="DokChampa"/>
                <a:cs typeface="DokChampa"/>
              </a:rPr>
              <a:t>Non connaissance des capacités des membres de l'équipe 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342900" indent="-342900"/>
            <a:r>
              <a:rPr lang="fr-FR" sz="2000">
                <a:latin typeface="DokChampa"/>
                <a:cs typeface="DokChampa"/>
              </a:rPr>
              <a:t>Projet sur très court terme</a:t>
            </a: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342900" indent="-342900"/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endParaRPr lang="fr-FR" sz="200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5D5A793-9EE9-4AAA-91B0-C273890B5C28}"/>
              </a:ext>
            </a:extLst>
          </p:cNvPr>
          <p:cNvSpPr/>
          <p:nvPr/>
        </p:nvSpPr>
        <p:spPr>
          <a:xfrm>
            <a:off x="9972316" y="248754"/>
            <a:ext cx="2009757" cy="197865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fr-FR" sz="2800" b="1">
                <a:latin typeface="DokChampa"/>
                <a:cs typeface="DokChampa"/>
              </a:rPr>
              <a:t>Gestion</a:t>
            </a:r>
            <a:endParaRPr lang="fr-FR" sz="2800" b="1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D65F3C-0C28-49E8-8593-53E2574E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40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9034E6-E61A-46C8-862F-FE917D55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>
                <a:latin typeface="DokChampa"/>
                <a:cs typeface="DokChampa"/>
              </a:rPr>
              <a:t>7. Pour aller plus loin…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128CF-2699-4851-8E7D-0725094A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fr-FR" sz="2400">
                <a:cs typeface="Calibri"/>
              </a:rPr>
              <a:t>Implémentation d'un tchat </a:t>
            </a:r>
            <a:endParaRPr lang="fr-FR">
              <a:cs typeface="Calibri"/>
            </a:endParaRPr>
          </a:p>
          <a:p>
            <a:r>
              <a:rPr lang="fr-FR" sz="2400">
                <a:cs typeface="Calibri"/>
              </a:rPr>
              <a:t>Création de questions par les utilisateurs</a:t>
            </a:r>
          </a:p>
          <a:p>
            <a:r>
              <a:rPr lang="fr-FR" sz="2400">
                <a:cs typeface="Calibri"/>
              </a:rPr>
              <a:t>Report d'une question fausse par l'utilisateur </a:t>
            </a:r>
            <a:endParaRPr lang="fr-FR">
              <a:cs typeface="Calibri"/>
            </a:endParaRPr>
          </a:p>
          <a:p>
            <a:endParaRPr lang="fr-FR" sz="2400">
              <a:cs typeface="Calibri"/>
            </a:endParaRPr>
          </a:p>
          <a:p>
            <a:endParaRPr lang="fr-FR" sz="240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34696D-DB1F-4C1F-A572-035CFBA9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4100"/>
            <a:ext cx="2743200" cy="365125"/>
          </a:xfrm>
        </p:spPr>
        <p:txBody>
          <a:bodyPr/>
          <a:lstStyle/>
          <a:p>
            <a:fld id="{41F8196D-39D7-4B44-9297-AA651BC8C40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01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9DE1B9-8943-45E8-AD03-28FAD8B8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>
                <a:latin typeface="DokChampa"/>
                <a:cs typeface="DokChampa"/>
              </a:rPr>
              <a:t>8. 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BCAB6-E031-4523-903A-16CFC336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fr-FR" sz="1800">
                <a:latin typeface="DokChampa"/>
                <a:cs typeface="Calibri"/>
              </a:rPr>
              <a:t>Principe Ouvert/Fermé SOLID : fermé à la modification mais ouvert à l'extension</a:t>
            </a:r>
          </a:p>
          <a:p>
            <a:r>
              <a:rPr lang="fr-FR" sz="1800">
                <a:latin typeface="DokChampa"/>
                <a:cs typeface="Calibri"/>
              </a:rPr>
              <a:t>Les tâches ne sont pas forcément atomiques</a:t>
            </a:r>
          </a:p>
          <a:p>
            <a:r>
              <a:rPr lang="fr-FR" sz="1800">
                <a:latin typeface="DokChampa"/>
                <a:cs typeface="Calibri"/>
              </a:rPr>
              <a:t>Le plus difficile est de coordonner les équipes</a:t>
            </a:r>
          </a:p>
          <a:p>
            <a:endParaRPr lang="fr-FR" sz="1800"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6">
            <a:extLst>
              <a:ext uri="{FF2B5EF4-FFF2-40B4-BE49-F238E27FC236}">
                <a16:creationId xmlns:a16="http://schemas.microsoft.com/office/drawing/2014/main" id="{095E79B5-4B07-42EC-B83E-2CEB7340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56" y="521865"/>
            <a:ext cx="5628018" cy="396775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51FF06-64F5-4253-B7B4-48E7545F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3350"/>
            <a:ext cx="2743200" cy="365125"/>
          </a:xfrm>
        </p:spPr>
        <p:txBody>
          <a:bodyPr/>
          <a:lstStyle/>
          <a:p>
            <a:fld id="{41F8196D-39D7-4B44-9297-AA651BC8C40A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A4D62B37-64F0-41D0-BE98-491A04B8D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811" y="4439545"/>
            <a:ext cx="2743200" cy="18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9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A8AF92-B991-4CB2-97A2-797891D9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err="1">
                <a:latin typeface="DokChampa" panose="020B0604020202020204" pitchFamily="34" charset="-34"/>
                <a:cs typeface="DokChampa" panose="020B0604020202020204" pitchFamily="34" charset="-34"/>
              </a:rPr>
              <a:t>Sommaire</a:t>
            </a:r>
            <a:endParaRPr lang="fr-FR" sz="540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338B0-C20E-48AE-A426-DF7372A2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>
                <a:latin typeface="DokChampa"/>
                <a:cs typeface="DokChampa"/>
              </a:rPr>
              <a:t>Présentation de l'équipe</a:t>
            </a:r>
            <a:endParaRPr lang="fr-FR" sz="24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514350" indent="-514350">
              <a:buAutoNum type="arabicPeriod"/>
            </a:pPr>
            <a:r>
              <a:rPr lang="fr-FR" sz="2400">
                <a:latin typeface="DokChampa"/>
                <a:cs typeface="DokChampa"/>
              </a:rPr>
              <a:t>Présentation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>
                <a:latin typeface="DokChampa"/>
                <a:cs typeface="DokChampa"/>
              </a:rPr>
              <a:t>Démonstration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>
                <a:latin typeface="DokChampa"/>
                <a:cs typeface="DokChampa"/>
              </a:rPr>
              <a:t>Choix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>
                <a:latin typeface="DokChampa"/>
                <a:cs typeface="DokChampa"/>
              </a:rPr>
              <a:t>Gestion de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>
                <a:latin typeface="DokChampa"/>
                <a:cs typeface="DokChampa"/>
              </a:rPr>
              <a:t>Retour d’expérience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>
                <a:latin typeface="DokChampa"/>
                <a:cs typeface="DokChampa"/>
              </a:rPr>
              <a:t>Pour aller plus loin…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>
                <a:latin typeface="DokChampa"/>
                <a:cs typeface="DokChampa"/>
              </a:rPr>
              <a:t>Conclusion</a:t>
            </a:r>
          </a:p>
        </p:txBody>
      </p:sp>
      <p:pic>
        <p:nvPicPr>
          <p:cNvPr id="11" name="Image 6">
            <a:extLst>
              <a:ext uri="{FF2B5EF4-FFF2-40B4-BE49-F238E27FC236}">
                <a16:creationId xmlns:a16="http://schemas.microsoft.com/office/drawing/2014/main" id="{BF2AC3EA-AFDA-4692-BF3F-1EC41FAF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783" y="2535069"/>
            <a:ext cx="4941651" cy="3483864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8AA8ED-65B1-480D-84BE-08990A08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1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06AD08-CE43-4F87-A30A-80353BC4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>
                <a:latin typeface="DokChampa"/>
                <a:cs typeface="DokChampa"/>
              </a:rPr>
              <a:t>1. Présentation de l'équipe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324642-1CCE-4A66-A94D-DCC6B64D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4100"/>
            <a:ext cx="2743200" cy="365125"/>
          </a:xfrm>
        </p:spPr>
        <p:txBody>
          <a:bodyPr/>
          <a:lstStyle/>
          <a:p>
            <a:fld id="{41F8196D-39D7-4B44-9297-AA651BC8C40A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97C1CD95-5AB7-4B87-9101-0CDA4FE6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10" y="2705847"/>
            <a:ext cx="1729161" cy="1729161"/>
          </a:xfrm>
          <a:prstGeom prst="rect">
            <a:avLst/>
          </a:prstGeom>
        </p:spPr>
      </p:pic>
      <p:pic>
        <p:nvPicPr>
          <p:cNvPr id="9" name="Image 11">
            <a:extLst>
              <a:ext uri="{FF2B5EF4-FFF2-40B4-BE49-F238E27FC236}">
                <a16:creationId xmlns:a16="http://schemas.microsoft.com/office/drawing/2014/main" id="{4263D29C-A369-42EB-96D4-78D1D439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22" y="2705847"/>
            <a:ext cx="1729161" cy="1729161"/>
          </a:xfrm>
          <a:prstGeom prst="rect">
            <a:avLst/>
          </a:prstGeom>
        </p:spPr>
      </p:pic>
      <p:pic>
        <p:nvPicPr>
          <p:cNvPr id="19" name="Image 13">
            <a:extLst>
              <a:ext uri="{FF2B5EF4-FFF2-40B4-BE49-F238E27FC236}">
                <a16:creationId xmlns:a16="http://schemas.microsoft.com/office/drawing/2014/main" id="{5AE11FED-7036-4A05-803C-9D20B4BD7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522" y="2705847"/>
            <a:ext cx="1729161" cy="1729161"/>
          </a:xfrm>
          <a:prstGeom prst="rect">
            <a:avLst/>
          </a:prstGeom>
        </p:spPr>
      </p:pic>
      <p:pic>
        <p:nvPicPr>
          <p:cNvPr id="21" name="Image 8">
            <a:extLst>
              <a:ext uri="{FF2B5EF4-FFF2-40B4-BE49-F238E27FC236}">
                <a16:creationId xmlns:a16="http://schemas.microsoft.com/office/drawing/2014/main" id="{25BCF815-3C26-4FF3-8812-12F73EBE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322" y="2705847"/>
            <a:ext cx="1729161" cy="1729161"/>
          </a:xfrm>
          <a:prstGeom prst="rect">
            <a:avLst/>
          </a:prstGeom>
        </p:spPr>
      </p:pic>
      <p:pic>
        <p:nvPicPr>
          <p:cNvPr id="23" name="Image 12">
            <a:extLst>
              <a:ext uri="{FF2B5EF4-FFF2-40B4-BE49-F238E27FC236}">
                <a16:creationId xmlns:a16="http://schemas.microsoft.com/office/drawing/2014/main" id="{030F9F0F-8D16-4E7F-92BF-B2FA7C1F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710" y="2705847"/>
            <a:ext cx="1729161" cy="1729161"/>
          </a:xfrm>
          <a:prstGeom prst="rect">
            <a:avLst/>
          </a:prstGeom>
        </p:spPr>
      </p:pic>
      <p:pic>
        <p:nvPicPr>
          <p:cNvPr id="25" name="Image 9">
            <a:extLst>
              <a:ext uri="{FF2B5EF4-FFF2-40B4-BE49-F238E27FC236}">
                <a16:creationId xmlns:a16="http://schemas.microsoft.com/office/drawing/2014/main" id="{817ADEBA-C48C-4EBE-AE6F-16087F14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922" y="2705847"/>
            <a:ext cx="1729161" cy="1729161"/>
          </a:xfrm>
          <a:prstGeom prst="rect">
            <a:avLst/>
          </a:prstGeom>
        </p:spPr>
      </p:pic>
      <p:pic>
        <p:nvPicPr>
          <p:cNvPr id="27" name="Image 10">
            <a:extLst>
              <a:ext uri="{FF2B5EF4-FFF2-40B4-BE49-F238E27FC236}">
                <a16:creationId xmlns:a16="http://schemas.microsoft.com/office/drawing/2014/main" id="{DA30B3F9-518C-49F2-BCA7-D0267076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722" y="2705847"/>
            <a:ext cx="1729161" cy="1729161"/>
          </a:xfrm>
          <a:prstGeom prst="rect">
            <a:avLst/>
          </a:prstGeom>
        </p:spPr>
      </p:pic>
      <p:graphicFrame>
        <p:nvGraphicFramePr>
          <p:cNvPr id="29" name="Tableau 29">
            <a:extLst>
              <a:ext uri="{FF2B5EF4-FFF2-40B4-BE49-F238E27FC236}">
                <a16:creationId xmlns:a16="http://schemas.microsoft.com/office/drawing/2014/main" id="{0213CDF5-4A50-4CF4-A38B-BAD722FF9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25470"/>
              </p:ext>
            </p:extLst>
          </p:nvPr>
        </p:nvGraphicFramePr>
        <p:xfrm>
          <a:off x="860611" y="4392705"/>
          <a:ext cx="10260404" cy="14389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65772">
                  <a:extLst>
                    <a:ext uri="{9D8B030D-6E8A-4147-A177-3AD203B41FA5}">
                      <a16:colId xmlns:a16="http://schemas.microsoft.com/office/drawing/2014/main" val="4121004986"/>
                    </a:ext>
                  </a:extLst>
                </a:gridCol>
                <a:gridCol w="1465772">
                  <a:extLst>
                    <a:ext uri="{9D8B030D-6E8A-4147-A177-3AD203B41FA5}">
                      <a16:colId xmlns:a16="http://schemas.microsoft.com/office/drawing/2014/main" val="2855487765"/>
                    </a:ext>
                  </a:extLst>
                </a:gridCol>
                <a:gridCol w="1465772">
                  <a:extLst>
                    <a:ext uri="{9D8B030D-6E8A-4147-A177-3AD203B41FA5}">
                      <a16:colId xmlns:a16="http://schemas.microsoft.com/office/drawing/2014/main" val="3329894155"/>
                    </a:ext>
                  </a:extLst>
                </a:gridCol>
                <a:gridCol w="1465772">
                  <a:extLst>
                    <a:ext uri="{9D8B030D-6E8A-4147-A177-3AD203B41FA5}">
                      <a16:colId xmlns:a16="http://schemas.microsoft.com/office/drawing/2014/main" val="377897546"/>
                    </a:ext>
                  </a:extLst>
                </a:gridCol>
                <a:gridCol w="1465772">
                  <a:extLst>
                    <a:ext uri="{9D8B030D-6E8A-4147-A177-3AD203B41FA5}">
                      <a16:colId xmlns:a16="http://schemas.microsoft.com/office/drawing/2014/main" val="3168023400"/>
                    </a:ext>
                  </a:extLst>
                </a:gridCol>
                <a:gridCol w="1465772">
                  <a:extLst>
                    <a:ext uri="{9D8B030D-6E8A-4147-A177-3AD203B41FA5}">
                      <a16:colId xmlns:a16="http://schemas.microsoft.com/office/drawing/2014/main" val="2709051259"/>
                    </a:ext>
                  </a:extLst>
                </a:gridCol>
                <a:gridCol w="1465772">
                  <a:extLst>
                    <a:ext uri="{9D8B030D-6E8A-4147-A177-3AD203B41FA5}">
                      <a16:colId xmlns:a16="http://schemas.microsoft.com/office/drawing/2014/main" val="1010406195"/>
                    </a:ext>
                  </a:extLst>
                </a:gridCol>
              </a:tblGrid>
              <a:tr h="71946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latin typeface="DokChampa"/>
                        </a:rPr>
                        <a:t>Julien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latin typeface="DokChampa"/>
                        </a:rPr>
                        <a:t>Claire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latin typeface="DokChampa"/>
                        </a:rPr>
                        <a:t>Lucas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latin typeface="DokChampa"/>
                        </a:rPr>
                        <a:t>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err="1">
                          <a:latin typeface="DokChampa"/>
                        </a:rPr>
                        <a:t>Loreleï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latin typeface="DokChampa"/>
                        </a:rPr>
                        <a:t>Steven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latin typeface="DokChampa"/>
                        </a:rPr>
                        <a:t>Damien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348632"/>
                  </a:ext>
                </a:extLst>
              </a:tr>
              <a:tr h="719460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latin typeface="DokChampa"/>
                        </a:rPr>
                        <a:t>Gestion de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latin typeface="DokChampa"/>
                        </a:rPr>
                        <a:t>Algorithmique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latin typeface="DokChampa"/>
                        </a:rPr>
                        <a:t>Dev Logiciel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 b="0" i="0" u="none" strike="noStrike" noProof="0">
                          <a:latin typeface="DokChampa"/>
                        </a:rPr>
                        <a:t>Dev full-stack</a:t>
                      </a:r>
                      <a:r>
                        <a:rPr lang="fr-FR" sz="1600" b="0" i="0" u="none" strike="noStrike" noProof="0"/>
                        <a:t> 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latin typeface="DokChampa"/>
                        </a:rPr>
                        <a:t>Dev full-stack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latin typeface="DokChampa"/>
                        </a:rPr>
                        <a:t>Dev Ops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600">
                          <a:latin typeface="DokChampa"/>
                        </a:rPr>
                        <a:t>Serveur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latin typeface="DokChampa"/>
                        </a:rPr>
                        <a:t>IHM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915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63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0E13D8-4299-433A-9920-5EA51B53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fr-FR" sz="3300">
                <a:latin typeface="DokChampa"/>
                <a:cs typeface="DokChampa"/>
              </a:rPr>
              <a:t>2. 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DD6943-27C8-49E0-8193-D8666D40F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fr-FR" sz="1800">
                <a:latin typeface="DokChampa" panose="020B0604020202020204" pitchFamily="34" charset="-34"/>
                <a:cs typeface="DokChampa" panose="020B0604020202020204" pitchFamily="34" charset="-34"/>
              </a:rPr>
              <a:t>Application Web de Quiz</a:t>
            </a:r>
          </a:p>
          <a:p>
            <a:pPr marL="0" indent="0">
              <a:buNone/>
            </a:pPr>
            <a:endParaRPr lang="fr-FR" sz="18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r>
              <a:rPr lang="fr-FR" sz="1800">
                <a:latin typeface="DokChampa" panose="020B0604020202020204" pitchFamily="34" charset="-34"/>
                <a:cs typeface="DokChampa" panose="020B0604020202020204" pitchFamily="34" charset="-34"/>
              </a:rPr>
              <a:t>Possibilité de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>
                <a:latin typeface="DokChampa" panose="020B0604020202020204" pitchFamily="34" charset="-34"/>
                <a:cs typeface="DokChampa" panose="020B0604020202020204" pitchFamily="34" charset="-34"/>
              </a:rPr>
              <a:t>Rejoindre un quiz en solo ou à plusieurs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>
                <a:latin typeface="DokChampa" panose="020B0604020202020204" pitchFamily="34" charset="-34"/>
                <a:cs typeface="DokChampa" panose="020B0604020202020204" pitchFamily="34" charset="-34"/>
              </a:rPr>
              <a:t>Créer un compte pour enregistrer ses scores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>
                <a:latin typeface="DokChampa" panose="020B0604020202020204" pitchFamily="34" charset="-34"/>
                <a:cs typeface="DokChampa" panose="020B0604020202020204" pitchFamily="34" charset="-34"/>
              </a:rPr>
              <a:t>Choisir un niveau de difficulté pour chaque mode</a:t>
            </a:r>
          </a:p>
          <a:p>
            <a:pPr marL="457200" lvl="1" indent="0">
              <a:buNone/>
            </a:pPr>
            <a:endParaRPr lang="fr-FR" sz="18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r>
              <a:rPr lang="fr-FR" sz="1800">
                <a:latin typeface="DokChampa" panose="020B0604020202020204" pitchFamily="34" charset="-34"/>
                <a:cs typeface="DokChampa" panose="020B0604020202020204" pitchFamily="34" charset="-34"/>
              </a:rPr>
              <a:t>Modes disponibles</a:t>
            </a:r>
          </a:p>
          <a:p>
            <a:pPr lvl="1">
              <a:buFontTx/>
              <a:buChar char="-"/>
            </a:pPr>
            <a:endParaRPr lang="fr-FR" sz="180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69026-04F9-468E-BCA9-F2FEE540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4100"/>
            <a:ext cx="2743200" cy="365125"/>
          </a:xfrm>
        </p:spPr>
        <p:txBody>
          <a:bodyPr/>
          <a:lstStyle/>
          <a:p>
            <a:fld id="{41F8196D-39D7-4B44-9297-AA651BC8C40A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EB26703C-B994-447E-8B66-E82532F4C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509" y="462294"/>
            <a:ext cx="4611665" cy="57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6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06AD08-CE43-4F87-A30A-80353BC4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>
                <a:latin typeface="DokChampa"/>
                <a:cs typeface="DokChampa"/>
              </a:rPr>
              <a:t>3. 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2E84DA-FE33-4FE3-9D08-3227108AD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endParaRPr lang="fr-FR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émonstration Logisav – Logisav">
            <a:extLst>
              <a:ext uri="{FF2B5EF4-FFF2-40B4-BE49-F238E27FC236}">
                <a16:creationId xmlns:a16="http://schemas.microsoft.com/office/drawing/2014/main" id="{2F2F61F9-8F1A-42AE-AB8E-9E84E1A4B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4" y="1183841"/>
            <a:ext cx="6858281" cy="685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9EE98AD1-2C81-410F-91E9-B5A89A5F8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588" y="2848882"/>
            <a:ext cx="4589759" cy="323578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324642-1CCE-4A66-A94D-DCC6B64D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4100"/>
            <a:ext cx="2743200" cy="365125"/>
          </a:xfrm>
        </p:spPr>
        <p:txBody>
          <a:bodyPr/>
          <a:lstStyle/>
          <a:p>
            <a:fld id="{41F8196D-39D7-4B44-9297-AA651BC8C40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27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E3AAED-A342-4745-8827-AA1854BC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latin typeface="DokChampa"/>
                <a:cs typeface="DokChampa"/>
              </a:rPr>
              <a:t>4</a:t>
            </a:r>
            <a:r>
              <a:rPr lang="en-US" sz="3600" kern="1200">
                <a:latin typeface="DokChampa"/>
                <a:cs typeface="DokChampa"/>
              </a:rPr>
              <a:t>. Choix techniques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DE5C2B-C717-42D5-A0B7-68AF628E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3" y="0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>
                <a:latin typeface="DokChampa" panose="020B0604020202020204" pitchFamily="34" charset="-34"/>
                <a:cs typeface="DokChampa" panose="020B0604020202020204" pitchFamily="34" charset="-34"/>
              </a:rPr>
              <a:t>Front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La version 3 de Vue.js, le framework JavaScript progressif, est disponible  avec de nouvelles API et des améliorations de performance">
            <a:extLst>
              <a:ext uri="{FF2B5EF4-FFF2-40B4-BE49-F238E27FC236}">
                <a16:creationId xmlns:a16="http://schemas.microsoft.com/office/drawing/2014/main" id="{C17D5C4B-A22E-4AEE-8050-FAF8404A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0829" y="468039"/>
            <a:ext cx="5628018" cy="24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B59662-F218-4B70-A843-511F6056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4100"/>
            <a:ext cx="2743200" cy="365125"/>
          </a:xfrm>
        </p:spPr>
        <p:txBody>
          <a:bodyPr/>
          <a:lstStyle/>
          <a:p>
            <a:fld id="{41F8196D-39D7-4B44-9297-AA651BC8C40A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09501F6-DC79-42C8-917D-92F48F848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63" y="4003675"/>
            <a:ext cx="2555875" cy="1758950"/>
          </a:xfrm>
          <a:prstGeom prst="rect">
            <a:avLst/>
          </a:prstGeom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ED9BA3E8-8EEC-4E14-9A65-D7D61B279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337" y="3430588"/>
            <a:ext cx="2457450" cy="24574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7D03D2-08F8-4447-BD80-C75CD0A800DE}"/>
              </a:ext>
            </a:extLst>
          </p:cNvPr>
          <p:cNvSpPr txBox="1"/>
          <p:nvPr/>
        </p:nvSpPr>
        <p:spPr>
          <a:xfrm>
            <a:off x="631537" y="2265218"/>
            <a:ext cx="4521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DokChampa"/>
                <a:cs typeface="Calibri"/>
              </a:rPr>
              <a:t>- 1er choix: Vue.JS </a:t>
            </a:r>
          </a:p>
          <a:p>
            <a:r>
              <a:rPr lang="fr-FR">
                <a:latin typeface="DokChampa"/>
                <a:cs typeface="Calibri"/>
              </a:rPr>
              <a:t>                 Difficultés d'intégration avec </a:t>
            </a:r>
            <a:r>
              <a:rPr lang="fr-FR" err="1">
                <a:latin typeface="DokChampa"/>
                <a:cs typeface="Calibri"/>
              </a:rPr>
              <a:t>Asp.Net</a:t>
            </a:r>
          </a:p>
          <a:p>
            <a:endParaRPr lang="fr-FR">
              <a:latin typeface="DokChampa"/>
              <a:cs typeface="Calibri"/>
            </a:endParaRPr>
          </a:p>
          <a:p>
            <a:r>
              <a:rPr lang="fr-FR">
                <a:latin typeface="DokChampa"/>
                <a:cs typeface="Calibri"/>
              </a:rPr>
              <a:t>-2eme choix: HTML/CSS</a:t>
            </a:r>
          </a:p>
          <a:p>
            <a:endParaRPr lang="fr-FR">
              <a:latin typeface="DokChampa"/>
              <a:cs typeface="Calibri"/>
            </a:endParaRPr>
          </a:p>
          <a:p>
            <a:r>
              <a:rPr lang="fr-FR">
                <a:latin typeface="DokChampa"/>
                <a:cs typeface="Calibri"/>
              </a:rPr>
              <a:t>-Choix Final: Bootstrap</a:t>
            </a:r>
          </a:p>
        </p:txBody>
      </p:sp>
    </p:spTree>
    <p:extLst>
      <p:ext uri="{BB962C8B-B14F-4D97-AF65-F5344CB8AC3E}">
        <p14:creationId xmlns:p14="http://schemas.microsoft.com/office/powerpoint/2010/main" val="352236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E3AAED-A342-4745-8827-AA1854BC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latin typeface="DokChampa"/>
                <a:cs typeface="DokChampa"/>
              </a:rPr>
              <a:t>4</a:t>
            </a:r>
            <a:r>
              <a:rPr lang="en-US" sz="3600" kern="1200">
                <a:latin typeface="DokChampa"/>
                <a:cs typeface="DokChampa"/>
              </a:rPr>
              <a:t>. Choix techniques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DE5C2B-C717-42D5-A0B7-68AF628E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33" y="0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>
                <a:latin typeface="DokChampa" panose="020B0604020202020204" pitchFamily="34" charset="-34"/>
                <a:cs typeface="DokChampa" panose="020B0604020202020204" pitchFamily="34" charset="-34"/>
              </a:rPr>
              <a:t>Back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SP Dot Net in Ambegaon Pathar, Pune | ID: 15450123048">
            <a:extLst>
              <a:ext uri="{FF2B5EF4-FFF2-40B4-BE49-F238E27FC236}">
                <a16:creationId xmlns:a16="http://schemas.microsoft.com/office/drawing/2014/main" id="{DF9A9888-F68F-41BB-92B2-3BE1F0DDD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1D54E8-7206-4C78-A428-221CF8B8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4100"/>
            <a:ext cx="2743200" cy="365125"/>
          </a:xfrm>
        </p:spPr>
        <p:txBody>
          <a:bodyPr/>
          <a:lstStyle/>
          <a:p>
            <a:fld id="{41F8196D-39D7-4B44-9297-AA651BC8C40A}" type="slidenum">
              <a:rPr lang="fr-FR" smtClean="0"/>
              <a:t>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F106DDB-E698-4B29-ACE9-E9B8DD9E6EBE}"/>
              </a:ext>
            </a:extLst>
          </p:cNvPr>
          <p:cNvSpPr txBox="1"/>
          <p:nvPr/>
        </p:nvSpPr>
        <p:spPr>
          <a:xfrm>
            <a:off x="858187" y="3050498"/>
            <a:ext cx="402985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Framework : ASPNET Core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Technologie de communication : SignalR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Back côté client : JavaScript</a:t>
            </a:r>
          </a:p>
        </p:txBody>
      </p:sp>
    </p:spTree>
    <p:extLst>
      <p:ext uri="{BB962C8B-B14F-4D97-AF65-F5344CB8AC3E}">
        <p14:creationId xmlns:p14="http://schemas.microsoft.com/office/powerpoint/2010/main" val="329634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E3AAED-A342-4745-8827-AA1854BC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latin typeface="DokChampa"/>
                <a:cs typeface="DokChampa"/>
              </a:rPr>
              <a:t>4</a:t>
            </a:r>
            <a:r>
              <a:rPr lang="en-US" sz="3600" kern="1200">
                <a:latin typeface="DokChampa"/>
                <a:cs typeface="DokChampa"/>
              </a:rPr>
              <a:t>. Choix techniques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DE5C2B-C717-42D5-A0B7-68AF628E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33" y="-23003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err="1">
                <a:latin typeface="DokChampa" panose="020B0604020202020204" pitchFamily="34" charset="-34"/>
                <a:cs typeface="DokChampa" panose="020B0604020202020204" pitchFamily="34" charset="-34"/>
              </a:rPr>
              <a:t>Schéma</a:t>
            </a:r>
            <a:r>
              <a:rPr lang="en-US" sz="1800" kern="1200">
                <a:latin typeface="DokChampa" panose="020B0604020202020204" pitchFamily="34" charset="-34"/>
                <a:cs typeface="DokChampa" panose="020B0604020202020204" pitchFamily="34" charset="-34"/>
              </a:rPr>
              <a:t> de base de </a:t>
            </a:r>
            <a:r>
              <a:rPr lang="en-US" sz="1800" kern="1200" err="1">
                <a:latin typeface="DokChampa" panose="020B0604020202020204" pitchFamily="34" charset="-34"/>
                <a:cs typeface="DokChampa" panose="020B0604020202020204" pitchFamily="34" charset="-34"/>
              </a:rPr>
              <a:t>données</a:t>
            </a:r>
            <a:endParaRPr lang="en-US" sz="1800" kern="120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4E2C9C3-550D-476C-923C-1B8C1AE6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026183"/>
            <a:ext cx="5628018" cy="457276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D83F95-8462-49E4-B846-8A553E3C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4100"/>
            <a:ext cx="2743200" cy="365125"/>
          </a:xfrm>
        </p:spPr>
        <p:txBody>
          <a:bodyPr/>
          <a:lstStyle/>
          <a:p>
            <a:fld id="{41F8196D-39D7-4B44-9297-AA651BC8C40A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9F9823-78C5-4FDE-B439-AD92BD5A7ECC}"/>
              </a:ext>
            </a:extLst>
          </p:cNvPr>
          <p:cNvSpPr txBox="1"/>
          <p:nvPr/>
        </p:nvSpPr>
        <p:spPr>
          <a:xfrm>
            <a:off x="546847" y="2438400"/>
            <a:ext cx="44733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Base de données : </a:t>
            </a:r>
            <a:r>
              <a:rPr lang="fr-FR" err="1">
                <a:cs typeface="Calibri"/>
              </a:rPr>
              <a:t>MariaDB</a:t>
            </a:r>
            <a:r>
              <a:rPr lang="fr-FR">
                <a:cs typeface="Calibri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Panel administrateur : PHPMyAdmin</a:t>
            </a:r>
          </a:p>
          <a:p>
            <a:pPr marL="285750" indent="-285750">
              <a:buFont typeface="Arial"/>
              <a:buChar char="•"/>
            </a:pPr>
            <a:r>
              <a:rPr lang="fr-FR" err="1">
                <a:cs typeface="Calibri"/>
              </a:rPr>
              <a:t>Bcrypt</a:t>
            </a:r>
            <a:r>
              <a:rPr lang="fr-FR">
                <a:cs typeface="Calibri"/>
              </a:rPr>
              <a:t> pour stocker les mots de passe</a:t>
            </a: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02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430338F-E2FD-4573-B0B7-E2EB12CC9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A37A43-53A3-464B-BEFD-2740B6F5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fr-FR" sz="3200">
                <a:latin typeface="DokChampa"/>
                <a:cs typeface="DokChampa"/>
              </a:rPr>
              <a:t>5. Gestion de projet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F55A3-9BF0-46EF-BA0D-1A5018A3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588495"/>
            <a:ext cx="6586915" cy="19052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800">
                <a:latin typeface="DokChampa"/>
                <a:cs typeface="DokChampa"/>
              </a:rPr>
              <a:t>Organisation en sprint :</a:t>
            </a:r>
            <a:endParaRPr lang="fr-FR">
              <a:cs typeface="Calibri" panose="020F0502020204030204"/>
            </a:endParaRPr>
          </a:p>
          <a:p>
            <a:pPr marL="742950" lvl="1" indent="-285750"/>
            <a:r>
              <a:rPr lang="fr-FR" sz="1400">
                <a:latin typeface="DokChampa"/>
                <a:cs typeface="DokChampa"/>
              </a:rPr>
              <a:t>5 séances = 5 sprints </a:t>
            </a:r>
            <a:endParaRPr lang="fr-FR" sz="14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742950" lvl="1" indent="-285750"/>
            <a:r>
              <a:rPr lang="fr-FR" sz="1400">
                <a:latin typeface="DokChampa"/>
                <a:cs typeface="DokChampa"/>
              </a:rPr>
              <a:t>Tâches des sprint divisées en 3 : To Do, In </a:t>
            </a:r>
            <a:r>
              <a:rPr lang="fr-FR" sz="1400" err="1">
                <a:latin typeface="DokChampa"/>
                <a:cs typeface="DokChampa"/>
              </a:rPr>
              <a:t>progress</a:t>
            </a:r>
            <a:r>
              <a:rPr lang="fr-FR" sz="1400">
                <a:latin typeface="DokChampa"/>
                <a:cs typeface="DokChampa"/>
              </a:rPr>
              <a:t>, </a:t>
            </a:r>
            <a:r>
              <a:rPr lang="fr-FR" sz="1400" err="1">
                <a:latin typeface="DokChampa"/>
                <a:cs typeface="DokChampa"/>
              </a:rPr>
              <a:t>Done</a:t>
            </a:r>
            <a:endParaRPr lang="fr-FR" sz="1400" err="1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endParaRPr lang="fr-FR" sz="180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marL="0" indent="0">
              <a:buNone/>
            </a:pPr>
            <a:endParaRPr lang="fr-FR" sz="180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48A54B-BD49-490D-A7AB-C32CA84E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196D-39D7-4B44-9297-AA651BC8C40A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7" descr="Une image contenant texte, moniteur, capture d’écran, écran&#10;&#10;Description générée automatiquement">
            <a:extLst>
              <a:ext uri="{FF2B5EF4-FFF2-40B4-BE49-F238E27FC236}">
                <a16:creationId xmlns:a16="http://schemas.microsoft.com/office/drawing/2014/main" id="{6F22ECB8-20D9-4430-9C62-A5506AA0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445" y="648024"/>
            <a:ext cx="5026523" cy="3105025"/>
          </a:xfrm>
          <a:prstGeom prst="rect">
            <a:avLst/>
          </a:prstGeom>
        </p:spPr>
      </p:pic>
      <p:pic>
        <p:nvPicPr>
          <p:cNvPr id="8" name="Image 8" descr="Une image contenant texte, capture d’écran, moniteur, écran&#10;&#10;Description générée automatiquement">
            <a:extLst>
              <a:ext uri="{FF2B5EF4-FFF2-40B4-BE49-F238E27FC236}">
                <a16:creationId xmlns:a16="http://schemas.microsoft.com/office/drawing/2014/main" id="{5D85843B-3296-449D-BC9F-18ED62E6A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2" y="740752"/>
            <a:ext cx="4824760" cy="29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78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19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Travail de mise en situation</vt:lpstr>
      <vt:lpstr>Sommaire</vt:lpstr>
      <vt:lpstr>1. Présentation de l'équipe</vt:lpstr>
      <vt:lpstr>2. Présentation du projet</vt:lpstr>
      <vt:lpstr>3. Démonstration</vt:lpstr>
      <vt:lpstr>4. Choix techniques</vt:lpstr>
      <vt:lpstr>4. Choix techniques</vt:lpstr>
      <vt:lpstr>4. Choix techniques</vt:lpstr>
      <vt:lpstr>5. Gestion de projet</vt:lpstr>
      <vt:lpstr>5. Gestion de projet</vt:lpstr>
      <vt:lpstr>5. Gestion de projet</vt:lpstr>
      <vt:lpstr>5. Gestion de projet</vt:lpstr>
      <vt:lpstr>6. Retours d’expérience</vt:lpstr>
      <vt:lpstr>REX Pôle Base de données</vt:lpstr>
      <vt:lpstr>REX Pôle Front</vt:lpstr>
      <vt:lpstr>REX Pôle Back</vt:lpstr>
      <vt:lpstr>REX Pôle Gestion</vt:lpstr>
      <vt:lpstr>7. Pour aller plus loin…</vt:lpstr>
      <vt:lpstr>8.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No Good</dc:title>
  <dc:creator>Claire B</dc:creator>
  <cp:revision>3</cp:revision>
  <dcterms:created xsi:type="dcterms:W3CDTF">2021-05-17T12:05:30Z</dcterms:created>
  <dcterms:modified xsi:type="dcterms:W3CDTF">2021-05-21T11:01:49Z</dcterms:modified>
</cp:coreProperties>
</file>