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2" r:id="rId4"/>
    <p:sldId id="273" r:id="rId5"/>
    <p:sldId id="271" r:id="rId6"/>
    <p:sldId id="266" r:id="rId7"/>
    <p:sldId id="259" r:id="rId8"/>
    <p:sldId id="264" r:id="rId9"/>
    <p:sldId id="269" r:id="rId10"/>
    <p:sldId id="267" r:id="rId11"/>
    <p:sldId id="270" r:id="rId12"/>
    <p:sldId id="261" r:id="rId13"/>
    <p:sldId id="262" r:id="rId14"/>
    <p:sldId id="268"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1C3E87-704E-4C9D-AA90-DDB035063D06}" v="4" dt="2024-03-01T13:18:37.1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286" autoAdjust="0"/>
    <p:restoredTop sz="94660"/>
  </p:normalViewPr>
  <p:slideViewPr>
    <p:cSldViewPr snapToGrid="0">
      <p:cViewPr varScale="1">
        <p:scale>
          <a:sx n="118" d="100"/>
          <a:sy n="118" d="100"/>
        </p:scale>
        <p:origin x="224"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4/24/24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4/24/24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researchgate.net/publication/220094570_ThreadMentor_A_pedagogical_tool_for_multithreaded_programming" TargetMode="External"/><Relationship Id="rId2" Type="http://schemas.openxmlformats.org/officeDocument/2006/relationships/hyperlink" Target="http://miro.medium.com/max/662/1*bBGR80ixw0l6ZELyNh7fxw.p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7761E-6513-1548-EF22-CF822C63D18D}"/>
              </a:ext>
            </a:extLst>
          </p:cNvPr>
          <p:cNvSpPr>
            <a:spLocks noGrp="1"/>
          </p:cNvSpPr>
          <p:nvPr>
            <p:ph type="ctrTitle"/>
          </p:nvPr>
        </p:nvSpPr>
        <p:spPr>
          <a:xfrm>
            <a:off x="2578698" y="1097311"/>
            <a:ext cx="7034603" cy="1493273"/>
          </a:xfrm>
        </p:spPr>
        <p:txBody>
          <a:bodyPr>
            <a:normAutofit/>
          </a:bodyPr>
          <a:lstStyle/>
          <a:p>
            <a:pPr algn="ctr"/>
            <a:r>
              <a:rPr lang="en-GB" sz="3200" dirty="0">
                <a:solidFill>
                  <a:schemeClr val="bg1"/>
                </a:solidFill>
              </a:rPr>
              <a:t>A study of synchronization and concurrency issue in the dining philosophers problem</a:t>
            </a:r>
            <a:endParaRPr lang="en-IE" sz="3200" dirty="0">
              <a:solidFill>
                <a:schemeClr val="bg1"/>
              </a:solidFill>
            </a:endParaRPr>
          </a:p>
        </p:txBody>
      </p:sp>
      <p:sp>
        <p:nvSpPr>
          <p:cNvPr id="3" name="Subtitle 2">
            <a:extLst>
              <a:ext uri="{FF2B5EF4-FFF2-40B4-BE49-F238E27FC236}">
                <a16:creationId xmlns:a16="http://schemas.microsoft.com/office/drawing/2014/main" id="{08EF54BE-3D85-7E5F-EB37-1C21E91ACD2A}"/>
              </a:ext>
            </a:extLst>
          </p:cNvPr>
          <p:cNvSpPr>
            <a:spLocks noGrp="1"/>
          </p:cNvSpPr>
          <p:nvPr>
            <p:ph type="subTitle" idx="1"/>
          </p:nvPr>
        </p:nvSpPr>
        <p:spPr>
          <a:xfrm>
            <a:off x="3101039" y="3429000"/>
            <a:ext cx="5989921" cy="2034675"/>
          </a:xfrm>
        </p:spPr>
        <p:txBody>
          <a:bodyPr>
            <a:normAutofit/>
          </a:bodyPr>
          <a:lstStyle/>
          <a:p>
            <a:r>
              <a:rPr lang="en-GB" dirty="0"/>
              <a:t>Submitted by: 	Rochelle Mullen     B00156311</a:t>
            </a:r>
          </a:p>
          <a:p>
            <a:r>
              <a:rPr lang="en-GB" dirty="0"/>
              <a:t>		Steven Kelly 	       B00150588</a:t>
            </a:r>
          </a:p>
          <a:p>
            <a:r>
              <a:rPr lang="en-GB" dirty="0"/>
              <a:t>		Habiba Nour 	       B00151078</a:t>
            </a:r>
          </a:p>
          <a:p>
            <a:r>
              <a:rPr lang="en-GB" dirty="0"/>
              <a:t>		Piotr Momat 	       B00156112</a:t>
            </a:r>
          </a:p>
          <a:p>
            <a:pPr algn="ctr"/>
            <a:endParaRPr lang="en-GB" dirty="0"/>
          </a:p>
          <a:p>
            <a:pPr algn="ctr"/>
            <a:endParaRPr lang="en-IE" dirty="0"/>
          </a:p>
        </p:txBody>
      </p:sp>
    </p:spTree>
    <p:extLst>
      <p:ext uri="{BB962C8B-B14F-4D97-AF65-F5344CB8AC3E}">
        <p14:creationId xmlns:p14="http://schemas.microsoft.com/office/powerpoint/2010/main" val="2773459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143001" y="359228"/>
            <a:ext cx="9905998" cy="598715"/>
          </a:xfrm>
        </p:spPr>
        <p:txBody>
          <a:bodyPr/>
          <a:lstStyle/>
          <a:p>
            <a:r>
              <a:rPr lang="en-GB" dirty="0">
                <a:solidFill>
                  <a:schemeClr val="bg1"/>
                </a:solidFill>
              </a:rPr>
              <a:t>Tags used in our solution int threadmentor</a:t>
            </a:r>
            <a:endParaRPr lang="en-IE"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a:xfrm>
            <a:off x="265196" y="3860324"/>
            <a:ext cx="11807062" cy="2906488"/>
          </a:xfrm>
        </p:spPr>
        <p:txBody>
          <a:bodyPr>
            <a:normAutofit/>
          </a:bodyPr>
          <a:lstStyle/>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SW: Semaphore Wait: A Philosopher attempts to sit down, but all chairs are occupied(decrements the semaphore).</a:t>
            </a: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SE</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Semaphore Enter: The Philosopher sits down which decrements semaphore.</a:t>
            </a: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SS</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Semaphore Signal: The Philosopher gets up, which increments semaphores and allows others to sit down.</a:t>
            </a:r>
          </a:p>
          <a:p>
            <a:r>
              <a:rPr lang="en-IE" sz="1800" dirty="0">
                <a:solidFill>
                  <a:schemeClr val="bg1"/>
                </a:solidFill>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MW</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Mutex Wait: </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One of the Philosophers trying to pick up a fork(mutex), but fork is already in use</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ML</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Mutex Lock: </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One of the Philosophers picks up a fork(mutex) and locks the mutex lock.</a:t>
            </a:r>
            <a:endPar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endParaRP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MU</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Mutex Unlock: </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Philosopher puts down a fork and unlocks the mutex lock.</a:t>
            </a:r>
            <a:endPar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endParaRPr>
          </a:p>
        </p:txBody>
      </p:sp>
      <p:pic>
        <p:nvPicPr>
          <p:cNvPr id="7" name="Picture 6" descr="A screenshot of a computer&#10;&#10;Description automatically generated">
            <a:extLst>
              <a:ext uri="{FF2B5EF4-FFF2-40B4-BE49-F238E27FC236}">
                <a16:creationId xmlns:a16="http://schemas.microsoft.com/office/drawing/2014/main" id="{C0E4A68E-2614-C9BE-4D0B-BC035A1FA3AF}"/>
              </a:ext>
            </a:extLst>
          </p:cNvPr>
          <p:cNvPicPr>
            <a:picLocks noChangeAspect="1"/>
          </p:cNvPicPr>
          <p:nvPr/>
        </p:nvPicPr>
        <p:blipFill>
          <a:blip r:embed="rId2"/>
          <a:stretch>
            <a:fillRect/>
          </a:stretch>
        </p:blipFill>
        <p:spPr>
          <a:xfrm>
            <a:off x="528759" y="959326"/>
            <a:ext cx="14568492" cy="2469674"/>
          </a:xfrm>
          <a:prstGeom prst="rect">
            <a:avLst/>
          </a:prstGeom>
        </p:spPr>
      </p:pic>
      <p:sp>
        <p:nvSpPr>
          <p:cNvPr id="9" name="TextBox 8">
            <a:extLst>
              <a:ext uri="{FF2B5EF4-FFF2-40B4-BE49-F238E27FC236}">
                <a16:creationId xmlns:a16="http://schemas.microsoft.com/office/drawing/2014/main" id="{4FDCB1CC-AE8E-0894-A573-D7AB81E37511}"/>
              </a:ext>
            </a:extLst>
          </p:cNvPr>
          <p:cNvSpPr txBox="1"/>
          <p:nvPr/>
        </p:nvSpPr>
        <p:spPr>
          <a:xfrm>
            <a:off x="2366892" y="3429000"/>
            <a:ext cx="7603670" cy="369332"/>
          </a:xfrm>
          <a:prstGeom prst="rect">
            <a:avLst/>
          </a:prstGeom>
          <a:noFill/>
        </p:spPr>
        <p:txBody>
          <a:bodyPr wrap="square">
            <a:spAutoFit/>
          </a:bodyPr>
          <a:lstStyle/>
          <a:p>
            <a:pPr algn="ctr"/>
            <a:r>
              <a:rPr lang="en-US" dirty="0"/>
              <a:t>Screenshot is from </a:t>
            </a:r>
            <a:r>
              <a:rPr lang="en-US" dirty="0" err="1"/>
              <a:t>ThreadMentor</a:t>
            </a:r>
            <a:r>
              <a:rPr lang="en-US" dirty="0"/>
              <a:t> four chair solution was taken on 20/04/2024</a:t>
            </a:r>
          </a:p>
        </p:txBody>
      </p:sp>
    </p:spTree>
    <p:extLst>
      <p:ext uri="{BB962C8B-B14F-4D97-AF65-F5344CB8AC3E}">
        <p14:creationId xmlns:p14="http://schemas.microsoft.com/office/powerpoint/2010/main" val="1761199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938F63C-4BC4-58BC-EAE9-0371EC01A39C}"/>
              </a:ext>
            </a:extLst>
          </p:cNvPr>
          <p:cNvSpPr txBox="1">
            <a:spLocks/>
          </p:cNvSpPr>
          <p:nvPr/>
        </p:nvSpPr>
        <p:spPr>
          <a:xfrm>
            <a:off x="1446213" y="619761"/>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5" name="TextBox 4">
            <a:extLst>
              <a:ext uri="{FF2B5EF4-FFF2-40B4-BE49-F238E27FC236}">
                <a16:creationId xmlns:a16="http://schemas.microsoft.com/office/drawing/2014/main" id="{18653AAD-EC51-EFDA-389F-1E6AEA7F616D}"/>
              </a:ext>
            </a:extLst>
          </p:cNvPr>
          <p:cNvSpPr txBox="1"/>
          <p:nvPr/>
        </p:nvSpPr>
        <p:spPr>
          <a:xfrm>
            <a:off x="838200" y="1433450"/>
            <a:ext cx="2090058" cy="461665"/>
          </a:xfrm>
          <a:prstGeom prst="rect">
            <a:avLst/>
          </a:prstGeom>
          <a:noFill/>
        </p:spPr>
        <p:txBody>
          <a:bodyPr wrap="square" rtlCol="0">
            <a:spAutoFit/>
          </a:bodyPr>
          <a:lstStyle/>
          <a:p>
            <a:r>
              <a:rPr lang="en-US" sz="2400" cap="all" dirty="0">
                <a:highlight>
                  <a:srgbClr val="000000"/>
                </a:highlight>
              </a:rPr>
              <a:t>1. starvation</a:t>
            </a:r>
          </a:p>
        </p:txBody>
      </p:sp>
      <p:sp>
        <p:nvSpPr>
          <p:cNvPr id="9" name="TextBox 8">
            <a:extLst>
              <a:ext uri="{FF2B5EF4-FFF2-40B4-BE49-F238E27FC236}">
                <a16:creationId xmlns:a16="http://schemas.microsoft.com/office/drawing/2014/main" id="{59FF38AE-7B85-F8CD-24F6-0B1E003E99D2}"/>
              </a:ext>
            </a:extLst>
          </p:cNvPr>
          <p:cNvSpPr txBox="1"/>
          <p:nvPr/>
        </p:nvSpPr>
        <p:spPr>
          <a:xfrm>
            <a:off x="838200" y="2857076"/>
            <a:ext cx="9307286" cy="2031325"/>
          </a:xfrm>
          <a:prstGeom prst="rect">
            <a:avLst/>
          </a:prstGeom>
          <a:noFill/>
        </p:spPr>
        <p:txBody>
          <a:bodyPr wrap="square" rtlCol="0">
            <a:spAutoFit/>
          </a:bodyPr>
          <a:lstStyle/>
          <a:p>
            <a:r>
              <a:rPr lang="en-IE" b="0" i="0" u="none" strike="noStrike" dirty="0">
                <a:effectLst/>
                <a:highlight>
                  <a:srgbClr val="000000"/>
                </a:highlight>
                <a:latin typeface="-webkit-standard"/>
              </a:rPr>
              <a:t>Let’s imagine two philosophers are fast thinkers and fast eaters. They think fast and get hungry fast. Then, they sit down in opposite chairs as shown below. Because they are so fast, it is possible that they can lock their chopsticks and eat. After finish eating and before their neighbours can lock the chopsticks and eat, they come back again and lock the chopsticks and eat. In this case, the other three philosophers, even though they have been sitting for a long time, they have no chance to eat. This is called starvation. Note that it is not a deadlock because there is no circular waiting, and everyone has a chance to eat! (</a:t>
            </a:r>
            <a:r>
              <a:rPr lang="en-IE" sz="1800" dirty="0" err="1">
                <a:highlight>
                  <a:srgbClr val="000000"/>
                </a:highlight>
              </a:rPr>
              <a:t>Dr.</a:t>
            </a:r>
            <a:r>
              <a:rPr lang="en-IE" sz="1800" dirty="0">
                <a:highlight>
                  <a:srgbClr val="000000"/>
                </a:highlight>
              </a:rPr>
              <a:t> C.-K. </a:t>
            </a:r>
            <a:r>
              <a:rPr lang="en-IE" sz="1800" dirty="0" err="1">
                <a:highlight>
                  <a:srgbClr val="000000"/>
                </a:highlight>
              </a:rPr>
              <a:t>Shene</a:t>
            </a:r>
            <a:r>
              <a:rPr lang="en-IE" sz="1800" dirty="0">
                <a:highlight>
                  <a:srgbClr val="000000"/>
                </a:highlight>
              </a:rPr>
              <a:t>, 2001)</a:t>
            </a:r>
            <a:endParaRPr lang="en-US" dirty="0">
              <a:highlight>
                <a:srgbClr val="000000"/>
              </a:highlight>
            </a:endParaRPr>
          </a:p>
        </p:txBody>
      </p:sp>
      <p:sp>
        <p:nvSpPr>
          <p:cNvPr id="11" name="TextBox 10">
            <a:extLst>
              <a:ext uri="{FF2B5EF4-FFF2-40B4-BE49-F238E27FC236}">
                <a16:creationId xmlns:a16="http://schemas.microsoft.com/office/drawing/2014/main" id="{CC69E8F7-2D13-547F-41E5-25440BD8F8B1}"/>
              </a:ext>
            </a:extLst>
          </p:cNvPr>
          <p:cNvSpPr txBox="1"/>
          <p:nvPr/>
        </p:nvSpPr>
        <p:spPr>
          <a:xfrm>
            <a:off x="838199" y="2191429"/>
            <a:ext cx="8098971" cy="369332"/>
          </a:xfrm>
          <a:prstGeom prst="rect">
            <a:avLst/>
          </a:prstGeom>
          <a:noFill/>
        </p:spPr>
        <p:txBody>
          <a:bodyPr wrap="square" rtlCol="0">
            <a:spAutoFit/>
          </a:bodyPr>
          <a:lstStyle/>
          <a:p>
            <a:r>
              <a:rPr lang="en-US" dirty="0">
                <a:highlight>
                  <a:srgbClr val="000000"/>
                </a:highlight>
                <a:latin typeface="-webkit-standard"/>
              </a:rPr>
              <a:t>Catching a starvation was unsuccessful due to a very less chance of occurrence, but:</a:t>
            </a:r>
          </a:p>
        </p:txBody>
      </p:sp>
    </p:spTree>
    <p:extLst>
      <p:ext uri="{BB962C8B-B14F-4D97-AF65-F5344CB8AC3E}">
        <p14:creationId xmlns:p14="http://schemas.microsoft.com/office/powerpoint/2010/main" val="157892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computer&#10;&#10;Description automatically generated">
            <a:extLst>
              <a:ext uri="{FF2B5EF4-FFF2-40B4-BE49-F238E27FC236}">
                <a16:creationId xmlns:a16="http://schemas.microsoft.com/office/drawing/2014/main" id="{5DFF34A6-89D0-C5C8-71C4-43834D3A2C72}"/>
              </a:ext>
            </a:extLst>
          </p:cNvPr>
          <p:cNvPicPr>
            <a:picLocks noChangeAspect="1"/>
          </p:cNvPicPr>
          <p:nvPr/>
        </p:nvPicPr>
        <p:blipFill>
          <a:blip r:embed="rId2"/>
          <a:stretch>
            <a:fillRect/>
          </a:stretch>
        </p:blipFill>
        <p:spPr>
          <a:xfrm>
            <a:off x="1544183" y="1596710"/>
            <a:ext cx="7772400" cy="2720336"/>
          </a:xfrm>
          <a:prstGeom prst="rect">
            <a:avLst/>
          </a:prstGeom>
        </p:spPr>
      </p:pic>
      <p:sp>
        <p:nvSpPr>
          <p:cNvPr id="5" name="Title 1">
            <a:extLst>
              <a:ext uri="{FF2B5EF4-FFF2-40B4-BE49-F238E27FC236}">
                <a16:creationId xmlns:a16="http://schemas.microsoft.com/office/drawing/2014/main" id="{A3640B12-9F3F-ABBB-9440-DC78B1D190ED}"/>
              </a:ext>
            </a:extLst>
          </p:cNvPr>
          <p:cNvSpPr txBox="1">
            <a:spLocks/>
          </p:cNvSpPr>
          <p:nvPr/>
        </p:nvSpPr>
        <p:spPr>
          <a:xfrm>
            <a:off x="1351329" y="227876"/>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7" name="TextBox 6">
            <a:extLst>
              <a:ext uri="{FF2B5EF4-FFF2-40B4-BE49-F238E27FC236}">
                <a16:creationId xmlns:a16="http://schemas.microsoft.com/office/drawing/2014/main" id="{437D62BE-E757-ACBB-B559-C876553F405E}"/>
              </a:ext>
            </a:extLst>
          </p:cNvPr>
          <p:cNvSpPr txBox="1"/>
          <p:nvPr/>
        </p:nvSpPr>
        <p:spPr>
          <a:xfrm>
            <a:off x="1056664" y="945014"/>
            <a:ext cx="2298473" cy="461665"/>
          </a:xfrm>
          <a:prstGeom prst="rect">
            <a:avLst/>
          </a:prstGeom>
          <a:noFill/>
        </p:spPr>
        <p:txBody>
          <a:bodyPr wrap="square" rtlCol="0">
            <a:spAutoFit/>
          </a:bodyPr>
          <a:lstStyle/>
          <a:p>
            <a:r>
              <a:rPr lang="en-US" sz="2400" cap="all" dirty="0">
                <a:highlight>
                  <a:srgbClr val="000000"/>
                </a:highlight>
              </a:rPr>
              <a:t>2. SEMAPHOREs</a:t>
            </a:r>
          </a:p>
        </p:txBody>
      </p:sp>
      <p:sp>
        <p:nvSpPr>
          <p:cNvPr id="12" name="TextBox 11">
            <a:extLst>
              <a:ext uri="{FF2B5EF4-FFF2-40B4-BE49-F238E27FC236}">
                <a16:creationId xmlns:a16="http://schemas.microsoft.com/office/drawing/2014/main" id="{6467BD9A-F792-EB51-CB95-0EAD95465667}"/>
              </a:ext>
            </a:extLst>
          </p:cNvPr>
          <p:cNvSpPr txBox="1"/>
          <p:nvPr/>
        </p:nvSpPr>
        <p:spPr>
          <a:xfrm>
            <a:off x="384087" y="4881998"/>
            <a:ext cx="11423826" cy="1477328"/>
          </a:xfrm>
          <a:prstGeom prst="rect">
            <a:avLst/>
          </a:prstGeom>
          <a:noFill/>
        </p:spPr>
        <p:txBody>
          <a:bodyPr wrap="square" rtlCol="0">
            <a:spAutoFit/>
          </a:bodyPr>
          <a:lstStyle/>
          <a:p>
            <a:r>
              <a:rPr lang="en-GB" sz="1800" dirty="0">
                <a:effectLst/>
                <a:highlight>
                  <a:srgbClr val="000000"/>
                </a:highlight>
                <a:latin typeface="Arial" panose="020B0604020202020204" pitchFamily="34" charset="0"/>
                <a:ea typeface="SimSun" panose="02010600030101010101" pitchFamily="2" charset="-122"/>
                <a:cs typeface="Mangal" panose="02040503050203030202" pitchFamily="18" charset="0"/>
              </a:rPr>
              <a:t>Philosopher0 finished eating, because thread is finished. Philospoher1 was locked from eating(red line) and MU means chopsticks are unlocked and he is eating. Philosopher</a:t>
            </a:r>
            <a:r>
              <a:rPr lang="en-GB" dirty="0">
                <a:highlight>
                  <a:srgbClr val="000000"/>
                </a:highlight>
                <a:latin typeface="Arial" panose="020B0604020202020204" pitchFamily="34" charset="0"/>
                <a:ea typeface="SimSun" panose="02010600030101010101" pitchFamily="2" charset="-122"/>
                <a:cs typeface="Mangal" panose="02040503050203030202" pitchFamily="18" charset="0"/>
              </a:rPr>
              <a:t>2 is in wait phase(MLW). Philosopher3 was eating, after semaphore signal, the Philosopehr3 had to give up the chair, and once he took his seat back(SE) he waited for the chopstick(MW). Philosopher4 was eating, after he gave a signal(SS) so bouncer asked him to wait, and after some time he entered eating again(SE)  and MW means he waited for chopsticks. </a:t>
            </a:r>
            <a:endParaRPr lang="en-IE" dirty="0">
              <a:highlight>
                <a:srgbClr val="000000"/>
              </a:highlight>
            </a:endParaRPr>
          </a:p>
        </p:txBody>
      </p:sp>
      <p:sp>
        <p:nvSpPr>
          <p:cNvPr id="13" name="TextBox 12">
            <a:extLst>
              <a:ext uri="{FF2B5EF4-FFF2-40B4-BE49-F238E27FC236}">
                <a16:creationId xmlns:a16="http://schemas.microsoft.com/office/drawing/2014/main" id="{CF863A1C-F4E5-B2FE-A79E-EBD9C8B8D582}"/>
              </a:ext>
            </a:extLst>
          </p:cNvPr>
          <p:cNvSpPr txBox="1"/>
          <p:nvPr/>
        </p:nvSpPr>
        <p:spPr>
          <a:xfrm>
            <a:off x="1712913" y="4327932"/>
            <a:ext cx="7603670" cy="369332"/>
          </a:xfrm>
          <a:prstGeom prst="rect">
            <a:avLst/>
          </a:prstGeom>
          <a:noFill/>
        </p:spPr>
        <p:txBody>
          <a:bodyPr wrap="square">
            <a:spAutoFit/>
          </a:bodyPr>
          <a:lstStyle/>
          <a:p>
            <a:pPr algn="ctr"/>
            <a:r>
              <a:rPr lang="en-US" dirty="0"/>
              <a:t>Screenshot is from </a:t>
            </a:r>
            <a:r>
              <a:rPr lang="en-US" dirty="0" err="1"/>
              <a:t>ThreadMentor</a:t>
            </a:r>
            <a:r>
              <a:rPr lang="en-US" dirty="0"/>
              <a:t> four chair solution was taken on 20/04/2024</a:t>
            </a:r>
          </a:p>
        </p:txBody>
      </p:sp>
    </p:spTree>
    <p:extLst>
      <p:ext uri="{BB962C8B-B14F-4D97-AF65-F5344CB8AC3E}">
        <p14:creationId xmlns:p14="http://schemas.microsoft.com/office/powerpoint/2010/main" val="3408443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231B8-B5A7-358F-5CA1-7B0A146AA819}"/>
              </a:ext>
            </a:extLst>
          </p:cNvPr>
          <p:cNvSpPr>
            <a:spLocks noGrp="1"/>
          </p:cNvSpPr>
          <p:nvPr>
            <p:ph type="title"/>
          </p:nvPr>
        </p:nvSpPr>
        <p:spPr/>
        <p:txBody>
          <a:bodyPr/>
          <a:lstStyle/>
          <a:p>
            <a:endParaRPr lang="en-IE"/>
          </a:p>
        </p:txBody>
      </p:sp>
      <p:pic>
        <p:nvPicPr>
          <p:cNvPr id="5" name="Content Placeholder 4">
            <a:extLst>
              <a:ext uri="{FF2B5EF4-FFF2-40B4-BE49-F238E27FC236}">
                <a16:creationId xmlns:a16="http://schemas.microsoft.com/office/drawing/2014/main" id="{458AC970-EC79-5BE6-967E-4E50A093B62C}"/>
              </a:ext>
            </a:extLst>
          </p:cNvPr>
          <p:cNvPicPr>
            <a:picLocks noGrp="1" noChangeAspect="1"/>
          </p:cNvPicPr>
          <p:nvPr>
            <p:ph idx="1"/>
          </p:nvPr>
        </p:nvPicPr>
        <p:blipFill>
          <a:blip r:embed="rId2"/>
          <a:stretch>
            <a:fillRect/>
          </a:stretch>
        </p:blipFill>
        <p:spPr>
          <a:xfrm>
            <a:off x="1141412" y="618518"/>
            <a:ext cx="7435967" cy="2329339"/>
          </a:xfrm>
        </p:spPr>
      </p:pic>
      <p:pic>
        <p:nvPicPr>
          <p:cNvPr id="7" name="Picture 6">
            <a:extLst>
              <a:ext uri="{FF2B5EF4-FFF2-40B4-BE49-F238E27FC236}">
                <a16:creationId xmlns:a16="http://schemas.microsoft.com/office/drawing/2014/main" id="{9D8E77FA-53A4-0174-20D8-E6DF7645771E}"/>
              </a:ext>
            </a:extLst>
          </p:cNvPr>
          <p:cNvPicPr>
            <a:picLocks noChangeAspect="1"/>
          </p:cNvPicPr>
          <p:nvPr/>
        </p:nvPicPr>
        <p:blipFill>
          <a:blip r:embed="rId3"/>
          <a:stretch>
            <a:fillRect/>
          </a:stretch>
        </p:blipFill>
        <p:spPr>
          <a:xfrm>
            <a:off x="1141412" y="3612830"/>
            <a:ext cx="6722428" cy="653893"/>
          </a:xfrm>
          <a:prstGeom prst="rect">
            <a:avLst/>
          </a:prstGeom>
        </p:spPr>
      </p:pic>
      <p:pic>
        <p:nvPicPr>
          <p:cNvPr id="9" name="Picture 8">
            <a:extLst>
              <a:ext uri="{FF2B5EF4-FFF2-40B4-BE49-F238E27FC236}">
                <a16:creationId xmlns:a16="http://schemas.microsoft.com/office/drawing/2014/main" id="{B206604F-0083-42C4-E6D9-88CDC0E7B9A0}"/>
              </a:ext>
            </a:extLst>
          </p:cNvPr>
          <p:cNvPicPr>
            <a:picLocks noChangeAspect="1"/>
          </p:cNvPicPr>
          <p:nvPr/>
        </p:nvPicPr>
        <p:blipFill>
          <a:blip r:embed="rId4"/>
          <a:stretch>
            <a:fillRect/>
          </a:stretch>
        </p:blipFill>
        <p:spPr>
          <a:xfrm>
            <a:off x="1141412" y="5208399"/>
            <a:ext cx="6811328" cy="593580"/>
          </a:xfrm>
          <a:prstGeom prst="rect">
            <a:avLst/>
          </a:prstGeom>
        </p:spPr>
      </p:pic>
      <p:sp>
        <p:nvSpPr>
          <p:cNvPr id="10" name="TextBox 9">
            <a:extLst>
              <a:ext uri="{FF2B5EF4-FFF2-40B4-BE49-F238E27FC236}">
                <a16:creationId xmlns:a16="http://schemas.microsoft.com/office/drawing/2014/main" id="{3D7A6236-46CA-1A27-CD18-9BA83FB5CDC5}"/>
              </a:ext>
            </a:extLst>
          </p:cNvPr>
          <p:cNvSpPr txBox="1"/>
          <p:nvPr/>
        </p:nvSpPr>
        <p:spPr>
          <a:xfrm>
            <a:off x="1141412" y="3074670"/>
            <a:ext cx="5990908" cy="369332"/>
          </a:xfrm>
          <a:prstGeom prst="rect">
            <a:avLst/>
          </a:prstGeom>
          <a:noFill/>
        </p:spPr>
        <p:txBody>
          <a:bodyPr wrap="square" rtlCol="0">
            <a:spAutoFit/>
          </a:bodyPr>
          <a:lstStyle/>
          <a:p>
            <a:r>
              <a:rPr lang="en-GB" dirty="0"/>
              <a:t>Philosopher 3 leaves table</a:t>
            </a:r>
            <a:endParaRPr lang="en-IE" dirty="0"/>
          </a:p>
        </p:txBody>
      </p:sp>
      <p:sp>
        <p:nvSpPr>
          <p:cNvPr id="11" name="TextBox 10">
            <a:extLst>
              <a:ext uri="{FF2B5EF4-FFF2-40B4-BE49-F238E27FC236}">
                <a16:creationId xmlns:a16="http://schemas.microsoft.com/office/drawing/2014/main" id="{E8A5B6B8-744B-E96A-D37D-F3B90F3F5172}"/>
              </a:ext>
            </a:extLst>
          </p:cNvPr>
          <p:cNvSpPr txBox="1"/>
          <p:nvPr/>
        </p:nvSpPr>
        <p:spPr>
          <a:xfrm>
            <a:off x="1245870" y="4617720"/>
            <a:ext cx="6469380" cy="369332"/>
          </a:xfrm>
          <a:prstGeom prst="rect">
            <a:avLst/>
          </a:prstGeom>
          <a:noFill/>
        </p:spPr>
        <p:txBody>
          <a:bodyPr wrap="square" rtlCol="0">
            <a:spAutoFit/>
          </a:bodyPr>
          <a:lstStyle/>
          <a:p>
            <a:r>
              <a:rPr lang="en-GB" dirty="0"/>
              <a:t>Philosopher 0 waits to join </a:t>
            </a:r>
            <a:endParaRPr lang="en-IE" dirty="0"/>
          </a:p>
        </p:txBody>
      </p:sp>
    </p:spTree>
    <p:extLst>
      <p:ext uri="{BB962C8B-B14F-4D97-AF65-F5344CB8AC3E}">
        <p14:creationId xmlns:p14="http://schemas.microsoft.com/office/powerpoint/2010/main" val="1544165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50A4-D056-2AD6-8543-2741CCBB9C33}"/>
              </a:ext>
            </a:extLst>
          </p:cNvPr>
          <p:cNvSpPr>
            <a:spLocks noGrp="1"/>
          </p:cNvSpPr>
          <p:nvPr>
            <p:ph type="title"/>
          </p:nvPr>
        </p:nvSpPr>
        <p:spPr/>
        <p:txBody>
          <a:bodyPr/>
          <a:lstStyle/>
          <a:p>
            <a:r>
              <a:rPr lang="en-GB" dirty="0">
                <a:solidFill>
                  <a:schemeClr val="bg1"/>
                </a:solidFill>
              </a:rPr>
              <a:t>CONCLUSION</a:t>
            </a:r>
            <a:endParaRPr lang="en-IE" dirty="0">
              <a:solidFill>
                <a:schemeClr val="bg1"/>
              </a:solidFill>
            </a:endParaRPr>
          </a:p>
        </p:txBody>
      </p:sp>
      <p:sp>
        <p:nvSpPr>
          <p:cNvPr id="3" name="Content Placeholder 2">
            <a:extLst>
              <a:ext uri="{FF2B5EF4-FFF2-40B4-BE49-F238E27FC236}">
                <a16:creationId xmlns:a16="http://schemas.microsoft.com/office/drawing/2014/main" id="{584EF30F-E1F6-77AC-DDA7-0A152AD0B3F7}"/>
              </a:ext>
            </a:extLst>
          </p:cNvPr>
          <p:cNvSpPr>
            <a:spLocks noGrp="1"/>
          </p:cNvSpPr>
          <p:nvPr>
            <p:ph idx="1"/>
          </p:nvPr>
        </p:nvSpPr>
        <p:spPr/>
        <p:txBody>
          <a:bodyPr/>
          <a:lstStyle/>
          <a:p>
            <a:r>
              <a:rPr lang="en-GB" dirty="0"/>
              <a:t>Our solution prevents deadlock</a:t>
            </a:r>
          </a:p>
          <a:p>
            <a:r>
              <a:rPr lang="en-GB" dirty="0"/>
              <a:t>May have issue with long wait times as one philosopher can eat and think quicker</a:t>
            </a:r>
          </a:p>
          <a:p>
            <a:endParaRPr lang="en-GB" dirty="0"/>
          </a:p>
        </p:txBody>
      </p:sp>
    </p:spTree>
    <p:extLst>
      <p:ext uri="{BB962C8B-B14F-4D97-AF65-F5344CB8AC3E}">
        <p14:creationId xmlns:p14="http://schemas.microsoft.com/office/powerpoint/2010/main" val="1946306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D3F3F-14B6-7B2E-A2CA-EF01DEDBBA9C}"/>
              </a:ext>
            </a:extLst>
          </p:cNvPr>
          <p:cNvSpPr>
            <a:spLocks noGrp="1"/>
          </p:cNvSpPr>
          <p:nvPr>
            <p:ph type="title"/>
          </p:nvPr>
        </p:nvSpPr>
        <p:spPr/>
        <p:txBody>
          <a:bodyPr/>
          <a:lstStyle/>
          <a:p>
            <a:r>
              <a:rPr lang="en-GB" dirty="0"/>
              <a:t>References</a:t>
            </a:r>
            <a:endParaRPr lang="en-IE" dirty="0"/>
          </a:p>
        </p:txBody>
      </p:sp>
      <p:sp>
        <p:nvSpPr>
          <p:cNvPr id="3" name="Content Placeholder 2">
            <a:extLst>
              <a:ext uri="{FF2B5EF4-FFF2-40B4-BE49-F238E27FC236}">
                <a16:creationId xmlns:a16="http://schemas.microsoft.com/office/drawing/2014/main" id="{3002F449-4A71-C042-A9A8-4721F0CD401A}"/>
              </a:ext>
            </a:extLst>
          </p:cNvPr>
          <p:cNvSpPr>
            <a:spLocks noGrp="1"/>
          </p:cNvSpPr>
          <p:nvPr>
            <p:ph idx="1"/>
          </p:nvPr>
        </p:nvSpPr>
        <p:spPr/>
        <p:txBody>
          <a:bodyPr>
            <a:normAutofit fontScale="92500" lnSpcReduction="20000"/>
          </a:bodyPr>
          <a:lstStyle/>
          <a:p>
            <a:r>
              <a:rPr lang="en-IE" sz="2100" dirty="0"/>
              <a:t>Dining Philosophers Problem. 2020, </a:t>
            </a:r>
            <a:r>
              <a:rPr lang="en-IE" sz="2100" dirty="0">
                <a:hlinkClick r:id="rId2" tooltip="‌"/>
              </a:rPr>
              <a:t>miro.medium.com/max/662/1*bBGR80ixw0l6ZELyNh7fxw.png</a:t>
            </a:r>
            <a:r>
              <a:rPr lang="en-IE" sz="2100" dirty="0"/>
              <a:t>. Accessed 13 Feb. 2024.</a:t>
            </a:r>
          </a:p>
          <a:p>
            <a:r>
              <a:rPr lang="en-IE" sz="2100" dirty="0" err="1"/>
              <a:t>Dr.</a:t>
            </a:r>
            <a:r>
              <a:rPr lang="en-IE" sz="2100" dirty="0"/>
              <a:t> C.-K. </a:t>
            </a:r>
            <a:r>
              <a:rPr lang="en-IE" sz="2100" dirty="0" err="1"/>
              <a:t>Shene</a:t>
            </a:r>
            <a:r>
              <a:rPr lang="en-IE" sz="2100" dirty="0"/>
              <a:t>. Multithreaded Programming with </a:t>
            </a:r>
            <a:r>
              <a:rPr lang="en-IE" sz="2100" dirty="0" err="1"/>
              <a:t>ThreadMentor</a:t>
            </a:r>
            <a:r>
              <a:rPr lang="en-IE" sz="2100" dirty="0"/>
              <a:t>. Aug. 2001, COMP H2014 KF: </a:t>
            </a:r>
            <a:r>
              <a:rPr lang="en-IE" sz="2100" dirty="0" err="1"/>
              <a:t>ThreadMentor</a:t>
            </a:r>
            <a:r>
              <a:rPr lang="en-IE" sz="2100" dirty="0"/>
              <a:t> E-Book (tudublin.ie). Accessed 31 Jan. 2024.</a:t>
            </a:r>
          </a:p>
          <a:p>
            <a:r>
              <a:rPr lang="en-IE" sz="2100" dirty="0"/>
              <a:t>Neso Academy. “The Dining Philosophers Problem.” https://www.youtube.com/watch?v=FYUi-u7UWgw, Neso Academy, 13 July 2021, . Accessed 1 Mar. 2024.</a:t>
            </a:r>
          </a:p>
          <a:p>
            <a:r>
              <a:rPr lang="en-US" sz="2100" dirty="0">
                <a:effectLst/>
                <a:ea typeface="MS Mincho" panose="02020609040205080304" pitchFamily="49" charset="-128"/>
                <a:cs typeface="Times New Roman" panose="02020603050405020304" pitchFamily="18" charset="0"/>
              </a:rPr>
              <a:t>Carr, S., Mayo, J., &amp; </a:t>
            </a:r>
            <a:r>
              <a:rPr lang="en-US" sz="2100" dirty="0" err="1">
                <a:effectLst/>
                <a:ea typeface="MS Mincho" panose="02020609040205080304" pitchFamily="49" charset="-128"/>
                <a:cs typeface="Times New Roman" panose="02020603050405020304" pitchFamily="18" charset="0"/>
              </a:rPr>
              <a:t>Shene</a:t>
            </a:r>
            <a:r>
              <a:rPr lang="en-US" sz="2100" dirty="0">
                <a:effectLst/>
                <a:ea typeface="MS Mincho" panose="02020609040205080304" pitchFamily="49" charset="-128"/>
                <a:cs typeface="Times New Roman" panose="02020603050405020304" pitchFamily="18" charset="0"/>
              </a:rPr>
              <a:t>, C. (January 2003) "</a:t>
            </a:r>
            <a:r>
              <a:rPr lang="en-IE" sz="2100" dirty="0" err="1">
                <a:effectLst/>
                <a:ea typeface="MS Mincho" panose="02020609040205080304" pitchFamily="49" charset="-128"/>
                <a:cs typeface="Times New Roman" panose="02020603050405020304" pitchFamily="18" charset="0"/>
              </a:rPr>
              <a:t>ThreadMentor</a:t>
            </a:r>
            <a:r>
              <a:rPr lang="en-IE" sz="2100" dirty="0">
                <a:effectLst/>
                <a:ea typeface="MS Mincho" panose="02020609040205080304" pitchFamily="49" charset="-128"/>
                <a:cs typeface="Times New Roman" panose="02020603050405020304" pitchFamily="18" charset="0"/>
              </a:rPr>
              <a:t>: A pedagogical tool for multithreaded programming</a:t>
            </a:r>
            <a:r>
              <a:rPr lang="en-US" sz="2100" dirty="0">
                <a:effectLst/>
                <a:ea typeface="MS Mincho" panose="02020609040205080304" pitchFamily="49" charset="-128"/>
                <a:cs typeface="Times New Roman" panose="02020603050405020304" pitchFamily="18" charset="0"/>
              </a:rPr>
              <a:t>". Available at URL: </a:t>
            </a:r>
            <a:r>
              <a:rPr lang="en-US" sz="2100" u="sng" dirty="0">
                <a:solidFill>
                  <a:srgbClr val="0000FF"/>
                </a:solidFill>
                <a:effectLst/>
                <a:ea typeface="MS Mincho" panose="02020609040205080304" pitchFamily="49" charset="-128"/>
                <a:cs typeface="Times New Roman" panose="02020603050405020304" pitchFamily="18" charset="0"/>
                <a:hlinkClick r:id="rId3"/>
              </a:rPr>
              <a:t>https://www.researchgate.net/publication/220094570_ThreadMentor_A_pedagogical_tool_for_multithreaded_programming</a:t>
            </a:r>
            <a:r>
              <a:rPr lang="en-US" sz="2100" dirty="0">
                <a:effectLst/>
                <a:ea typeface="MS Mincho" panose="02020609040205080304" pitchFamily="49" charset="-128"/>
                <a:cs typeface="Times New Roman" panose="02020603050405020304" pitchFamily="18" charset="0"/>
              </a:rPr>
              <a:t>. </a:t>
            </a:r>
            <a:endParaRPr lang="en-IE" sz="2100" dirty="0">
              <a:effectLst/>
              <a:ea typeface="MS Mincho" panose="02020609040205080304" pitchFamily="49" charset="-128"/>
              <a:cs typeface="Times New Roman" panose="02020603050405020304" pitchFamily="18" charset="0"/>
            </a:endParaRPr>
          </a:p>
          <a:p>
            <a:endParaRPr lang="en-IE" b="1" dirty="0"/>
          </a:p>
        </p:txBody>
      </p:sp>
    </p:spTree>
    <p:extLst>
      <p:ext uri="{BB962C8B-B14F-4D97-AF65-F5344CB8AC3E}">
        <p14:creationId xmlns:p14="http://schemas.microsoft.com/office/powerpoint/2010/main" val="1308479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622427" y="175755"/>
            <a:ext cx="4459286" cy="626390"/>
          </a:xfrm>
        </p:spPr>
        <p:txBody>
          <a:bodyPr>
            <a:normAutofit/>
          </a:bodyPr>
          <a:lstStyle/>
          <a:p>
            <a:r>
              <a:rPr lang="en-GB" sz="3200" dirty="0">
                <a:solidFill>
                  <a:schemeClr val="bg1"/>
                </a:solidFill>
              </a:rPr>
              <a:t>Introduction</a:t>
            </a:r>
            <a:endParaRPr lang="en-IE" sz="3200"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a:xfrm>
            <a:off x="1143040" y="4614070"/>
            <a:ext cx="5479768" cy="2027236"/>
          </a:xfrm>
        </p:spPr>
        <p:txBody>
          <a:bodyPr>
            <a:normAutofit/>
          </a:bodyPr>
          <a:lstStyle/>
          <a:p>
            <a:r>
              <a:rPr lang="en-GB" sz="2000" dirty="0"/>
              <a:t>Concurrency and Synchronisation Issues in OSes </a:t>
            </a:r>
          </a:p>
          <a:p>
            <a:r>
              <a:rPr lang="en-GB" sz="2000" dirty="0"/>
              <a:t>Mutex Locks </a:t>
            </a:r>
          </a:p>
          <a:p>
            <a:r>
              <a:rPr lang="en-GB" sz="2000" dirty="0"/>
              <a:t>Semaphores </a:t>
            </a:r>
          </a:p>
          <a:p>
            <a:r>
              <a:rPr lang="en-GB" sz="2000" dirty="0"/>
              <a:t>The Dining Philosophers Problem with Four Chairs</a:t>
            </a:r>
          </a:p>
        </p:txBody>
      </p:sp>
      <p:pic>
        <p:nvPicPr>
          <p:cNvPr id="5" name="Picture 4">
            <a:extLst>
              <a:ext uri="{FF2B5EF4-FFF2-40B4-BE49-F238E27FC236}">
                <a16:creationId xmlns:a16="http://schemas.microsoft.com/office/drawing/2014/main" id="{D519A8EB-7659-03AD-FE42-B70F741E4730}"/>
              </a:ext>
            </a:extLst>
          </p:cNvPr>
          <p:cNvPicPr>
            <a:picLocks noChangeAspect="1"/>
          </p:cNvPicPr>
          <p:nvPr/>
        </p:nvPicPr>
        <p:blipFill>
          <a:blip r:embed="rId4"/>
          <a:stretch>
            <a:fillRect/>
          </a:stretch>
        </p:blipFill>
        <p:spPr>
          <a:xfrm>
            <a:off x="584200" y="939535"/>
            <a:ext cx="11379199" cy="349982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E"/>
            </a:p>
          </p:txBody>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grpSp>
      <p:sp>
        <p:nvSpPr>
          <p:cNvPr id="6" name="TextBox 5">
            <a:extLst>
              <a:ext uri="{FF2B5EF4-FFF2-40B4-BE49-F238E27FC236}">
                <a16:creationId xmlns:a16="http://schemas.microsoft.com/office/drawing/2014/main" id="{0071CE8B-7C00-2054-233D-246C1294D9EE}"/>
              </a:ext>
            </a:extLst>
          </p:cNvPr>
          <p:cNvSpPr txBox="1"/>
          <p:nvPr/>
        </p:nvSpPr>
        <p:spPr>
          <a:xfrm>
            <a:off x="7508673" y="4614070"/>
            <a:ext cx="2687512" cy="1733808"/>
          </a:xfrm>
          <a:prstGeom prst="rect">
            <a:avLst/>
          </a:prstGeom>
          <a:noFill/>
        </p:spPr>
        <p:txBody>
          <a:bodyPr wrap="square" rtlCol="0">
            <a:spAutoFit/>
          </a:bodyPr>
          <a:lstStyle/>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Makefile</a:t>
            </a: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lang="en-GB" sz="2000" dirty="0">
                <a:solidFill>
                  <a:prstClr val="white"/>
                </a:solidFill>
                <a:latin typeface="Tw Cen MT" panose="020B0602020104020603"/>
              </a:rPr>
              <a:t>Analysis</a:t>
            </a: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 </a:t>
            </a: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Conclusion</a:t>
            </a:r>
          </a:p>
          <a:p>
            <a:endParaRPr lang="en-US" dirty="0"/>
          </a:p>
        </p:txBody>
      </p:sp>
    </p:spTree>
    <p:extLst>
      <p:ext uri="{BB962C8B-B14F-4D97-AF65-F5344CB8AC3E}">
        <p14:creationId xmlns:p14="http://schemas.microsoft.com/office/powerpoint/2010/main" val="1336744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a:lstStyle/>
          <a:p>
            <a:r>
              <a:rPr lang="en-GB" dirty="0">
                <a:solidFill>
                  <a:schemeClr val="bg1"/>
                </a:solidFill>
              </a:rPr>
              <a:t>Concurrency Issues in </a:t>
            </a:r>
            <a:r>
              <a:rPr lang="en-GB" dirty="0" err="1">
                <a:solidFill>
                  <a:schemeClr val="bg1"/>
                </a:solidFill>
              </a:rPr>
              <a:t>oses</a:t>
            </a:r>
            <a:endParaRPr lang="en-IE" dirty="0">
              <a:solidFill>
                <a:schemeClr val="bg1"/>
              </a:solidFill>
            </a:endParaRP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p:txBody>
          <a:bodyPr/>
          <a:lstStyle/>
          <a:p>
            <a:r>
              <a:rPr lang="en-GB" dirty="0"/>
              <a:t>Concurrency: OS ability to execute simultaneous tasks</a:t>
            </a:r>
          </a:p>
          <a:p>
            <a:r>
              <a:rPr lang="en-GB" dirty="0"/>
              <a:t>Independent processes and Cooperating processes</a:t>
            </a:r>
          </a:p>
          <a:p>
            <a:r>
              <a:rPr lang="en-GB" dirty="0"/>
              <a:t>Deadlock: Processes/ threads are waiting for release</a:t>
            </a:r>
          </a:p>
          <a:p>
            <a:r>
              <a:rPr lang="en-GB" dirty="0"/>
              <a:t>Starvation: Thread can’t gain access to shared resources, cannot progress</a:t>
            </a:r>
          </a:p>
          <a:p>
            <a:r>
              <a:rPr lang="en-GB" dirty="0"/>
              <a:t>Blocking: System call where process execution is blocked until requested operation is complete</a:t>
            </a:r>
          </a:p>
        </p:txBody>
      </p:sp>
    </p:spTree>
    <p:extLst>
      <p:ext uri="{BB962C8B-B14F-4D97-AF65-F5344CB8AC3E}">
        <p14:creationId xmlns:p14="http://schemas.microsoft.com/office/powerpoint/2010/main" val="1990579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2" name="Group 11">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55"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sp>
            <p:nvSpPr>
              <p:cNvPr id="56"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57"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58"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59"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0"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1"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2"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3"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4"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5"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6"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E"/>
              </a:p>
            </p:txBody>
          </p:sp>
          <p:sp>
            <p:nvSpPr>
              <p:cNvPr id="67"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8"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9"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0"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1"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sp>
            <p:nvSpPr>
              <p:cNvPr id="41"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2"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3"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4"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5"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6"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7"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8"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9"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50"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grpSp>
        <p:grpSp>
          <p:nvGrpSpPr>
            <p:cNvPr id="72" name="Group 71">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73"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4"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5"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6"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7"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8"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9"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80"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81"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82"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grpSp>
      </p:grpSp>
      <p:pic>
        <p:nvPicPr>
          <p:cNvPr id="52"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a:xfrm>
            <a:off x="5128643" y="618518"/>
            <a:ext cx="6188402" cy="1478570"/>
          </a:xfrm>
        </p:spPr>
        <p:txBody>
          <a:bodyPr>
            <a:normAutofit/>
          </a:bodyPr>
          <a:lstStyle/>
          <a:p>
            <a:r>
              <a:rPr lang="en-GB" dirty="0"/>
              <a:t>Synchronisation issues in </a:t>
            </a:r>
            <a:r>
              <a:rPr lang="en-GB" dirty="0" err="1"/>
              <a:t>oses</a:t>
            </a:r>
            <a:endParaRPr lang="en-IE" dirty="0"/>
          </a:p>
        </p:txBody>
      </p:sp>
      <p:sp useBgFill="1">
        <p:nvSpPr>
          <p:cNvPr id="54"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rocess Synchronization - GeeksforGeeks">
            <a:extLst>
              <a:ext uri="{FF2B5EF4-FFF2-40B4-BE49-F238E27FC236}">
                <a16:creationId xmlns:a16="http://schemas.microsoft.com/office/drawing/2014/main" id="{F1239AC2-85AC-55F5-74B6-D49DA16D43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26617" y="1648075"/>
            <a:ext cx="3178638" cy="3556389"/>
          </a:xfrm>
          <a:prstGeom prst="rect">
            <a:avLst/>
          </a:prstGeom>
          <a:noFill/>
        </p:spPr>
      </p:pic>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a:xfrm>
            <a:off x="5128643" y="2249487"/>
            <a:ext cx="6188402" cy="3541714"/>
          </a:xfrm>
        </p:spPr>
        <p:txBody>
          <a:bodyPr>
            <a:normAutofit fontScale="92500"/>
          </a:bodyPr>
          <a:lstStyle/>
          <a:p>
            <a:r>
              <a:rPr lang="en-GB" dirty="0">
                <a:solidFill>
                  <a:srgbClr val="FFFFFF"/>
                </a:solidFill>
              </a:rPr>
              <a:t>Synchronisation: Control of multiple processes with shared resources and data in an operation system</a:t>
            </a:r>
          </a:p>
          <a:p>
            <a:r>
              <a:rPr lang="en-GB" dirty="0">
                <a:solidFill>
                  <a:srgbClr val="FFFFFF"/>
                </a:solidFill>
              </a:rPr>
              <a:t>Entry section, critical section, exit section, remainder section</a:t>
            </a:r>
          </a:p>
          <a:p>
            <a:r>
              <a:rPr lang="en-GB" dirty="0">
                <a:solidFill>
                  <a:srgbClr val="FFFFFF"/>
                </a:solidFill>
              </a:rPr>
              <a:t>Race condition: Multiple processes racing when modifying a shared resource</a:t>
            </a:r>
          </a:p>
          <a:p>
            <a:r>
              <a:rPr lang="en-GB" dirty="0">
                <a:solidFill>
                  <a:srgbClr val="FFFFFF"/>
                </a:solidFill>
              </a:rPr>
              <a:t>Critical section problem</a:t>
            </a:r>
          </a:p>
          <a:p>
            <a:endParaRPr lang="en-GB" dirty="0">
              <a:solidFill>
                <a:srgbClr val="FFFFFF"/>
              </a:solidFill>
            </a:endParaRPr>
          </a:p>
        </p:txBody>
      </p:sp>
      <p:sp>
        <p:nvSpPr>
          <p:cNvPr id="6" name="TextBox 5">
            <a:extLst>
              <a:ext uri="{FF2B5EF4-FFF2-40B4-BE49-F238E27FC236}">
                <a16:creationId xmlns:a16="http://schemas.microsoft.com/office/drawing/2014/main" id="{683F9608-F081-119E-3113-C7F65341F093}"/>
              </a:ext>
            </a:extLst>
          </p:cNvPr>
          <p:cNvSpPr txBox="1"/>
          <p:nvPr/>
        </p:nvSpPr>
        <p:spPr>
          <a:xfrm>
            <a:off x="827088" y="5296798"/>
            <a:ext cx="3478167" cy="646331"/>
          </a:xfrm>
          <a:prstGeom prst="rect">
            <a:avLst/>
          </a:prstGeom>
          <a:noFill/>
        </p:spPr>
        <p:txBody>
          <a:bodyPr wrap="square">
            <a:spAutoFit/>
          </a:bodyPr>
          <a:lstStyle/>
          <a:p>
            <a:r>
              <a:rPr lang="en-US" sz="1200" dirty="0"/>
              <a:t>(Image sourced from: https://media.geeksforgeeks.org/wp-content/cdn-uploads/gq/2015/06/critical-section-problem.png)</a:t>
            </a:r>
            <a:endParaRPr lang="en-IE" sz="1200" dirty="0"/>
          </a:p>
        </p:txBody>
      </p:sp>
    </p:spTree>
    <p:extLst>
      <p:ext uri="{BB962C8B-B14F-4D97-AF65-F5344CB8AC3E}">
        <p14:creationId xmlns:p14="http://schemas.microsoft.com/office/powerpoint/2010/main" val="179820215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vert="horz" lIns="91440" tIns="45720" rIns="91440" bIns="45720" rtlCol="0" anchor="b">
            <a:normAutofit/>
          </a:bodyPr>
          <a:lstStyle/>
          <a:p>
            <a:pPr algn="ctr"/>
            <a:r>
              <a:rPr lang="en-US" sz="4800" dirty="0">
                <a:solidFill>
                  <a:schemeClr val="bg1"/>
                </a:solidFill>
              </a:rPr>
              <a:t>Mutex Locks </a:t>
            </a: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type="body" sz="half" idx="2"/>
          </p:nvPr>
        </p:nvSpPr>
        <p:spPr/>
        <p:txBody>
          <a:bodyPr vert="horz" lIns="91440" tIns="45720" rIns="91440" bIns="45720" rtlCol="0">
            <a:normAutofit/>
          </a:bodyPr>
          <a:lstStyle/>
          <a:p>
            <a:pPr marL="342900" indent="-342900">
              <a:buFont typeface="Arial" panose="020B0604020202020204" pitchFamily="34" charset="0"/>
              <a:buChar char="•"/>
            </a:pPr>
            <a:r>
              <a:rPr lang="en-US" sz="2000" cap="all" dirty="0">
                <a:solidFill>
                  <a:schemeClr val="tx2"/>
                </a:solidFill>
              </a:rPr>
              <a:t>Locks work In pairs </a:t>
            </a:r>
          </a:p>
          <a:p>
            <a:pPr marL="342900" indent="-342900">
              <a:buFont typeface="Arial" panose="020B0604020202020204" pitchFamily="34" charset="0"/>
              <a:buChar char="•"/>
            </a:pPr>
            <a:r>
              <a:rPr lang="en-US" sz="2000" cap="all" dirty="0">
                <a:solidFill>
                  <a:schemeClr val="tx2"/>
                </a:solidFill>
              </a:rPr>
              <a:t>Philosophers pick up on chopstick and lock then pick up other if free</a:t>
            </a:r>
          </a:p>
          <a:p>
            <a:pPr marL="342900" indent="-342900">
              <a:buFont typeface="Arial" panose="020B0604020202020204" pitchFamily="34" charset="0"/>
              <a:buChar char="•"/>
            </a:pPr>
            <a:r>
              <a:rPr lang="en-US" sz="2000" cap="all" dirty="0">
                <a:solidFill>
                  <a:schemeClr val="tx2"/>
                </a:solidFill>
              </a:rPr>
              <a:t>Can lead to starvation if all pick up right chopstick at one time</a:t>
            </a:r>
          </a:p>
          <a:p>
            <a:pPr marL="342900" indent="-342900">
              <a:buFont typeface="Arial" panose="020B0604020202020204" pitchFamily="34" charset="0"/>
              <a:buChar char="•"/>
            </a:pPr>
            <a:r>
              <a:rPr lang="en-US" sz="2000" cap="all" dirty="0">
                <a:solidFill>
                  <a:schemeClr val="tx2"/>
                </a:solidFill>
              </a:rPr>
              <a:t>Has lock method and unlock method </a:t>
            </a:r>
          </a:p>
        </p:txBody>
      </p:sp>
      <p:sp>
        <p:nvSpPr>
          <p:cNvPr id="8" name="Picture Placeholder 7">
            <a:extLst>
              <a:ext uri="{FF2B5EF4-FFF2-40B4-BE49-F238E27FC236}">
                <a16:creationId xmlns:a16="http://schemas.microsoft.com/office/drawing/2014/main" id="{C167A901-F124-3D42-387C-04E170BE39B3}"/>
              </a:ext>
            </a:extLst>
          </p:cNvPr>
          <p:cNvSpPr>
            <a:spLocks noGrp="1"/>
          </p:cNvSpPr>
          <p:nvPr>
            <p:ph type="pic" idx="1"/>
          </p:nvPr>
        </p:nvSpPr>
        <p:spPr/>
        <p:txBody>
          <a:bodyPr/>
          <a:lstStyle/>
          <a:p>
            <a:endParaRPr lang="en-IE"/>
          </a:p>
        </p:txBody>
      </p:sp>
      <p:pic>
        <p:nvPicPr>
          <p:cNvPr id="9" name="Picture Placeholder 4" descr="A screenshot of a computer&#10;&#10;Description automatically generated">
            <a:extLst>
              <a:ext uri="{FF2B5EF4-FFF2-40B4-BE49-F238E27FC236}">
                <a16:creationId xmlns:a16="http://schemas.microsoft.com/office/drawing/2014/main" id="{E22ADAAD-69DA-A981-2ABE-3ACA3BC1223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7059" r="6954"/>
          <a:stretch/>
        </p:blipFill>
        <p:spPr>
          <a:xfrm>
            <a:off x="7380721" y="609600"/>
            <a:ext cx="4650858" cy="5181599"/>
          </a:xfrm>
          <a:prstGeom prst="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11" name="TextBox 10">
            <a:extLst>
              <a:ext uri="{FF2B5EF4-FFF2-40B4-BE49-F238E27FC236}">
                <a16:creationId xmlns:a16="http://schemas.microsoft.com/office/drawing/2014/main" id="{4F7CA343-0D7B-2B3D-785A-423FE5491269}"/>
              </a:ext>
            </a:extLst>
          </p:cNvPr>
          <p:cNvSpPr txBox="1"/>
          <p:nvPr/>
        </p:nvSpPr>
        <p:spPr>
          <a:xfrm>
            <a:off x="7380721" y="5791199"/>
            <a:ext cx="4650858" cy="646331"/>
          </a:xfrm>
          <a:prstGeom prst="rect">
            <a:avLst/>
          </a:prstGeom>
          <a:noFill/>
        </p:spPr>
        <p:txBody>
          <a:bodyPr wrap="square" rtlCol="0">
            <a:spAutoFit/>
          </a:bodyPr>
          <a:lstStyle/>
          <a:p>
            <a:r>
              <a:rPr lang="en-GB" dirty="0"/>
              <a:t>Source: </a:t>
            </a:r>
            <a:r>
              <a:rPr lang="en-IE" sz="1800" i="1" dirty="0" err="1">
                <a:effectLst/>
                <a:latin typeface="Arial" panose="020B0604020202020204" pitchFamily="34" charset="0"/>
                <a:ea typeface="SimSun" panose="02010600030101010101" pitchFamily="2" charset="-122"/>
                <a:cs typeface="Mangal" panose="02040503050203030202" pitchFamily="18" charset="0"/>
              </a:rPr>
              <a:t>ThreadMentor</a:t>
            </a:r>
            <a:r>
              <a:rPr lang="en-IE" sz="1800" i="1" dirty="0">
                <a:effectLst/>
                <a:latin typeface="Arial" panose="020B0604020202020204" pitchFamily="34" charset="0"/>
                <a:ea typeface="SimSun" panose="02010600030101010101" pitchFamily="2" charset="-122"/>
                <a:cs typeface="Mangal" panose="02040503050203030202" pitchFamily="18" charset="0"/>
              </a:rPr>
              <a:t>: Visualising Dining Philosophers: with Four Chairs</a:t>
            </a:r>
            <a:endParaRPr lang="en-IE" dirty="0"/>
          </a:p>
        </p:txBody>
      </p:sp>
    </p:spTree>
    <p:extLst>
      <p:ext uri="{BB962C8B-B14F-4D97-AF65-F5344CB8AC3E}">
        <p14:creationId xmlns:p14="http://schemas.microsoft.com/office/powerpoint/2010/main" val="244781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a:lstStyle/>
          <a:p>
            <a:r>
              <a:rPr lang="en-GB" dirty="0">
                <a:solidFill>
                  <a:schemeClr val="bg1"/>
                </a:solidFill>
              </a:rPr>
              <a:t>Semaphores</a:t>
            </a:r>
            <a:endParaRPr lang="en-IE" dirty="0">
              <a:solidFill>
                <a:schemeClr val="bg1"/>
              </a:solidFill>
            </a:endParaRP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a:xfrm>
            <a:off x="1141412" y="2097088"/>
            <a:ext cx="9905999" cy="3989995"/>
          </a:xfrm>
        </p:spPr>
        <p:txBody>
          <a:bodyPr>
            <a:normAutofit fontScale="85000" lnSpcReduction="20000"/>
          </a:bodyPr>
          <a:lstStyle/>
          <a:p>
            <a:r>
              <a:rPr lang="en-GB" dirty="0"/>
              <a:t>Semaphore is an extension to mutex locks</a:t>
            </a:r>
          </a:p>
          <a:p>
            <a:r>
              <a:rPr lang="en-GB" dirty="0"/>
              <a:t>It has 2 methods (Wait and Signal). Each method has two possibilities</a:t>
            </a:r>
          </a:p>
          <a:p>
            <a:r>
              <a:rPr lang="en-GB" dirty="0"/>
              <a:t>2 possibilities for Wait when it is executed by a thread: the counter of semaphore is either positive or zero</a:t>
            </a:r>
          </a:p>
          <a:p>
            <a:r>
              <a:rPr lang="en-GB" dirty="0"/>
              <a:t>2 possibilities for Signal when it is executed by thread: the queue of semaphore has no waiting thread or has a waiting thread </a:t>
            </a:r>
          </a:p>
          <a:p>
            <a:r>
              <a:rPr lang="en-GB" dirty="0"/>
              <a:t>Binary semaphores </a:t>
            </a:r>
            <a:r>
              <a:rPr lang="en-GB" dirty="0" err="1"/>
              <a:t>i.e</a:t>
            </a:r>
            <a:r>
              <a:rPr lang="en-GB" dirty="0"/>
              <a:t> if the element is 0 that means that element need to wait. All elements that need to be executed need to initialized to 1 </a:t>
            </a:r>
          </a:p>
          <a:p>
            <a:r>
              <a:rPr lang="en-IE" dirty="0"/>
              <a:t>Wait and Signal are atomic which means once Wait is released, elements will continue with no interruption.</a:t>
            </a:r>
          </a:p>
        </p:txBody>
      </p:sp>
    </p:spTree>
    <p:extLst>
      <p:ext uri="{BB962C8B-B14F-4D97-AF65-F5344CB8AC3E}">
        <p14:creationId xmlns:p14="http://schemas.microsoft.com/office/powerpoint/2010/main" val="2095195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p:txBody>
          <a:bodyPr>
            <a:normAutofit/>
          </a:bodyPr>
          <a:lstStyle/>
          <a:p>
            <a:r>
              <a:rPr lang="en-GB" dirty="0">
                <a:solidFill>
                  <a:schemeClr val="bg1"/>
                </a:solidFill>
              </a:rPr>
              <a:t>The Dining Philosophers Problem with Four Chairs</a:t>
            </a:r>
            <a:endParaRPr lang="en-IE"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p:txBody>
          <a:bodyPr/>
          <a:lstStyle/>
          <a:p>
            <a:r>
              <a:rPr lang="en-GB" sz="1800" dirty="0">
                <a:latin typeface="Cambria" panose="02040503050406030204" pitchFamily="18" charset="0"/>
                <a:ea typeface="MS Mincho" panose="02020609040205080304" pitchFamily="49" charset="-128"/>
                <a:cs typeface="Times New Roman" panose="02020603050405020304" pitchFamily="18" charset="0"/>
              </a:rPr>
              <a:t>Only allows 4 philosophers to sit at the table</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Has a private queue and counter</a:t>
            </a:r>
          </a:p>
          <a:p>
            <a:r>
              <a:rPr lang="en-GB" sz="1800" dirty="0">
                <a:latin typeface="Cambria" panose="02040503050406030204" pitchFamily="18" charset="0"/>
                <a:ea typeface="MS Mincho" panose="02020609040205080304" pitchFamily="49" charset="-128"/>
                <a:cs typeface="Times New Roman" panose="02020603050405020304" pitchFamily="18" charset="0"/>
              </a:rPr>
              <a:t>Each chopstick is declare individually </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r>
              <a:rPr lang="en-GB" sz="1800" dirty="0">
                <a:latin typeface="Cambria" panose="02040503050406030204" pitchFamily="18" charset="0"/>
                <a:ea typeface="MS Mincho" panose="02020609040205080304" pitchFamily="49" charset="-128"/>
                <a:cs typeface="Times New Roman" panose="02020603050405020304" pitchFamily="18" charset="0"/>
              </a:rPr>
              <a:t>When philosopher sits down to eat they must wait on semaphore before picking up chopsticks</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Must signal when finished eating to release </a:t>
            </a:r>
            <a:r>
              <a:rPr lang="en-GB" sz="1800" dirty="0">
                <a:latin typeface="Cambria" panose="02040503050406030204" pitchFamily="18" charset="0"/>
                <a:ea typeface="MS Mincho" panose="02020609040205080304" pitchFamily="49" charset="-128"/>
                <a:cs typeface="Times New Roman" panose="02020603050405020304" pitchFamily="18" charset="0"/>
              </a:rPr>
              <a:t>chair so another can sit in it</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Deadlock free solution</a:t>
            </a:r>
          </a:p>
          <a:p>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IE" sz="1800" dirty="0">
              <a:effectLst/>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2296385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50A4-D056-2AD6-8543-2741CCBB9C33}"/>
              </a:ext>
            </a:extLst>
          </p:cNvPr>
          <p:cNvSpPr>
            <a:spLocks noGrp="1"/>
          </p:cNvSpPr>
          <p:nvPr>
            <p:ph type="title"/>
          </p:nvPr>
        </p:nvSpPr>
        <p:spPr>
          <a:xfrm>
            <a:off x="983848" y="618518"/>
            <a:ext cx="10063563" cy="573674"/>
          </a:xfrm>
        </p:spPr>
        <p:txBody>
          <a:bodyPr>
            <a:normAutofit fontScale="90000"/>
          </a:bodyPr>
          <a:lstStyle/>
          <a:p>
            <a:r>
              <a:rPr lang="en-GB" dirty="0">
                <a:solidFill>
                  <a:schemeClr val="bg1"/>
                </a:solidFill>
              </a:rPr>
              <a:t>MAKEFILE</a:t>
            </a:r>
            <a:endParaRPr lang="en-IE" dirty="0">
              <a:solidFill>
                <a:schemeClr val="bg1"/>
              </a:solidFill>
            </a:endParaRPr>
          </a:p>
        </p:txBody>
      </p:sp>
      <p:sp>
        <p:nvSpPr>
          <p:cNvPr id="3" name="Content Placeholder 2">
            <a:extLst>
              <a:ext uri="{FF2B5EF4-FFF2-40B4-BE49-F238E27FC236}">
                <a16:creationId xmlns:a16="http://schemas.microsoft.com/office/drawing/2014/main" id="{584EF30F-E1F6-77AC-DDA7-0A152AD0B3F7}"/>
              </a:ext>
            </a:extLst>
          </p:cNvPr>
          <p:cNvSpPr>
            <a:spLocks noGrp="1"/>
          </p:cNvSpPr>
          <p:nvPr>
            <p:ph idx="1"/>
          </p:nvPr>
        </p:nvSpPr>
        <p:spPr>
          <a:xfrm>
            <a:off x="983849" y="1983269"/>
            <a:ext cx="9828314" cy="3387384"/>
          </a:xfrm>
        </p:spPr>
        <p:txBody>
          <a:bodyPr>
            <a:normAutofit lnSpcReduction="10000"/>
          </a:bodyPr>
          <a:lstStyle/>
          <a:p>
            <a:pPr marL="0" indent="0">
              <a:buNone/>
            </a:pPr>
            <a:r>
              <a:rPr lang="en-US" cap="all" dirty="0">
                <a:solidFill>
                  <a:schemeClr val="bg1"/>
                </a:solidFill>
              </a:rPr>
              <a:t>For our case we need only three files to compile:</a:t>
            </a:r>
            <a:endParaRPr lang="en-US" sz="2400" cap="all" dirty="0">
              <a:solidFill>
                <a:schemeClr val="bg1"/>
              </a:solidFill>
            </a:endParaRPr>
          </a:p>
          <a:p>
            <a:pPr marL="342900" indent="-342900"/>
            <a:r>
              <a:rPr lang="en-US" cap="all" dirty="0">
                <a:solidFill>
                  <a:schemeClr val="bg1"/>
                </a:solidFill>
              </a:rPr>
              <a:t>First: </a:t>
            </a:r>
            <a:r>
              <a:rPr lang="en-US" cap="all" dirty="0">
                <a:solidFill>
                  <a:schemeClr val="tx2"/>
                </a:solidFill>
              </a:rPr>
              <a:t>Philosopher-4chairs.h: </a:t>
            </a:r>
            <a:r>
              <a:rPr lang="en-GB" sz="1800" dirty="0">
                <a:effectLst/>
                <a:latin typeface="Arial" panose="020B0604020202020204" pitchFamily="34" charset="0"/>
                <a:ea typeface="SimSun" panose="02010600030101010101" pitchFamily="2" charset="-122"/>
                <a:cs typeface="Mangal" panose="02040503050203030202" pitchFamily="18" charset="0"/>
              </a:rPr>
              <a:t>Foundation and takes two arguments: </a:t>
            </a:r>
            <a:r>
              <a:rPr lang="en-GB" sz="1800" b="1" dirty="0">
                <a:effectLst/>
                <a:latin typeface="Arial" panose="020B0604020202020204" pitchFamily="34" charset="0"/>
                <a:ea typeface="SimSun" panose="02010600030101010101" pitchFamily="2" charset="-122"/>
                <a:cs typeface="Mangal" panose="02040503050203030202" pitchFamily="18" charset="0"/>
              </a:rPr>
              <a:t>NUMBER(philosophers)</a:t>
            </a:r>
            <a:r>
              <a:rPr lang="en-GB" sz="1800" dirty="0">
                <a:effectLst/>
                <a:latin typeface="Arial" panose="020B0604020202020204" pitchFamily="34" charset="0"/>
                <a:ea typeface="SimSun" panose="02010600030101010101" pitchFamily="2" charset="-122"/>
                <a:cs typeface="Mangal" panose="02040503050203030202" pitchFamily="18" charset="0"/>
              </a:rPr>
              <a:t>, and </a:t>
            </a:r>
            <a:r>
              <a:rPr lang="en-GB" sz="1800" b="1" dirty="0">
                <a:effectLst/>
                <a:latin typeface="Arial" panose="020B0604020202020204" pitchFamily="34" charset="0"/>
                <a:ea typeface="SimSun" panose="02010600030101010101" pitchFamily="2" charset="-122"/>
                <a:cs typeface="Mangal" panose="02040503050203030202" pitchFamily="18" charset="0"/>
              </a:rPr>
              <a:t>ITER(eating cycles)</a:t>
            </a:r>
            <a:r>
              <a:rPr lang="en-GB" sz="1800" b="1" dirty="0">
                <a:latin typeface="Arial" panose="020B0604020202020204" pitchFamily="34" charset="0"/>
                <a:ea typeface="SimSun" panose="02010600030101010101" pitchFamily="2" charset="-122"/>
                <a:cs typeface="Mangal" panose="02040503050203030202" pitchFamily="18" charset="0"/>
              </a:rPr>
              <a:t>. </a:t>
            </a:r>
            <a:endParaRPr lang="en-US" sz="2400" cap="all" dirty="0">
              <a:solidFill>
                <a:schemeClr val="tx2"/>
              </a:solidFill>
            </a:endParaRPr>
          </a:p>
          <a:p>
            <a:pPr marL="342900" indent="-342900"/>
            <a:r>
              <a:rPr lang="en-US" sz="2400" cap="all" dirty="0">
                <a:solidFill>
                  <a:schemeClr val="bg1"/>
                </a:solidFill>
              </a:rPr>
              <a:t>SECOND: </a:t>
            </a:r>
            <a:r>
              <a:rPr lang="en-US" cap="all" dirty="0">
                <a:solidFill>
                  <a:schemeClr val="tx2"/>
                </a:solidFill>
              </a:rPr>
              <a:t>Philosopher-4chairs.cpp: </a:t>
            </a:r>
            <a:r>
              <a:rPr lang="en-GB" sz="1800" dirty="0">
                <a:effectLst/>
                <a:latin typeface="Arial" panose="020B0604020202020204" pitchFamily="34" charset="0"/>
                <a:ea typeface="SimSun" panose="02010600030101010101" pitchFamily="2" charset="-122"/>
                <a:cs typeface="Mangal" panose="02040503050203030202" pitchFamily="18" charset="0"/>
              </a:rPr>
              <a:t>Establishes rules(</a:t>
            </a:r>
            <a:r>
              <a:rPr lang="en-GB" sz="1800" dirty="0" err="1">
                <a:effectLst/>
                <a:latin typeface="Arial" panose="020B0604020202020204" pitchFamily="34" charset="0"/>
                <a:ea typeface="SimSun" panose="02010600030101010101" pitchFamily="2" charset="-122"/>
                <a:cs typeface="Mangal" panose="02040503050203030202" pitchFamily="18" charset="0"/>
              </a:rPr>
              <a:t>Semaphors</a:t>
            </a:r>
            <a:r>
              <a:rPr lang="en-GB" sz="1800" dirty="0">
                <a:effectLst/>
                <a:latin typeface="Arial" panose="020B0604020202020204" pitchFamily="34" charset="0"/>
                <a:ea typeface="SimSun" panose="02010600030101010101" pitchFamily="2" charset="-122"/>
                <a:cs typeface="Mangal" panose="02040503050203030202" pitchFamily="18" charset="0"/>
              </a:rPr>
              <a:t>, Mutex Locks), acts like a bouncer</a:t>
            </a:r>
            <a:r>
              <a:rPr lang="en-IE" sz="1400" dirty="0">
                <a:effectLst/>
                <a:latin typeface="Arial" panose="020B0604020202020204" pitchFamily="34" charset="0"/>
                <a:ea typeface="SimSun" panose="02010600030101010101" pitchFamily="2" charset="-122"/>
                <a:cs typeface="Mangal" panose="02040503050203030202" pitchFamily="18" charset="0"/>
              </a:rPr>
              <a:t> </a:t>
            </a:r>
            <a:r>
              <a:rPr lang="en-IE" sz="1800" dirty="0">
                <a:effectLst/>
                <a:latin typeface="Arial" panose="020B0604020202020204" pitchFamily="34" charset="0"/>
                <a:ea typeface="SimSun" panose="02010600030101010101" pitchFamily="2" charset="-122"/>
                <a:cs typeface="Mangal" panose="02040503050203030202" pitchFamily="18" charset="0"/>
              </a:rPr>
              <a:t>with help of semaphores and </a:t>
            </a:r>
            <a:r>
              <a:rPr lang="en-GB" sz="1800" dirty="0">
                <a:effectLst/>
                <a:latin typeface="Arial" panose="020B0604020202020204" pitchFamily="34" charset="0"/>
                <a:ea typeface="SimSun" panose="02010600030101010101" pitchFamily="2" charset="-122"/>
                <a:cs typeface="Mangal" panose="02040503050203030202" pitchFamily="18" charset="0"/>
              </a:rPr>
              <a:t>Mutexes locks, to make sure everyone picks up and puts down their chopsticks and seats </a:t>
            </a:r>
          </a:p>
          <a:p>
            <a:pPr marL="342900" indent="-342900"/>
            <a:r>
              <a:rPr lang="en-US" sz="2400" cap="all" dirty="0">
                <a:solidFill>
                  <a:schemeClr val="bg1"/>
                </a:solidFill>
              </a:rPr>
              <a:t>THIRD: </a:t>
            </a:r>
            <a:r>
              <a:rPr lang="en-US" cap="all" dirty="0">
                <a:solidFill>
                  <a:schemeClr val="tx2"/>
                </a:solidFill>
              </a:rPr>
              <a:t>main.cpp: </a:t>
            </a:r>
            <a:r>
              <a:rPr lang="en-GB" sz="1800" dirty="0">
                <a:effectLst/>
                <a:latin typeface="Arial" panose="020B0604020202020204" pitchFamily="34" charset="0"/>
                <a:ea typeface="SimSun" panose="02010600030101010101" pitchFamily="2" charset="-122"/>
                <a:cs typeface="Mangal" panose="02040503050203030202" pitchFamily="18" charset="0"/>
              </a:rPr>
              <a:t>Depends on </a:t>
            </a:r>
            <a:r>
              <a:rPr lang="en-GB" sz="1800" dirty="0">
                <a:latin typeface="Arial" panose="020B0604020202020204" pitchFamily="34" charset="0"/>
                <a:ea typeface="SimSun" panose="02010600030101010101" pitchFamily="2" charset="-122"/>
                <a:cs typeface="Mangal" panose="02040503050203030202" pitchFamily="18" charset="0"/>
              </a:rPr>
              <a:t>eating cycles, </a:t>
            </a:r>
            <a:r>
              <a:rPr lang="en-GB" sz="1800" dirty="0">
                <a:effectLst/>
                <a:latin typeface="Arial" panose="020B0604020202020204" pitchFamily="34" charset="0"/>
                <a:ea typeface="SimSun" panose="02010600030101010101" pitchFamily="2" charset="-122"/>
                <a:cs typeface="Mangal" panose="02040503050203030202" pitchFamily="18" charset="0"/>
              </a:rPr>
              <a:t>generates threads for each philosopher, waits for everyone to complete, and exiting(ends the program).</a:t>
            </a:r>
            <a:endParaRPr lang="en-US" cap="all" dirty="0">
              <a:solidFill>
                <a:schemeClr val="tx2"/>
              </a:solidFill>
            </a:endParaRPr>
          </a:p>
          <a:p>
            <a:pPr marL="0" indent="0">
              <a:buNone/>
            </a:pPr>
            <a:endParaRPr lang="en-GB" dirty="0"/>
          </a:p>
        </p:txBody>
      </p:sp>
      <p:sp>
        <p:nvSpPr>
          <p:cNvPr id="4" name="TextBox 3">
            <a:extLst>
              <a:ext uri="{FF2B5EF4-FFF2-40B4-BE49-F238E27FC236}">
                <a16:creationId xmlns:a16="http://schemas.microsoft.com/office/drawing/2014/main" id="{ADE946F4-1C91-F018-3EE0-B9C8F40550E0}"/>
              </a:ext>
            </a:extLst>
          </p:cNvPr>
          <p:cNvSpPr txBox="1"/>
          <p:nvPr/>
        </p:nvSpPr>
        <p:spPr>
          <a:xfrm>
            <a:off x="1400537" y="5879939"/>
            <a:ext cx="9646874" cy="646331"/>
          </a:xfrm>
          <a:prstGeom prst="rect">
            <a:avLst/>
          </a:prstGeom>
          <a:noFill/>
        </p:spPr>
        <p:txBody>
          <a:bodyPr wrap="square" rtlCol="0">
            <a:spAutoFit/>
          </a:bodyPr>
          <a:lstStyle/>
          <a:p>
            <a:r>
              <a:rPr lang="en-US" dirty="0"/>
              <a:t>Code snippets were taken from: </a:t>
            </a:r>
            <a:r>
              <a:rPr lang="en-US" dirty="0">
                <a:solidFill>
                  <a:srgbClr val="FF0000"/>
                </a:solidFill>
              </a:rPr>
              <a:t>https://</a:t>
            </a:r>
            <a:r>
              <a:rPr lang="en-US" dirty="0" err="1">
                <a:solidFill>
                  <a:srgbClr val="FF0000"/>
                </a:solidFill>
              </a:rPr>
              <a:t>pages.mtu.edu</a:t>
            </a:r>
            <a:r>
              <a:rPr lang="en-US" dirty="0">
                <a:solidFill>
                  <a:srgbClr val="FF0000"/>
                </a:solidFill>
              </a:rPr>
              <a:t>/~</a:t>
            </a:r>
            <a:r>
              <a:rPr lang="en-US" dirty="0" err="1">
                <a:solidFill>
                  <a:srgbClr val="FF0000"/>
                </a:solidFill>
              </a:rPr>
              <a:t>shene</a:t>
            </a:r>
            <a:r>
              <a:rPr lang="en-US" dirty="0">
                <a:solidFill>
                  <a:srgbClr val="FF0000"/>
                </a:solidFill>
              </a:rPr>
              <a:t>/NSF-3/e-Book/SEMA/TM-example-philos-4chairs.html</a:t>
            </a:r>
          </a:p>
        </p:txBody>
      </p:sp>
      <p:sp>
        <p:nvSpPr>
          <p:cNvPr id="5" name="TextBox 4">
            <a:extLst>
              <a:ext uri="{FF2B5EF4-FFF2-40B4-BE49-F238E27FC236}">
                <a16:creationId xmlns:a16="http://schemas.microsoft.com/office/drawing/2014/main" id="{019C868E-F6E5-EF29-4DD4-ECE872316D69}"/>
              </a:ext>
            </a:extLst>
          </p:cNvPr>
          <p:cNvSpPr txBox="1"/>
          <p:nvPr/>
        </p:nvSpPr>
        <p:spPr>
          <a:xfrm>
            <a:off x="1073239" y="1192192"/>
            <a:ext cx="10359341" cy="646331"/>
          </a:xfrm>
          <a:prstGeom prst="rect">
            <a:avLst/>
          </a:prstGeom>
          <a:noFill/>
        </p:spPr>
        <p:txBody>
          <a:bodyPr wrap="square" rtlCol="0">
            <a:spAutoFit/>
          </a:bodyPr>
          <a:lstStyle/>
          <a:p>
            <a:r>
              <a:rPr lang="en-IE" b="0" i="0" u="none" strike="noStrike" dirty="0">
                <a:solidFill>
                  <a:srgbClr val="ECECEC"/>
                </a:solidFill>
                <a:effectLst/>
                <a:latin typeface="Söhne"/>
              </a:rPr>
              <a:t>This </a:t>
            </a:r>
            <a:r>
              <a:rPr lang="en-IE" b="0" i="0" u="none" strike="noStrike" dirty="0" err="1">
                <a:solidFill>
                  <a:srgbClr val="ECECEC"/>
                </a:solidFill>
                <a:effectLst/>
                <a:latin typeface="Söhne"/>
              </a:rPr>
              <a:t>Makefile</a:t>
            </a:r>
            <a:r>
              <a:rPr lang="en-IE" b="0" i="0" u="none" strike="noStrike" dirty="0">
                <a:solidFill>
                  <a:srgbClr val="ECECEC"/>
                </a:solidFill>
                <a:effectLst/>
                <a:latin typeface="Söhne"/>
              </a:rPr>
              <a:t> is designed for compiling C++ programs. It specifies the compiler command(CMD), allows for passing a CMD value, and defines the paths to the source files and libraries used in the compilation process.</a:t>
            </a:r>
            <a:endParaRPr lang="en-US" dirty="0"/>
          </a:p>
        </p:txBody>
      </p:sp>
    </p:spTree>
    <p:extLst>
      <p:ext uri="{BB962C8B-B14F-4D97-AF65-F5344CB8AC3E}">
        <p14:creationId xmlns:p14="http://schemas.microsoft.com/office/powerpoint/2010/main" val="161513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141413" y="387024"/>
            <a:ext cx="9905998" cy="916368"/>
          </a:xfrm>
        </p:spPr>
        <p:txBody>
          <a:bodyPr/>
          <a:lstStyle/>
          <a:p>
            <a:r>
              <a:rPr lang="en-GB" dirty="0">
                <a:solidFill>
                  <a:schemeClr val="bg1"/>
                </a:solidFill>
              </a:rPr>
              <a:t>FILEs after compilation</a:t>
            </a:r>
            <a:endParaRPr lang="en-IE" dirty="0">
              <a:solidFill>
                <a:schemeClr val="bg1"/>
              </a:solidFill>
            </a:endParaRPr>
          </a:p>
        </p:txBody>
      </p:sp>
      <p:pic>
        <p:nvPicPr>
          <p:cNvPr id="7" name="Picture 6" descr="A group of icons with text&#10;&#10;Description automatically generated">
            <a:extLst>
              <a:ext uri="{FF2B5EF4-FFF2-40B4-BE49-F238E27FC236}">
                <a16:creationId xmlns:a16="http://schemas.microsoft.com/office/drawing/2014/main" id="{665889E4-31A3-CFA1-8A30-757C920BF566}"/>
              </a:ext>
            </a:extLst>
          </p:cNvPr>
          <p:cNvPicPr>
            <a:picLocks noChangeAspect="1"/>
          </p:cNvPicPr>
          <p:nvPr/>
        </p:nvPicPr>
        <p:blipFill>
          <a:blip r:embed="rId2"/>
          <a:stretch>
            <a:fillRect/>
          </a:stretch>
        </p:blipFill>
        <p:spPr>
          <a:xfrm>
            <a:off x="1141413" y="1942307"/>
            <a:ext cx="9905998" cy="4228460"/>
          </a:xfrm>
          <a:prstGeom prst="rect">
            <a:avLst/>
          </a:prstGeom>
        </p:spPr>
      </p:pic>
      <p:sp>
        <p:nvSpPr>
          <p:cNvPr id="3" name="TextBox 2">
            <a:extLst>
              <a:ext uri="{FF2B5EF4-FFF2-40B4-BE49-F238E27FC236}">
                <a16:creationId xmlns:a16="http://schemas.microsoft.com/office/drawing/2014/main" id="{3B5AF558-87D9-D45E-1B11-39E19DD2B549}"/>
              </a:ext>
            </a:extLst>
          </p:cNvPr>
          <p:cNvSpPr txBox="1"/>
          <p:nvPr/>
        </p:nvSpPr>
        <p:spPr>
          <a:xfrm>
            <a:off x="1435261" y="1192192"/>
            <a:ext cx="5498940" cy="646331"/>
          </a:xfrm>
          <a:prstGeom prst="rect">
            <a:avLst/>
          </a:prstGeom>
          <a:noFill/>
        </p:spPr>
        <p:txBody>
          <a:bodyPr wrap="square" rtlCol="0">
            <a:spAutoFit/>
          </a:bodyPr>
          <a:lstStyle/>
          <a:p>
            <a:r>
              <a:rPr lang="en-US" dirty="0"/>
              <a:t>We can remove </a:t>
            </a:r>
            <a:r>
              <a:rPr lang="en-US" dirty="0" err="1"/>
              <a:t>Makefile</a:t>
            </a:r>
            <a:r>
              <a:rPr lang="en-US" dirty="0"/>
              <a:t> after we compile the program. </a:t>
            </a:r>
          </a:p>
          <a:p>
            <a:r>
              <a:rPr lang="en-US" dirty="0"/>
              <a:t>Compilation also generates three classes.</a:t>
            </a:r>
          </a:p>
        </p:txBody>
      </p:sp>
      <p:sp>
        <p:nvSpPr>
          <p:cNvPr id="4" name="TextBox 3">
            <a:extLst>
              <a:ext uri="{FF2B5EF4-FFF2-40B4-BE49-F238E27FC236}">
                <a16:creationId xmlns:a16="http://schemas.microsoft.com/office/drawing/2014/main" id="{15E2B8B3-739E-3EC7-3576-3BE02493FE98}"/>
              </a:ext>
            </a:extLst>
          </p:cNvPr>
          <p:cNvSpPr txBox="1"/>
          <p:nvPr/>
        </p:nvSpPr>
        <p:spPr>
          <a:xfrm>
            <a:off x="3396342" y="6274551"/>
            <a:ext cx="4865914" cy="369332"/>
          </a:xfrm>
          <a:prstGeom prst="rect">
            <a:avLst/>
          </a:prstGeom>
          <a:noFill/>
        </p:spPr>
        <p:txBody>
          <a:bodyPr wrap="square" rtlCol="0">
            <a:spAutoFit/>
          </a:bodyPr>
          <a:lstStyle/>
          <a:p>
            <a:r>
              <a:rPr lang="en-US" dirty="0"/>
              <a:t>Screenshot was taken in Mageia8 (22/04/2024)</a:t>
            </a:r>
          </a:p>
        </p:txBody>
      </p:sp>
    </p:spTree>
    <p:extLst>
      <p:ext uri="{BB962C8B-B14F-4D97-AF65-F5344CB8AC3E}">
        <p14:creationId xmlns:p14="http://schemas.microsoft.com/office/powerpoint/2010/main" val="30323520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322</TotalTime>
  <Words>1217</Words>
  <Application>Microsoft Macintosh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MS Mincho</vt:lpstr>
      <vt:lpstr>-webkit-standard</vt:lpstr>
      <vt:lpstr>Arial</vt:lpstr>
      <vt:lpstr>Cambria</vt:lpstr>
      <vt:lpstr>Söhne</vt:lpstr>
      <vt:lpstr>Tw Cen MT</vt:lpstr>
      <vt:lpstr>Circuit</vt:lpstr>
      <vt:lpstr>A study of synchronization and concurrency issue in the dining philosophers problem</vt:lpstr>
      <vt:lpstr>Introduction</vt:lpstr>
      <vt:lpstr>Concurrency Issues in oses</vt:lpstr>
      <vt:lpstr>Synchronisation issues in oses</vt:lpstr>
      <vt:lpstr>Mutex Locks </vt:lpstr>
      <vt:lpstr>Semaphores</vt:lpstr>
      <vt:lpstr>The Dining Philosophers Problem with Four Chairs</vt:lpstr>
      <vt:lpstr>MAKEFILE</vt:lpstr>
      <vt:lpstr>FILEs after compilation</vt:lpstr>
      <vt:lpstr>Tags used in our solution int threadmentor</vt:lpstr>
      <vt:lpstr>PowerPoint Presentation</vt:lpstr>
      <vt:lpstr>PowerPoint Presentation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of synchronization and concurrency issue in the dining philosophers problem</dc:title>
  <dc:creator>B00156311 Rochelle Mullen</dc:creator>
  <cp:lastModifiedBy>B00156112 Piotr Momat</cp:lastModifiedBy>
  <cp:revision>18</cp:revision>
  <dcterms:created xsi:type="dcterms:W3CDTF">2024-03-01T11:21:31Z</dcterms:created>
  <dcterms:modified xsi:type="dcterms:W3CDTF">2024-04-24T17:40:23Z</dcterms:modified>
</cp:coreProperties>
</file>