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sldIdLst>
    <p:sldId id="256" r:id="rId5"/>
    <p:sldId id="257" r:id="rId6"/>
    <p:sldId id="272" r:id="rId7"/>
    <p:sldId id="273" r:id="rId8"/>
    <p:sldId id="271" r:id="rId9"/>
    <p:sldId id="266" r:id="rId10"/>
    <p:sldId id="259" r:id="rId11"/>
    <p:sldId id="264" r:id="rId12"/>
    <p:sldId id="269" r:id="rId13"/>
    <p:sldId id="267" r:id="rId14"/>
    <p:sldId id="270" r:id="rId15"/>
    <p:sldId id="261" r:id="rId16"/>
    <p:sldId id="262" r:id="rId17"/>
    <p:sldId id="274" r:id="rId18"/>
    <p:sldId id="268" r:id="rId19"/>
    <p:sldId id="265"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6301" autoAdjust="0"/>
    <p:restoredTop sz="94660"/>
  </p:normalViewPr>
  <p:slideViewPr>
    <p:cSldViewPr snapToGrid="0">
      <p:cViewPr varScale="1">
        <p:scale>
          <a:sx n="118" d="100"/>
          <a:sy n="118" d="100"/>
        </p:scale>
        <p:origin x="216" y="4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4/24/24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4/24/24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4/24/24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4/24/24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4/24/24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4/24/24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4/24/24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4/24/24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4/24/24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4/24/24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4/24/24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4/24/24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4/24/24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4/24/24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4/24/24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4/24/24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4/24/24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4/24/24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geeksforgeeks.org/difference-between-deadlock-and-starvation-in-os/" TargetMode="External"/><Relationship Id="rId2" Type="http://schemas.openxmlformats.org/officeDocument/2006/relationships/hyperlink" Target="http://miro.medium.com/max/662/1*bBGR80ixw0l6ZELyNh7fxw.png" TargetMode="External"/><Relationship Id="rId1" Type="http://schemas.openxmlformats.org/officeDocument/2006/relationships/slideLayout" Target="../slideLayouts/slideLayout2.xml"/><Relationship Id="rId5" Type="http://schemas.openxmlformats.org/officeDocument/2006/relationships/hyperlink" Target="https://www.researchgate.net/publication/220094570_ThreadMentor_A_pedagogical_tool_for_multithreaded_programming" TargetMode="External"/><Relationship Id="rId4" Type="http://schemas.openxmlformats.org/officeDocument/2006/relationships/hyperlink" Target="https://www.javatpoint.com/os-deadlocks-introduction"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7761E-6513-1548-EF22-CF822C63D18D}"/>
              </a:ext>
            </a:extLst>
          </p:cNvPr>
          <p:cNvSpPr>
            <a:spLocks noGrp="1"/>
          </p:cNvSpPr>
          <p:nvPr>
            <p:ph type="ctrTitle"/>
          </p:nvPr>
        </p:nvSpPr>
        <p:spPr>
          <a:xfrm>
            <a:off x="2578698" y="1097311"/>
            <a:ext cx="7034603" cy="1493273"/>
          </a:xfrm>
        </p:spPr>
        <p:txBody>
          <a:bodyPr>
            <a:normAutofit/>
          </a:bodyPr>
          <a:lstStyle/>
          <a:p>
            <a:pPr algn="ctr"/>
            <a:r>
              <a:rPr lang="en-GB" sz="3200" dirty="0">
                <a:solidFill>
                  <a:schemeClr val="bg1"/>
                </a:solidFill>
              </a:rPr>
              <a:t>A study of synchronization and concurrency issue in the dining philosophers problem</a:t>
            </a:r>
            <a:endParaRPr lang="en-IE" sz="3200" dirty="0">
              <a:solidFill>
                <a:schemeClr val="bg1"/>
              </a:solidFill>
            </a:endParaRPr>
          </a:p>
        </p:txBody>
      </p:sp>
      <p:sp>
        <p:nvSpPr>
          <p:cNvPr id="3" name="Subtitle 2">
            <a:extLst>
              <a:ext uri="{FF2B5EF4-FFF2-40B4-BE49-F238E27FC236}">
                <a16:creationId xmlns:a16="http://schemas.microsoft.com/office/drawing/2014/main" id="{08EF54BE-3D85-7E5F-EB37-1C21E91ACD2A}"/>
              </a:ext>
            </a:extLst>
          </p:cNvPr>
          <p:cNvSpPr>
            <a:spLocks noGrp="1"/>
          </p:cNvSpPr>
          <p:nvPr>
            <p:ph type="subTitle" idx="1"/>
          </p:nvPr>
        </p:nvSpPr>
        <p:spPr>
          <a:xfrm>
            <a:off x="3101039" y="3429000"/>
            <a:ext cx="5989921" cy="2034675"/>
          </a:xfrm>
        </p:spPr>
        <p:txBody>
          <a:bodyPr>
            <a:normAutofit/>
          </a:bodyPr>
          <a:lstStyle/>
          <a:p>
            <a:r>
              <a:rPr lang="en-GB" dirty="0"/>
              <a:t>Submitted by: 	Rochelle Mullen     B00156311</a:t>
            </a:r>
          </a:p>
          <a:p>
            <a:r>
              <a:rPr lang="en-GB" dirty="0"/>
              <a:t>		Steven Kelly 	       B00150588</a:t>
            </a:r>
          </a:p>
          <a:p>
            <a:r>
              <a:rPr lang="en-GB" dirty="0"/>
              <a:t>		Habiba Nour 	       B00151078</a:t>
            </a:r>
          </a:p>
          <a:p>
            <a:r>
              <a:rPr lang="en-GB" dirty="0"/>
              <a:t>		Piotr Momat 	       B00156112</a:t>
            </a:r>
          </a:p>
          <a:p>
            <a:pPr algn="ctr"/>
            <a:endParaRPr lang="en-GB" dirty="0"/>
          </a:p>
          <a:p>
            <a:pPr algn="ctr"/>
            <a:endParaRPr lang="en-IE" dirty="0"/>
          </a:p>
        </p:txBody>
      </p:sp>
    </p:spTree>
    <p:extLst>
      <p:ext uri="{BB962C8B-B14F-4D97-AF65-F5344CB8AC3E}">
        <p14:creationId xmlns:p14="http://schemas.microsoft.com/office/powerpoint/2010/main" val="27734591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8C2F0-4798-FBFD-6F0F-EE0914E2AB57}"/>
              </a:ext>
            </a:extLst>
          </p:cNvPr>
          <p:cNvSpPr>
            <a:spLocks noGrp="1"/>
          </p:cNvSpPr>
          <p:nvPr>
            <p:ph type="title"/>
          </p:nvPr>
        </p:nvSpPr>
        <p:spPr>
          <a:xfrm>
            <a:off x="1143001" y="359228"/>
            <a:ext cx="9905998" cy="598715"/>
          </a:xfrm>
        </p:spPr>
        <p:txBody>
          <a:bodyPr/>
          <a:lstStyle/>
          <a:p>
            <a:r>
              <a:rPr lang="en-GB" dirty="0">
                <a:solidFill>
                  <a:schemeClr val="bg1"/>
                </a:solidFill>
              </a:rPr>
              <a:t>Tags used in our solution int threadmentor</a:t>
            </a:r>
            <a:endParaRPr lang="en-IE" dirty="0">
              <a:solidFill>
                <a:schemeClr val="bg1"/>
              </a:solidFill>
            </a:endParaRPr>
          </a:p>
        </p:txBody>
      </p:sp>
      <p:sp>
        <p:nvSpPr>
          <p:cNvPr id="3" name="Content Placeholder 2">
            <a:extLst>
              <a:ext uri="{FF2B5EF4-FFF2-40B4-BE49-F238E27FC236}">
                <a16:creationId xmlns:a16="http://schemas.microsoft.com/office/drawing/2014/main" id="{6E13F4D0-4940-9F8D-A2CC-27836A627B5A}"/>
              </a:ext>
            </a:extLst>
          </p:cNvPr>
          <p:cNvSpPr>
            <a:spLocks noGrp="1"/>
          </p:cNvSpPr>
          <p:nvPr>
            <p:ph idx="1"/>
          </p:nvPr>
        </p:nvSpPr>
        <p:spPr>
          <a:xfrm>
            <a:off x="265196" y="3860324"/>
            <a:ext cx="11807062" cy="2906488"/>
          </a:xfrm>
        </p:spPr>
        <p:txBody>
          <a:bodyPr>
            <a:normAutofit/>
          </a:bodyPr>
          <a:lstStyle/>
          <a:p>
            <a:r>
              <a:rPr lang="en-IE" sz="1800" dirty="0">
                <a:solidFill>
                  <a:schemeClr val="bg1"/>
                </a:solidFill>
                <a:effectLst/>
                <a:highlight>
                  <a:srgbClr val="000000"/>
                </a:highlight>
                <a:latin typeface="Cambria" panose="02040503050406030204" pitchFamily="18" charset="0"/>
                <a:ea typeface="MS Mincho" panose="02020609040205080304" pitchFamily="49" charset="-128"/>
                <a:cs typeface="Times New Roman" panose="02020603050405020304" pitchFamily="18" charset="0"/>
              </a:rPr>
              <a:t>.</a:t>
            </a:r>
            <a:r>
              <a:rPr lang="en-IE" sz="1800" dirty="0">
                <a:effectLst/>
                <a:highlight>
                  <a:srgbClr val="000000"/>
                </a:highlight>
                <a:latin typeface="Cambria" panose="02040503050406030204" pitchFamily="18" charset="0"/>
                <a:ea typeface="MS Mincho" panose="02020609040205080304" pitchFamily="49" charset="-128"/>
                <a:cs typeface="Times New Roman" panose="02020603050405020304" pitchFamily="18" charset="0"/>
              </a:rPr>
              <a:t>SW: Semaphore Wait: A Philosopher attempts to sit down, but all chairs are occupied(decrements the semaphore).</a:t>
            </a:r>
          </a:p>
          <a:p>
            <a:r>
              <a:rPr lang="en-IE" sz="1800" dirty="0">
                <a:solidFill>
                  <a:schemeClr val="bg1"/>
                </a:solidFill>
                <a:effectLst/>
                <a:highlight>
                  <a:srgbClr val="000000"/>
                </a:highlight>
                <a:latin typeface="Cambria" panose="02040503050406030204" pitchFamily="18" charset="0"/>
                <a:ea typeface="MS Mincho" panose="02020609040205080304" pitchFamily="49" charset="-128"/>
                <a:cs typeface="Times New Roman" panose="02020603050405020304" pitchFamily="18" charset="0"/>
              </a:rPr>
              <a:t>.</a:t>
            </a:r>
            <a:r>
              <a:rPr lang="en-IE" sz="1800" dirty="0">
                <a:effectLst/>
                <a:highlight>
                  <a:srgbClr val="000000"/>
                </a:highlight>
                <a:latin typeface="Cambria" panose="02040503050406030204" pitchFamily="18" charset="0"/>
                <a:ea typeface="MS Mincho" panose="02020609040205080304" pitchFamily="49" charset="-128"/>
                <a:cs typeface="Times New Roman" panose="02020603050405020304" pitchFamily="18" charset="0"/>
              </a:rPr>
              <a:t>SE</a:t>
            </a:r>
            <a:r>
              <a:rPr lang="en-IE" sz="1800" dirty="0">
                <a:highlight>
                  <a:srgbClr val="000000"/>
                </a:highlight>
                <a:latin typeface="Cambria" panose="02040503050406030204" pitchFamily="18" charset="0"/>
                <a:ea typeface="MS Mincho" panose="02020609040205080304" pitchFamily="49" charset="-128"/>
                <a:cs typeface="Times New Roman" panose="02020603050405020304" pitchFamily="18" charset="0"/>
              </a:rPr>
              <a:t>:</a:t>
            </a:r>
            <a:r>
              <a:rPr lang="en-IE" sz="1800" dirty="0">
                <a:effectLst/>
                <a:highlight>
                  <a:srgbClr val="000000"/>
                </a:highlight>
                <a:latin typeface="Cambria" panose="02040503050406030204" pitchFamily="18" charset="0"/>
                <a:ea typeface="MS Mincho" panose="02020609040205080304" pitchFamily="49" charset="-128"/>
                <a:cs typeface="Times New Roman" panose="02020603050405020304" pitchFamily="18" charset="0"/>
              </a:rPr>
              <a:t> Semaphore Enter: The Philosopher sits down which decrements semaphore.</a:t>
            </a:r>
          </a:p>
          <a:p>
            <a:r>
              <a:rPr lang="en-IE" sz="1800" dirty="0">
                <a:solidFill>
                  <a:schemeClr val="bg1"/>
                </a:solidFill>
                <a:effectLst/>
                <a:highlight>
                  <a:srgbClr val="000000"/>
                </a:highlight>
                <a:latin typeface="Cambria" panose="02040503050406030204" pitchFamily="18" charset="0"/>
                <a:ea typeface="MS Mincho" panose="02020609040205080304" pitchFamily="49" charset="-128"/>
                <a:cs typeface="Times New Roman" panose="02020603050405020304" pitchFamily="18" charset="0"/>
              </a:rPr>
              <a:t>.</a:t>
            </a:r>
            <a:r>
              <a:rPr lang="en-IE" sz="1800" dirty="0">
                <a:effectLst/>
                <a:highlight>
                  <a:srgbClr val="000000"/>
                </a:highlight>
                <a:latin typeface="Cambria" panose="02040503050406030204" pitchFamily="18" charset="0"/>
                <a:ea typeface="MS Mincho" panose="02020609040205080304" pitchFamily="49" charset="-128"/>
                <a:cs typeface="Times New Roman" panose="02020603050405020304" pitchFamily="18" charset="0"/>
              </a:rPr>
              <a:t>SS</a:t>
            </a:r>
            <a:r>
              <a:rPr lang="en-IE" sz="1800" dirty="0">
                <a:highlight>
                  <a:srgbClr val="000000"/>
                </a:highlight>
                <a:latin typeface="Cambria" panose="02040503050406030204" pitchFamily="18" charset="0"/>
                <a:ea typeface="MS Mincho" panose="02020609040205080304" pitchFamily="49" charset="-128"/>
                <a:cs typeface="Times New Roman" panose="02020603050405020304" pitchFamily="18" charset="0"/>
              </a:rPr>
              <a:t>:</a:t>
            </a:r>
            <a:r>
              <a:rPr lang="en-IE" sz="1800" dirty="0">
                <a:effectLst/>
                <a:highlight>
                  <a:srgbClr val="000000"/>
                </a:highlight>
                <a:latin typeface="Cambria" panose="02040503050406030204" pitchFamily="18" charset="0"/>
                <a:ea typeface="MS Mincho" panose="02020609040205080304" pitchFamily="49" charset="-128"/>
                <a:cs typeface="Times New Roman" panose="02020603050405020304" pitchFamily="18" charset="0"/>
              </a:rPr>
              <a:t> Semaphore Signal: The Philosopher gets up, which increments semaphores and allows others to sit down.</a:t>
            </a:r>
          </a:p>
          <a:p>
            <a:r>
              <a:rPr lang="en-IE" sz="1800" dirty="0">
                <a:solidFill>
                  <a:schemeClr val="bg1"/>
                </a:solidFill>
                <a:highlight>
                  <a:srgbClr val="000000"/>
                </a:highlight>
                <a:latin typeface="Cambria" panose="02040503050406030204" pitchFamily="18" charset="0"/>
                <a:ea typeface="MS Mincho" panose="02020609040205080304" pitchFamily="49" charset="-128"/>
                <a:cs typeface="Times New Roman" panose="02020603050405020304" pitchFamily="18" charset="0"/>
              </a:rPr>
              <a:t>.</a:t>
            </a:r>
            <a:r>
              <a:rPr lang="en-IE" sz="1800" dirty="0">
                <a:effectLst/>
                <a:highlight>
                  <a:srgbClr val="000000"/>
                </a:highlight>
                <a:latin typeface="Cambria" panose="02040503050406030204" pitchFamily="18" charset="0"/>
                <a:ea typeface="MS Mincho" panose="02020609040205080304" pitchFamily="49" charset="-128"/>
                <a:cs typeface="Times New Roman" panose="02020603050405020304" pitchFamily="18" charset="0"/>
              </a:rPr>
              <a:t>MW</a:t>
            </a:r>
            <a:r>
              <a:rPr lang="en-IE" sz="1800" dirty="0">
                <a:highlight>
                  <a:srgbClr val="000000"/>
                </a:highlight>
                <a:latin typeface="Cambria" panose="02040503050406030204" pitchFamily="18" charset="0"/>
                <a:ea typeface="MS Mincho" panose="02020609040205080304" pitchFamily="49" charset="-128"/>
                <a:cs typeface="Times New Roman" panose="02020603050405020304" pitchFamily="18" charset="0"/>
              </a:rPr>
              <a:t>:</a:t>
            </a:r>
            <a:r>
              <a:rPr lang="en-IE" sz="1800" dirty="0">
                <a:effectLst/>
                <a:highlight>
                  <a:srgbClr val="000000"/>
                </a:highlight>
                <a:latin typeface="Cambria" panose="02040503050406030204" pitchFamily="18" charset="0"/>
                <a:ea typeface="MS Mincho" panose="02020609040205080304" pitchFamily="49" charset="-128"/>
                <a:cs typeface="Times New Roman" panose="02020603050405020304" pitchFamily="18" charset="0"/>
              </a:rPr>
              <a:t> Mutex Wait: </a:t>
            </a:r>
            <a:r>
              <a:rPr lang="en-IE" sz="1800" dirty="0">
                <a:highlight>
                  <a:srgbClr val="000000"/>
                </a:highlight>
                <a:latin typeface="Cambria" panose="02040503050406030204" pitchFamily="18" charset="0"/>
                <a:ea typeface="MS Mincho" panose="02020609040205080304" pitchFamily="49" charset="-128"/>
                <a:cs typeface="Times New Roman" panose="02020603050405020304" pitchFamily="18" charset="0"/>
              </a:rPr>
              <a:t>One of the Philosophers trying to pick up a fork(mutex), but fork is already in use</a:t>
            </a:r>
            <a:r>
              <a:rPr lang="en-IE" sz="1800" dirty="0">
                <a:effectLst/>
                <a:highlight>
                  <a:srgbClr val="000000"/>
                </a:highlight>
                <a:latin typeface="Cambria" panose="02040503050406030204" pitchFamily="18" charset="0"/>
                <a:ea typeface="MS Mincho" panose="02020609040205080304" pitchFamily="49" charset="-128"/>
                <a:cs typeface="Times New Roman" panose="02020603050405020304" pitchFamily="18" charset="0"/>
              </a:rPr>
              <a:t>.</a:t>
            </a:r>
          </a:p>
          <a:p>
            <a:r>
              <a:rPr lang="en-IE" sz="1800" dirty="0">
                <a:solidFill>
                  <a:schemeClr val="bg1"/>
                </a:solidFill>
                <a:effectLst/>
                <a:highlight>
                  <a:srgbClr val="000000"/>
                </a:highlight>
                <a:latin typeface="Cambria" panose="02040503050406030204" pitchFamily="18" charset="0"/>
                <a:ea typeface="MS Mincho" panose="02020609040205080304" pitchFamily="49" charset="-128"/>
                <a:cs typeface="Times New Roman" panose="02020603050405020304" pitchFamily="18" charset="0"/>
              </a:rPr>
              <a:t>.</a:t>
            </a:r>
            <a:r>
              <a:rPr lang="en-IE" sz="1800" dirty="0">
                <a:effectLst/>
                <a:highlight>
                  <a:srgbClr val="000000"/>
                </a:highlight>
                <a:latin typeface="Cambria" panose="02040503050406030204" pitchFamily="18" charset="0"/>
                <a:ea typeface="MS Mincho" panose="02020609040205080304" pitchFamily="49" charset="-128"/>
                <a:cs typeface="Times New Roman" panose="02020603050405020304" pitchFamily="18" charset="0"/>
              </a:rPr>
              <a:t>ML</a:t>
            </a:r>
            <a:r>
              <a:rPr lang="en-IE" sz="1800" dirty="0">
                <a:highlight>
                  <a:srgbClr val="000000"/>
                </a:highlight>
                <a:latin typeface="Cambria" panose="02040503050406030204" pitchFamily="18" charset="0"/>
                <a:ea typeface="MS Mincho" panose="02020609040205080304" pitchFamily="49" charset="-128"/>
                <a:cs typeface="Times New Roman" panose="02020603050405020304" pitchFamily="18" charset="0"/>
              </a:rPr>
              <a:t>:</a:t>
            </a:r>
            <a:r>
              <a:rPr lang="en-IE" sz="1800" dirty="0">
                <a:effectLst/>
                <a:highlight>
                  <a:srgbClr val="000000"/>
                </a:highlight>
                <a:latin typeface="Cambria" panose="02040503050406030204" pitchFamily="18" charset="0"/>
                <a:ea typeface="MS Mincho" panose="02020609040205080304" pitchFamily="49" charset="-128"/>
                <a:cs typeface="Times New Roman" panose="02020603050405020304" pitchFamily="18" charset="0"/>
              </a:rPr>
              <a:t> Mutex Lock: </a:t>
            </a:r>
            <a:r>
              <a:rPr lang="en-IE" sz="1800" dirty="0">
                <a:highlight>
                  <a:srgbClr val="000000"/>
                </a:highlight>
                <a:latin typeface="Cambria" panose="02040503050406030204" pitchFamily="18" charset="0"/>
                <a:ea typeface="MS Mincho" panose="02020609040205080304" pitchFamily="49" charset="-128"/>
                <a:cs typeface="Times New Roman" panose="02020603050405020304" pitchFamily="18" charset="0"/>
              </a:rPr>
              <a:t>One of the Philosophers picks up a fork(mutex) and locks the mutex lock.</a:t>
            </a:r>
            <a:endParaRPr lang="en-IE" sz="1800" dirty="0">
              <a:effectLst/>
              <a:highlight>
                <a:srgbClr val="000000"/>
              </a:highlight>
              <a:latin typeface="Cambria" panose="02040503050406030204" pitchFamily="18" charset="0"/>
              <a:ea typeface="MS Mincho" panose="02020609040205080304" pitchFamily="49" charset="-128"/>
              <a:cs typeface="Times New Roman" panose="02020603050405020304" pitchFamily="18" charset="0"/>
            </a:endParaRPr>
          </a:p>
          <a:p>
            <a:r>
              <a:rPr lang="en-IE" sz="1800" dirty="0">
                <a:solidFill>
                  <a:schemeClr val="bg1"/>
                </a:solidFill>
                <a:effectLst/>
                <a:highlight>
                  <a:srgbClr val="000000"/>
                </a:highlight>
                <a:latin typeface="Cambria" panose="02040503050406030204" pitchFamily="18" charset="0"/>
                <a:ea typeface="MS Mincho" panose="02020609040205080304" pitchFamily="49" charset="-128"/>
                <a:cs typeface="Times New Roman" panose="02020603050405020304" pitchFamily="18" charset="0"/>
              </a:rPr>
              <a:t>.</a:t>
            </a:r>
            <a:r>
              <a:rPr lang="en-IE" sz="1800" dirty="0">
                <a:effectLst/>
                <a:highlight>
                  <a:srgbClr val="000000"/>
                </a:highlight>
                <a:latin typeface="Cambria" panose="02040503050406030204" pitchFamily="18" charset="0"/>
                <a:ea typeface="MS Mincho" panose="02020609040205080304" pitchFamily="49" charset="-128"/>
                <a:cs typeface="Times New Roman" panose="02020603050405020304" pitchFamily="18" charset="0"/>
              </a:rPr>
              <a:t>MU</a:t>
            </a:r>
            <a:r>
              <a:rPr lang="en-IE" sz="1800" dirty="0">
                <a:highlight>
                  <a:srgbClr val="000000"/>
                </a:highlight>
                <a:latin typeface="Cambria" panose="02040503050406030204" pitchFamily="18" charset="0"/>
                <a:ea typeface="MS Mincho" panose="02020609040205080304" pitchFamily="49" charset="-128"/>
                <a:cs typeface="Times New Roman" panose="02020603050405020304" pitchFamily="18" charset="0"/>
              </a:rPr>
              <a:t>:</a:t>
            </a:r>
            <a:r>
              <a:rPr lang="en-IE" sz="1800" dirty="0">
                <a:effectLst/>
                <a:highlight>
                  <a:srgbClr val="000000"/>
                </a:highlight>
                <a:latin typeface="Cambria" panose="02040503050406030204" pitchFamily="18" charset="0"/>
                <a:ea typeface="MS Mincho" panose="02020609040205080304" pitchFamily="49" charset="-128"/>
                <a:cs typeface="Times New Roman" panose="02020603050405020304" pitchFamily="18" charset="0"/>
              </a:rPr>
              <a:t> Mutex Unlock: </a:t>
            </a:r>
            <a:r>
              <a:rPr lang="en-IE" sz="1800" dirty="0">
                <a:highlight>
                  <a:srgbClr val="000000"/>
                </a:highlight>
                <a:latin typeface="Cambria" panose="02040503050406030204" pitchFamily="18" charset="0"/>
                <a:ea typeface="MS Mincho" panose="02020609040205080304" pitchFamily="49" charset="-128"/>
                <a:cs typeface="Times New Roman" panose="02020603050405020304" pitchFamily="18" charset="0"/>
              </a:rPr>
              <a:t>Philosopher puts down a fork and unlocks the mutex lock.</a:t>
            </a:r>
            <a:endParaRPr lang="en-IE" sz="1800" dirty="0">
              <a:effectLst/>
              <a:highlight>
                <a:srgbClr val="000000"/>
              </a:highlight>
              <a:latin typeface="Cambria" panose="02040503050406030204" pitchFamily="18" charset="0"/>
              <a:ea typeface="MS Mincho" panose="02020609040205080304" pitchFamily="49" charset="-128"/>
              <a:cs typeface="Times New Roman" panose="02020603050405020304" pitchFamily="18" charset="0"/>
            </a:endParaRPr>
          </a:p>
        </p:txBody>
      </p:sp>
      <p:pic>
        <p:nvPicPr>
          <p:cNvPr id="7" name="Picture 6" descr="A screenshot of a computer&#10;&#10;Description automatically generated">
            <a:extLst>
              <a:ext uri="{FF2B5EF4-FFF2-40B4-BE49-F238E27FC236}">
                <a16:creationId xmlns:a16="http://schemas.microsoft.com/office/drawing/2014/main" id="{C0E4A68E-2614-C9BE-4D0B-BC035A1FA3AF}"/>
              </a:ext>
            </a:extLst>
          </p:cNvPr>
          <p:cNvPicPr>
            <a:picLocks noChangeAspect="1"/>
          </p:cNvPicPr>
          <p:nvPr/>
        </p:nvPicPr>
        <p:blipFill>
          <a:blip r:embed="rId2"/>
          <a:stretch>
            <a:fillRect/>
          </a:stretch>
        </p:blipFill>
        <p:spPr>
          <a:xfrm>
            <a:off x="528759" y="959326"/>
            <a:ext cx="14568492" cy="2469674"/>
          </a:xfrm>
          <a:prstGeom prst="rect">
            <a:avLst/>
          </a:prstGeom>
        </p:spPr>
      </p:pic>
      <p:sp>
        <p:nvSpPr>
          <p:cNvPr id="9" name="TextBox 8">
            <a:extLst>
              <a:ext uri="{FF2B5EF4-FFF2-40B4-BE49-F238E27FC236}">
                <a16:creationId xmlns:a16="http://schemas.microsoft.com/office/drawing/2014/main" id="{4FDCB1CC-AE8E-0894-A573-D7AB81E37511}"/>
              </a:ext>
            </a:extLst>
          </p:cNvPr>
          <p:cNvSpPr txBox="1"/>
          <p:nvPr/>
        </p:nvSpPr>
        <p:spPr>
          <a:xfrm>
            <a:off x="2366892" y="3429000"/>
            <a:ext cx="7603670" cy="369332"/>
          </a:xfrm>
          <a:prstGeom prst="rect">
            <a:avLst/>
          </a:prstGeom>
          <a:noFill/>
        </p:spPr>
        <p:txBody>
          <a:bodyPr wrap="square">
            <a:spAutoFit/>
          </a:bodyPr>
          <a:lstStyle/>
          <a:p>
            <a:pPr algn="ctr"/>
            <a:r>
              <a:rPr lang="en-US" dirty="0"/>
              <a:t>Screenshot is from </a:t>
            </a:r>
            <a:r>
              <a:rPr lang="en-US" dirty="0" err="1"/>
              <a:t>ThreadMentor</a:t>
            </a:r>
            <a:r>
              <a:rPr lang="en-US" dirty="0"/>
              <a:t> four chair solution was taken on 20/04/2024</a:t>
            </a:r>
          </a:p>
        </p:txBody>
      </p:sp>
    </p:spTree>
    <p:extLst>
      <p:ext uri="{BB962C8B-B14F-4D97-AF65-F5344CB8AC3E}">
        <p14:creationId xmlns:p14="http://schemas.microsoft.com/office/powerpoint/2010/main" val="17611993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7938F63C-4BC4-58BC-EAE9-0371EC01A39C}"/>
              </a:ext>
            </a:extLst>
          </p:cNvPr>
          <p:cNvSpPr txBox="1">
            <a:spLocks/>
          </p:cNvSpPr>
          <p:nvPr/>
        </p:nvSpPr>
        <p:spPr>
          <a:xfrm>
            <a:off x="1121229" y="398735"/>
            <a:ext cx="4802187" cy="8038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GB" dirty="0">
                <a:solidFill>
                  <a:schemeClr val="bg1"/>
                </a:solidFill>
              </a:rPr>
              <a:t>Analysis and Results:</a:t>
            </a:r>
            <a:endParaRPr lang="en-IE" dirty="0">
              <a:solidFill>
                <a:schemeClr val="bg1"/>
              </a:solidFill>
            </a:endParaRPr>
          </a:p>
        </p:txBody>
      </p:sp>
      <p:sp>
        <p:nvSpPr>
          <p:cNvPr id="5" name="TextBox 4">
            <a:extLst>
              <a:ext uri="{FF2B5EF4-FFF2-40B4-BE49-F238E27FC236}">
                <a16:creationId xmlns:a16="http://schemas.microsoft.com/office/drawing/2014/main" id="{18653AAD-EC51-EFDA-389F-1E6AEA7F616D}"/>
              </a:ext>
            </a:extLst>
          </p:cNvPr>
          <p:cNvSpPr txBox="1"/>
          <p:nvPr/>
        </p:nvSpPr>
        <p:spPr>
          <a:xfrm>
            <a:off x="1121229" y="1202617"/>
            <a:ext cx="3592286" cy="461665"/>
          </a:xfrm>
          <a:prstGeom prst="rect">
            <a:avLst/>
          </a:prstGeom>
          <a:noFill/>
        </p:spPr>
        <p:txBody>
          <a:bodyPr wrap="square" rtlCol="0">
            <a:spAutoFit/>
          </a:bodyPr>
          <a:lstStyle/>
          <a:p>
            <a:r>
              <a:rPr lang="en-US" sz="2400" cap="all" dirty="0">
                <a:solidFill>
                  <a:schemeClr val="bg1"/>
                </a:solidFill>
              </a:rPr>
              <a:t>1. Starvation example</a:t>
            </a:r>
          </a:p>
        </p:txBody>
      </p:sp>
      <p:sp>
        <p:nvSpPr>
          <p:cNvPr id="11" name="TextBox 10">
            <a:extLst>
              <a:ext uri="{FF2B5EF4-FFF2-40B4-BE49-F238E27FC236}">
                <a16:creationId xmlns:a16="http://schemas.microsoft.com/office/drawing/2014/main" id="{CC69E8F7-2D13-547F-41E5-25440BD8F8B1}"/>
              </a:ext>
            </a:extLst>
          </p:cNvPr>
          <p:cNvSpPr txBox="1"/>
          <p:nvPr/>
        </p:nvSpPr>
        <p:spPr>
          <a:xfrm>
            <a:off x="838200" y="2210745"/>
            <a:ext cx="8098971" cy="369332"/>
          </a:xfrm>
          <a:prstGeom prst="rect">
            <a:avLst/>
          </a:prstGeom>
          <a:noFill/>
        </p:spPr>
        <p:txBody>
          <a:bodyPr wrap="square" rtlCol="0">
            <a:spAutoFit/>
          </a:bodyPr>
          <a:lstStyle/>
          <a:p>
            <a:r>
              <a:rPr lang="en-US" dirty="0">
                <a:highlight>
                  <a:srgbClr val="000000"/>
                </a:highlight>
                <a:latin typeface="-webkit-standard"/>
              </a:rPr>
              <a:t>Catching a starvation was unsuccessful due to a very less chance of occurrence, but:</a:t>
            </a:r>
          </a:p>
        </p:txBody>
      </p:sp>
      <p:sp>
        <p:nvSpPr>
          <p:cNvPr id="13" name="TextBox 12">
            <a:extLst>
              <a:ext uri="{FF2B5EF4-FFF2-40B4-BE49-F238E27FC236}">
                <a16:creationId xmlns:a16="http://schemas.microsoft.com/office/drawing/2014/main" id="{BAED5A1F-C4F9-6C25-3F5A-71883437B048}"/>
              </a:ext>
            </a:extLst>
          </p:cNvPr>
          <p:cNvSpPr txBox="1"/>
          <p:nvPr/>
        </p:nvSpPr>
        <p:spPr>
          <a:xfrm>
            <a:off x="838200" y="2944161"/>
            <a:ext cx="7924800" cy="2585323"/>
          </a:xfrm>
          <a:prstGeom prst="rect">
            <a:avLst/>
          </a:prstGeom>
          <a:noFill/>
        </p:spPr>
        <p:txBody>
          <a:bodyPr wrap="square" rtlCol="0">
            <a:spAutoFit/>
          </a:bodyPr>
          <a:lstStyle/>
          <a:p>
            <a:pPr marL="285750" indent="-285750">
              <a:buFont typeface="Arial" panose="020B0604020202020204" pitchFamily="34" charset="0"/>
              <a:buChar char="•"/>
            </a:pPr>
            <a:r>
              <a:rPr lang="en-IE" b="0" i="0" u="none" strike="noStrike" dirty="0">
                <a:solidFill>
                  <a:schemeClr val="bg1"/>
                </a:solidFill>
                <a:effectLst/>
                <a:highlight>
                  <a:srgbClr val="000000"/>
                </a:highlight>
                <a:latin typeface="Nunito" pitchFamily="2" charset="77"/>
              </a:rPr>
              <a:t>.</a:t>
            </a:r>
            <a:r>
              <a:rPr lang="en-IE" b="0" i="0" u="none" strike="noStrike" dirty="0">
                <a:solidFill>
                  <a:srgbClr val="FFFFFF"/>
                </a:solidFill>
                <a:effectLst/>
                <a:highlight>
                  <a:srgbClr val="000000"/>
                </a:highlight>
                <a:latin typeface="Nunito" pitchFamily="2" charset="77"/>
              </a:rPr>
              <a:t>Starvation is a problem that occurs when high priority processes keep executing and low priority processes get blocked for indefinite time. In heavily loaded computer system, a steady stream of higher-priority processes can prevent a low-priority process from ever getting the CPU. In starvation resources are continuously utilised by high priority processes. (</a:t>
            </a:r>
            <a:r>
              <a:rPr lang="en-IE" b="0" i="0" u="none" strike="noStrike" dirty="0" err="1">
                <a:solidFill>
                  <a:srgbClr val="FFFFFF"/>
                </a:solidFill>
                <a:effectLst/>
                <a:highlight>
                  <a:srgbClr val="000000"/>
                </a:highlight>
                <a:latin typeface="Nunito" pitchFamily="2" charset="77"/>
              </a:rPr>
              <a:t>GeeksforGeeks</a:t>
            </a:r>
            <a:r>
              <a:rPr lang="en-IE" b="0" i="0" u="none" strike="noStrike" dirty="0">
                <a:solidFill>
                  <a:srgbClr val="FFFFFF"/>
                </a:solidFill>
                <a:effectLst/>
                <a:highlight>
                  <a:srgbClr val="000000"/>
                </a:highlight>
                <a:latin typeface="Nunito" pitchFamily="2" charset="77"/>
              </a:rPr>
              <a:t>, 2024).</a:t>
            </a:r>
          </a:p>
          <a:p>
            <a:pPr marL="285750" indent="-285750">
              <a:buFont typeface="Arial" panose="020B0604020202020204" pitchFamily="34" charset="0"/>
              <a:buChar char="•"/>
            </a:pPr>
            <a:endParaRPr lang="en-IE" dirty="0">
              <a:solidFill>
                <a:srgbClr val="FFFFFF"/>
              </a:solidFill>
              <a:highlight>
                <a:srgbClr val="000000"/>
              </a:highlight>
              <a:latin typeface="Nunito" pitchFamily="2" charset="77"/>
            </a:endParaRPr>
          </a:p>
          <a:p>
            <a:pPr marL="285750" indent="-285750">
              <a:buFont typeface="Arial" panose="020B0604020202020204" pitchFamily="34" charset="0"/>
              <a:buChar char="•"/>
            </a:pPr>
            <a:r>
              <a:rPr lang="en-IE" b="0" i="0" u="none" strike="noStrike" dirty="0">
                <a:solidFill>
                  <a:schemeClr val="bg1"/>
                </a:solidFill>
                <a:effectLst/>
                <a:highlight>
                  <a:srgbClr val="000000"/>
                </a:highlight>
                <a:latin typeface="Nunito" pitchFamily="2" charset="77"/>
              </a:rPr>
              <a:t>.</a:t>
            </a:r>
            <a:r>
              <a:rPr lang="en-IE" b="0" i="0" u="none" strike="noStrike" dirty="0">
                <a:solidFill>
                  <a:srgbClr val="FFFFFF"/>
                </a:solidFill>
                <a:effectLst/>
                <a:highlight>
                  <a:srgbClr val="000000"/>
                </a:highlight>
                <a:latin typeface="Nunito" pitchFamily="2" charset="77"/>
              </a:rPr>
              <a:t>Problem of starvation can be resolved using Aging. In Aging priority of long waiting processes is gradually increased. (</a:t>
            </a:r>
            <a:r>
              <a:rPr lang="en-IE" b="0" i="0" u="none" strike="noStrike" dirty="0" err="1">
                <a:solidFill>
                  <a:srgbClr val="FFFFFF"/>
                </a:solidFill>
                <a:effectLst/>
                <a:highlight>
                  <a:srgbClr val="000000"/>
                </a:highlight>
                <a:latin typeface="Nunito" pitchFamily="2" charset="77"/>
              </a:rPr>
              <a:t>GeeksforGeeks</a:t>
            </a:r>
            <a:r>
              <a:rPr lang="en-IE" b="0" i="0" u="none" strike="noStrike" dirty="0">
                <a:solidFill>
                  <a:srgbClr val="FFFFFF"/>
                </a:solidFill>
                <a:effectLst/>
                <a:highlight>
                  <a:srgbClr val="000000"/>
                </a:highlight>
                <a:latin typeface="Nunito" pitchFamily="2" charset="77"/>
              </a:rPr>
              <a:t>, 2024).</a:t>
            </a:r>
            <a:endParaRPr lang="en-US" dirty="0">
              <a:highlight>
                <a:srgbClr val="000000"/>
              </a:highlight>
            </a:endParaRPr>
          </a:p>
        </p:txBody>
      </p:sp>
    </p:spTree>
    <p:extLst>
      <p:ext uri="{BB962C8B-B14F-4D97-AF65-F5344CB8AC3E}">
        <p14:creationId xmlns:p14="http://schemas.microsoft.com/office/powerpoint/2010/main" val="1578929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A3640B12-9F3F-ABBB-9440-DC78B1D190ED}"/>
              </a:ext>
            </a:extLst>
          </p:cNvPr>
          <p:cNvSpPr txBox="1">
            <a:spLocks/>
          </p:cNvSpPr>
          <p:nvPr/>
        </p:nvSpPr>
        <p:spPr>
          <a:xfrm>
            <a:off x="1351329" y="227876"/>
            <a:ext cx="4802187" cy="8038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GB" dirty="0">
                <a:solidFill>
                  <a:schemeClr val="bg1"/>
                </a:solidFill>
              </a:rPr>
              <a:t>Analysis and Results:</a:t>
            </a:r>
            <a:endParaRPr lang="en-IE" dirty="0">
              <a:solidFill>
                <a:schemeClr val="bg1"/>
              </a:solidFill>
            </a:endParaRPr>
          </a:p>
        </p:txBody>
      </p:sp>
      <p:sp>
        <p:nvSpPr>
          <p:cNvPr id="7" name="TextBox 6">
            <a:extLst>
              <a:ext uri="{FF2B5EF4-FFF2-40B4-BE49-F238E27FC236}">
                <a16:creationId xmlns:a16="http://schemas.microsoft.com/office/drawing/2014/main" id="{437D62BE-E757-ACBB-B559-C876553F405E}"/>
              </a:ext>
            </a:extLst>
          </p:cNvPr>
          <p:cNvSpPr txBox="1"/>
          <p:nvPr/>
        </p:nvSpPr>
        <p:spPr>
          <a:xfrm>
            <a:off x="1351329" y="950814"/>
            <a:ext cx="4016079" cy="461665"/>
          </a:xfrm>
          <a:prstGeom prst="rect">
            <a:avLst/>
          </a:prstGeom>
          <a:noFill/>
        </p:spPr>
        <p:txBody>
          <a:bodyPr wrap="square" rtlCol="0">
            <a:spAutoFit/>
          </a:bodyPr>
          <a:lstStyle/>
          <a:p>
            <a:r>
              <a:rPr lang="en-US" sz="2400" cap="all" dirty="0">
                <a:solidFill>
                  <a:schemeClr val="bg1"/>
                </a:solidFill>
              </a:rPr>
              <a:t>2. SEMAPHOREs example</a:t>
            </a:r>
          </a:p>
        </p:txBody>
      </p:sp>
      <p:sp>
        <p:nvSpPr>
          <p:cNvPr id="12" name="TextBox 11">
            <a:extLst>
              <a:ext uri="{FF2B5EF4-FFF2-40B4-BE49-F238E27FC236}">
                <a16:creationId xmlns:a16="http://schemas.microsoft.com/office/drawing/2014/main" id="{6467BD9A-F792-EB51-CB95-0EAD95465667}"/>
              </a:ext>
            </a:extLst>
          </p:cNvPr>
          <p:cNvSpPr txBox="1"/>
          <p:nvPr/>
        </p:nvSpPr>
        <p:spPr>
          <a:xfrm>
            <a:off x="384087" y="4881998"/>
            <a:ext cx="11423826" cy="1477328"/>
          </a:xfrm>
          <a:prstGeom prst="rect">
            <a:avLst/>
          </a:prstGeom>
          <a:noFill/>
        </p:spPr>
        <p:txBody>
          <a:bodyPr wrap="square" rtlCol="0">
            <a:spAutoFit/>
          </a:bodyPr>
          <a:lstStyle/>
          <a:p>
            <a:r>
              <a:rPr lang="en-GB" sz="1800" dirty="0">
                <a:effectLst/>
                <a:highlight>
                  <a:srgbClr val="000000"/>
                </a:highlight>
                <a:latin typeface="Arial" panose="020B0604020202020204" pitchFamily="34" charset="0"/>
                <a:ea typeface="SimSun" panose="02010600030101010101" pitchFamily="2" charset="-122"/>
                <a:cs typeface="Mangal" panose="02040503050203030202" pitchFamily="18" charset="0"/>
              </a:rPr>
              <a:t>Philosopher0 finished eating, because thread is finished. Philospoher1 was locked from eating(red line) and MU means chopsticks are unlocked and he is eating. Philosopher</a:t>
            </a:r>
            <a:r>
              <a:rPr lang="en-GB" dirty="0">
                <a:highlight>
                  <a:srgbClr val="000000"/>
                </a:highlight>
                <a:latin typeface="Arial" panose="020B0604020202020204" pitchFamily="34" charset="0"/>
                <a:ea typeface="SimSun" panose="02010600030101010101" pitchFamily="2" charset="-122"/>
                <a:cs typeface="Mangal" panose="02040503050203030202" pitchFamily="18" charset="0"/>
              </a:rPr>
              <a:t>2 is in wait phase(MLW). Philosopher3 was eating, after semaphore signal, the Philosopehr3 had to give up the chair, and once he took his seat back(SE) he waited for the chopstick(MW). Philosopher4 was eating, after he gave a signal(SS) so bouncer asked him to wait, and after some time he entered eating again(SE)  and MW means he waited for chopsticks. </a:t>
            </a:r>
            <a:endParaRPr lang="en-IE" dirty="0">
              <a:highlight>
                <a:srgbClr val="000000"/>
              </a:highlight>
            </a:endParaRPr>
          </a:p>
        </p:txBody>
      </p:sp>
      <p:sp>
        <p:nvSpPr>
          <p:cNvPr id="13" name="TextBox 12">
            <a:extLst>
              <a:ext uri="{FF2B5EF4-FFF2-40B4-BE49-F238E27FC236}">
                <a16:creationId xmlns:a16="http://schemas.microsoft.com/office/drawing/2014/main" id="{CF863A1C-F4E5-B2FE-A79E-EBD9C8B8D582}"/>
              </a:ext>
            </a:extLst>
          </p:cNvPr>
          <p:cNvSpPr txBox="1"/>
          <p:nvPr/>
        </p:nvSpPr>
        <p:spPr>
          <a:xfrm>
            <a:off x="1355184" y="4290692"/>
            <a:ext cx="8182201" cy="369332"/>
          </a:xfrm>
          <a:prstGeom prst="rect">
            <a:avLst/>
          </a:prstGeom>
          <a:noFill/>
        </p:spPr>
        <p:txBody>
          <a:bodyPr wrap="square">
            <a:spAutoFit/>
          </a:bodyPr>
          <a:lstStyle/>
          <a:p>
            <a:pPr algn="ctr"/>
            <a:r>
              <a:rPr lang="en-US" dirty="0"/>
              <a:t>Screenshots are from </a:t>
            </a:r>
            <a:r>
              <a:rPr lang="en-US" dirty="0" err="1"/>
              <a:t>ThreadMentor</a:t>
            </a:r>
            <a:r>
              <a:rPr lang="en-US" dirty="0"/>
              <a:t> four chair solution was taken on 20/04/2024</a:t>
            </a:r>
          </a:p>
        </p:txBody>
      </p:sp>
      <p:pic>
        <p:nvPicPr>
          <p:cNvPr id="16" name="Picture 15" descr="A screenshot of a computer&#10;&#10;Description automatically generated">
            <a:extLst>
              <a:ext uri="{FF2B5EF4-FFF2-40B4-BE49-F238E27FC236}">
                <a16:creationId xmlns:a16="http://schemas.microsoft.com/office/drawing/2014/main" id="{8FE45936-74E8-EE1D-031A-582371550A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2309" y="1907362"/>
            <a:ext cx="11222414" cy="2323498"/>
          </a:xfrm>
          <a:prstGeom prst="rect">
            <a:avLst/>
          </a:prstGeom>
        </p:spPr>
      </p:pic>
      <p:pic>
        <p:nvPicPr>
          <p:cNvPr id="18" name="Picture 17">
            <a:extLst>
              <a:ext uri="{FF2B5EF4-FFF2-40B4-BE49-F238E27FC236}">
                <a16:creationId xmlns:a16="http://schemas.microsoft.com/office/drawing/2014/main" id="{219A7230-9577-A07D-74C5-A6E94A4933DD}"/>
              </a:ext>
            </a:extLst>
          </p:cNvPr>
          <p:cNvPicPr>
            <a:picLocks noChangeAspect="1"/>
          </p:cNvPicPr>
          <p:nvPr/>
        </p:nvPicPr>
        <p:blipFill>
          <a:blip r:embed="rId3"/>
          <a:stretch>
            <a:fillRect/>
          </a:stretch>
        </p:blipFill>
        <p:spPr>
          <a:xfrm>
            <a:off x="25198" y="1874701"/>
            <a:ext cx="5719649" cy="593580"/>
          </a:xfrm>
          <a:prstGeom prst="rect">
            <a:avLst/>
          </a:prstGeom>
        </p:spPr>
      </p:pic>
      <p:pic>
        <p:nvPicPr>
          <p:cNvPr id="20" name="Picture 19">
            <a:extLst>
              <a:ext uri="{FF2B5EF4-FFF2-40B4-BE49-F238E27FC236}">
                <a16:creationId xmlns:a16="http://schemas.microsoft.com/office/drawing/2014/main" id="{AD3CCCD9-2747-5566-23EB-E9824CF64CAB}"/>
              </a:ext>
            </a:extLst>
          </p:cNvPr>
          <p:cNvPicPr>
            <a:picLocks noChangeAspect="1"/>
          </p:cNvPicPr>
          <p:nvPr/>
        </p:nvPicPr>
        <p:blipFill>
          <a:blip r:embed="rId4"/>
          <a:stretch>
            <a:fillRect/>
          </a:stretch>
        </p:blipFill>
        <p:spPr>
          <a:xfrm>
            <a:off x="5744847" y="1847530"/>
            <a:ext cx="6141176" cy="653893"/>
          </a:xfrm>
          <a:prstGeom prst="rect">
            <a:avLst/>
          </a:prstGeom>
        </p:spPr>
      </p:pic>
    </p:spTree>
    <p:extLst>
      <p:ext uri="{BB962C8B-B14F-4D97-AF65-F5344CB8AC3E}">
        <p14:creationId xmlns:p14="http://schemas.microsoft.com/office/powerpoint/2010/main" val="34084438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8834E112-135F-E5AF-906F-8B99F329DD62}"/>
              </a:ext>
            </a:extLst>
          </p:cNvPr>
          <p:cNvSpPr txBox="1">
            <a:spLocks/>
          </p:cNvSpPr>
          <p:nvPr/>
        </p:nvSpPr>
        <p:spPr>
          <a:xfrm>
            <a:off x="1351329" y="227876"/>
            <a:ext cx="4802187" cy="8038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GB" dirty="0">
                <a:solidFill>
                  <a:schemeClr val="bg1"/>
                </a:solidFill>
              </a:rPr>
              <a:t>Analysis and Results:</a:t>
            </a:r>
            <a:endParaRPr lang="en-IE" dirty="0">
              <a:solidFill>
                <a:schemeClr val="bg1"/>
              </a:solidFill>
            </a:endParaRPr>
          </a:p>
        </p:txBody>
      </p:sp>
      <p:sp>
        <p:nvSpPr>
          <p:cNvPr id="4" name="TextBox 3">
            <a:extLst>
              <a:ext uri="{FF2B5EF4-FFF2-40B4-BE49-F238E27FC236}">
                <a16:creationId xmlns:a16="http://schemas.microsoft.com/office/drawing/2014/main" id="{DC73AC3A-3464-A56A-1EA8-77C7D7A6B600}"/>
              </a:ext>
            </a:extLst>
          </p:cNvPr>
          <p:cNvSpPr txBox="1"/>
          <p:nvPr/>
        </p:nvSpPr>
        <p:spPr>
          <a:xfrm>
            <a:off x="1351329" y="945014"/>
            <a:ext cx="3863679" cy="461665"/>
          </a:xfrm>
          <a:prstGeom prst="rect">
            <a:avLst/>
          </a:prstGeom>
          <a:noFill/>
        </p:spPr>
        <p:txBody>
          <a:bodyPr wrap="square" rtlCol="0">
            <a:spAutoFit/>
          </a:bodyPr>
          <a:lstStyle/>
          <a:p>
            <a:r>
              <a:rPr lang="en-US" sz="2400" cap="all" dirty="0">
                <a:solidFill>
                  <a:schemeClr val="bg1"/>
                </a:solidFill>
              </a:rPr>
              <a:t>3. MUTEX lock example</a:t>
            </a:r>
          </a:p>
        </p:txBody>
      </p:sp>
      <p:sp>
        <p:nvSpPr>
          <p:cNvPr id="13" name="TextBox 12">
            <a:extLst>
              <a:ext uri="{FF2B5EF4-FFF2-40B4-BE49-F238E27FC236}">
                <a16:creationId xmlns:a16="http://schemas.microsoft.com/office/drawing/2014/main" id="{75BED417-8FC5-A715-59B9-43C3FAC9D2B3}"/>
              </a:ext>
            </a:extLst>
          </p:cNvPr>
          <p:cNvSpPr txBox="1"/>
          <p:nvPr/>
        </p:nvSpPr>
        <p:spPr>
          <a:xfrm>
            <a:off x="882492" y="4093029"/>
            <a:ext cx="9350079" cy="369332"/>
          </a:xfrm>
          <a:prstGeom prst="rect">
            <a:avLst/>
          </a:prstGeom>
          <a:noFill/>
        </p:spPr>
        <p:txBody>
          <a:bodyPr wrap="square">
            <a:spAutoFit/>
          </a:bodyPr>
          <a:lstStyle/>
          <a:p>
            <a:pPr algn="ctr"/>
            <a:r>
              <a:rPr lang="en-US" dirty="0"/>
              <a:t>Screenshots are from </a:t>
            </a:r>
            <a:r>
              <a:rPr lang="en-US" dirty="0" err="1"/>
              <a:t>ThreadMentor</a:t>
            </a:r>
            <a:r>
              <a:rPr lang="en-US" dirty="0"/>
              <a:t> four chair solution was taken on 20/04/2024</a:t>
            </a:r>
          </a:p>
        </p:txBody>
      </p:sp>
      <p:pic>
        <p:nvPicPr>
          <p:cNvPr id="16" name="Picture 15">
            <a:extLst>
              <a:ext uri="{FF2B5EF4-FFF2-40B4-BE49-F238E27FC236}">
                <a16:creationId xmlns:a16="http://schemas.microsoft.com/office/drawing/2014/main" id="{C2237232-1DB5-8B8F-7D66-33B00CC7C92D}"/>
              </a:ext>
            </a:extLst>
          </p:cNvPr>
          <p:cNvPicPr>
            <a:picLocks noChangeAspect="1"/>
          </p:cNvPicPr>
          <p:nvPr/>
        </p:nvPicPr>
        <p:blipFill>
          <a:blip r:embed="rId2"/>
          <a:stretch>
            <a:fillRect/>
          </a:stretch>
        </p:blipFill>
        <p:spPr>
          <a:xfrm>
            <a:off x="387286" y="2123817"/>
            <a:ext cx="11429695" cy="1969212"/>
          </a:xfrm>
          <a:prstGeom prst="rect">
            <a:avLst/>
          </a:prstGeom>
        </p:spPr>
      </p:pic>
      <p:pic>
        <p:nvPicPr>
          <p:cNvPr id="18" name="Picture 17">
            <a:extLst>
              <a:ext uri="{FF2B5EF4-FFF2-40B4-BE49-F238E27FC236}">
                <a16:creationId xmlns:a16="http://schemas.microsoft.com/office/drawing/2014/main" id="{44248326-00DA-BA9E-7D7F-005876FD4F87}"/>
              </a:ext>
            </a:extLst>
          </p:cNvPr>
          <p:cNvPicPr>
            <a:picLocks noChangeAspect="1"/>
          </p:cNvPicPr>
          <p:nvPr/>
        </p:nvPicPr>
        <p:blipFill>
          <a:blip r:embed="rId3"/>
          <a:stretch>
            <a:fillRect/>
          </a:stretch>
        </p:blipFill>
        <p:spPr>
          <a:xfrm>
            <a:off x="375019" y="1667799"/>
            <a:ext cx="5613400" cy="685800"/>
          </a:xfrm>
          <a:prstGeom prst="rect">
            <a:avLst/>
          </a:prstGeom>
        </p:spPr>
      </p:pic>
      <p:pic>
        <p:nvPicPr>
          <p:cNvPr id="19" name="Picture 18">
            <a:extLst>
              <a:ext uri="{FF2B5EF4-FFF2-40B4-BE49-F238E27FC236}">
                <a16:creationId xmlns:a16="http://schemas.microsoft.com/office/drawing/2014/main" id="{97BA64AB-243E-C97C-D9F2-ECE0A7670E89}"/>
              </a:ext>
            </a:extLst>
          </p:cNvPr>
          <p:cNvPicPr>
            <a:picLocks noChangeAspect="1"/>
          </p:cNvPicPr>
          <p:nvPr/>
        </p:nvPicPr>
        <p:blipFill>
          <a:blip r:embed="rId4"/>
          <a:stretch>
            <a:fillRect/>
          </a:stretch>
        </p:blipFill>
        <p:spPr>
          <a:xfrm>
            <a:off x="6647648" y="1667799"/>
            <a:ext cx="5181600" cy="762000"/>
          </a:xfrm>
          <a:prstGeom prst="rect">
            <a:avLst/>
          </a:prstGeom>
        </p:spPr>
      </p:pic>
      <p:sp>
        <p:nvSpPr>
          <p:cNvPr id="20" name="TextBox 19">
            <a:extLst>
              <a:ext uri="{FF2B5EF4-FFF2-40B4-BE49-F238E27FC236}">
                <a16:creationId xmlns:a16="http://schemas.microsoft.com/office/drawing/2014/main" id="{E78E30D1-9DB6-91F1-AC02-54FCCC1C8154}"/>
              </a:ext>
            </a:extLst>
          </p:cNvPr>
          <p:cNvSpPr txBox="1"/>
          <p:nvPr/>
        </p:nvSpPr>
        <p:spPr>
          <a:xfrm>
            <a:off x="675663" y="4602661"/>
            <a:ext cx="10645479" cy="1200329"/>
          </a:xfrm>
          <a:prstGeom prst="rect">
            <a:avLst/>
          </a:prstGeom>
          <a:noFill/>
        </p:spPr>
        <p:txBody>
          <a:bodyPr wrap="square" rtlCol="0">
            <a:spAutoFit/>
          </a:bodyPr>
          <a:lstStyle/>
          <a:p>
            <a:r>
              <a:rPr lang="en-US" dirty="0">
                <a:highlight>
                  <a:srgbClr val="000000"/>
                </a:highlight>
              </a:rPr>
              <a:t>Philosopher0 was waiting for a chopstick(MW), Philosopher1, released when finished eating and Philospehr0 started eating. Philosopher2 was eating (green line) than unlocks (MU and gives up the seat(SS). Philosopher3 was standing and enters(SE) and waits for a chopstick. Philosopher4 was waiting for a chopstick and once Philosopher2 finished eating, Philosopher4 clicked it up and locked.</a:t>
            </a:r>
          </a:p>
        </p:txBody>
      </p:sp>
    </p:spTree>
    <p:extLst>
      <p:ext uri="{BB962C8B-B14F-4D97-AF65-F5344CB8AC3E}">
        <p14:creationId xmlns:p14="http://schemas.microsoft.com/office/powerpoint/2010/main" val="15441657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8834E112-135F-E5AF-906F-8B99F329DD62}"/>
              </a:ext>
            </a:extLst>
          </p:cNvPr>
          <p:cNvSpPr txBox="1">
            <a:spLocks/>
          </p:cNvSpPr>
          <p:nvPr/>
        </p:nvSpPr>
        <p:spPr>
          <a:xfrm>
            <a:off x="1056664" y="312240"/>
            <a:ext cx="4802187" cy="8038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GB" dirty="0">
                <a:solidFill>
                  <a:schemeClr val="bg1"/>
                </a:solidFill>
              </a:rPr>
              <a:t>Analysis and Results:</a:t>
            </a:r>
            <a:endParaRPr lang="en-IE" dirty="0">
              <a:solidFill>
                <a:schemeClr val="bg1"/>
              </a:solidFill>
            </a:endParaRPr>
          </a:p>
        </p:txBody>
      </p:sp>
      <p:sp>
        <p:nvSpPr>
          <p:cNvPr id="4" name="TextBox 3">
            <a:extLst>
              <a:ext uri="{FF2B5EF4-FFF2-40B4-BE49-F238E27FC236}">
                <a16:creationId xmlns:a16="http://schemas.microsoft.com/office/drawing/2014/main" id="{DC73AC3A-3464-A56A-1EA8-77C7D7A6B600}"/>
              </a:ext>
            </a:extLst>
          </p:cNvPr>
          <p:cNvSpPr txBox="1"/>
          <p:nvPr/>
        </p:nvSpPr>
        <p:spPr>
          <a:xfrm>
            <a:off x="1056664" y="1116122"/>
            <a:ext cx="3863679" cy="461665"/>
          </a:xfrm>
          <a:prstGeom prst="rect">
            <a:avLst/>
          </a:prstGeom>
          <a:noFill/>
        </p:spPr>
        <p:txBody>
          <a:bodyPr wrap="square" rtlCol="0">
            <a:spAutoFit/>
          </a:bodyPr>
          <a:lstStyle/>
          <a:p>
            <a:r>
              <a:rPr lang="en-US" sz="2400" cap="all" dirty="0">
                <a:solidFill>
                  <a:schemeClr val="bg1"/>
                </a:solidFill>
              </a:rPr>
              <a:t>4. DEADLOCK example</a:t>
            </a:r>
          </a:p>
        </p:txBody>
      </p:sp>
      <p:sp>
        <p:nvSpPr>
          <p:cNvPr id="13" name="TextBox 12">
            <a:extLst>
              <a:ext uri="{FF2B5EF4-FFF2-40B4-BE49-F238E27FC236}">
                <a16:creationId xmlns:a16="http://schemas.microsoft.com/office/drawing/2014/main" id="{75BED417-8FC5-A715-59B9-43C3FAC9D2B3}"/>
              </a:ext>
            </a:extLst>
          </p:cNvPr>
          <p:cNvSpPr txBox="1"/>
          <p:nvPr/>
        </p:nvSpPr>
        <p:spPr>
          <a:xfrm>
            <a:off x="947058" y="2100754"/>
            <a:ext cx="4802187" cy="3785652"/>
          </a:xfrm>
          <a:prstGeom prst="rect">
            <a:avLst/>
          </a:prstGeom>
          <a:noFill/>
        </p:spPr>
        <p:txBody>
          <a:bodyPr wrap="square">
            <a:spAutoFit/>
          </a:bodyPr>
          <a:lstStyle/>
          <a:p>
            <a:pPr marL="342900" indent="-342900">
              <a:buFont typeface="Arial" panose="020B0604020202020204" pitchFamily="34" charset="0"/>
              <a:buChar char="•"/>
            </a:pPr>
            <a:r>
              <a:rPr lang="en-US" sz="2000" dirty="0">
                <a:solidFill>
                  <a:schemeClr val="bg1"/>
                </a:solidFill>
                <a:highlight>
                  <a:srgbClr val="000000"/>
                </a:highlight>
              </a:rPr>
              <a:t>/</a:t>
            </a:r>
            <a:r>
              <a:rPr lang="en-US" sz="2000" dirty="0">
                <a:highlight>
                  <a:srgbClr val="000000"/>
                </a:highlight>
              </a:rPr>
              <a:t>Our case excludes a deadlock.</a:t>
            </a:r>
          </a:p>
          <a:p>
            <a:pPr marL="342900" indent="-342900">
              <a:buFont typeface="Arial" panose="020B0604020202020204" pitchFamily="34" charset="0"/>
              <a:buChar char="•"/>
            </a:pPr>
            <a:endParaRPr lang="en-US" sz="2000" dirty="0">
              <a:solidFill>
                <a:schemeClr val="bg1"/>
              </a:solidFill>
              <a:highlight>
                <a:srgbClr val="000000"/>
              </a:highlight>
            </a:endParaRPr>
          </a:p>
          <a:p>
            <a:pPr marL="342900" indent="-342900">
              <a:buFont typeface="Arial" panose="020B0604020202020204" pitchFamily="34" charset="0"/>
              <a:buChar char="•"/>
            </a:pPr>
            <a:r>
              <a:rPr lang="en-US" sz="2000" dirty="0">
                <a:solidFill>
                  <a:schemeClr val="bg1"/>
                </a:solidFill>
                <a:highlight>
                  <a:srgbClr val="000000"/>
                </a:highlight>
              </a:rPr>
              <a:t>.</a:t>
            </a:r>
            <a:r>
              <a:rPr lang="en-US" sz="2000" dirty="0">
                <a:highlight>
                  <a:srgbClr val="000000"/>
                </a:highlight>
              </a:rPr>
              <a:t>A Deadlock is a situation where each of the processes waits for a resource which is being taken by some another process. (</a:t>
            </a:r>
            <a:r>
              <a:rPr lang="en-US" sz="2000" dirty="0" err="1">
                <a:highlight>
                  <a:srgbClr val="000000"/>
                </a:highlight>
              </a:rPr>
              <a:t>Javatpoint</a:t>
            </a:r>
            <a:r>
              <a:rPr lang="en-US" sz="2000" dirty="0">
                <a:highlight>
                  <a:srgbClr val="000000"/>
                </a:highlight>
              </a:rPr>
              <a:t>, 2024)</a:t>
            </a:r>
          </a:p>
          <a:p>
            <a:pPr marL="342900" indent="-342900">
              <a:buFont typeface="Arial" panose="020B0604020202020204" pitchFamily="34" charset="0"/>
              <a:buChar char="•"/>
            </a:pPr>
            <a:endParaRPr lang="en-US" sz="2000" dirty="0">
              <a:highlight>
                <a:srgbClr val="000000"/>
              </a:highlight>
            </a:endParaRPr>
          </a:p>
          <a:p>
            <a:pPr marL="342900" indent="-342900">
              <a:buFont typeface="Arial" panose="020B0604020202020204" pitchFamily="34" charset="0"/>
              <a:buChar char="•"/>
            </a:pPr>
            <a:r>
              <a:rPr lang="en-US" sz="2000" dirty="0">
                <a:solidFill>
                  <a:schemeClr val="bg1"/>
                </a:solidFill>
                <a:highlight>
                  <a:srgbClr val="000000"/>
                </a:highlight>
              </a:rPr>
              <a:t>.</a:t>
            </a:r>
            <a:r>
              <a:rPr lang="en-US" sz="2000" dirty="0">
                <a:highlight>
                  <a:srgbClr val="000000"/>
                </a:highlight>
              </a:rPr>
              <a:t>In this situation, none of the process gets executed since the resource it needs, is held by some other process which is also waiting for some other resource to be released. (</a:t>
            </a:r>
            <a:r>
              <a:rPr lang="en-US" sz="2000" dirty="0" err="1">
                <a:highlight>
                  <a:srgbClr val="000000"/>
                </a:highlight>
              </a:rPr>
              <a:t>Javatpoint</a:t>
            </a:r>
            <a:r>
              <a:rPr lang="en-US" sz="2000" dirty="0">
                <a:highlight>
                  <a:srgbClr val="000000"/>
                </a:highlight>
              </a:rPr>
              <a:t>, 2024)</a:t>
            </a:r>
          </a:p>
        </p:txBody>
      </p:sp>
      <p:sp>
        <p:nvSpPr>
          <p:cNvPr id="17" name="TextBox 16">
            <a:extLst>
              <a:ext uri="{FF2B5EF4-FFF2-40B4-BE49-F238E27FC236}">
                <a16:creationId xmlns:a16="http://schemas.microsoft.com/office/drawing/2014/main" id="{C19E6CE4-AD21-925B-5394-987F3AF28673}"/>
              </a:ext>
            </a:extLst>
          </p:cNvPr>
          <p:cNvSpPr txBox="1"/>
          <p:nvPr/>
        </p:nvSpPr>
        <p:spPr>
          <a:xfrm>
            <a:off x="6691086" y="4757246"/>
            <a:ext cx="5283200" cy="646331"/>
          </a:xfrm>
          <a:prstGeom prst="rect">
            <a:avLst/>
          </a:prstGeom>
          <a:noFill/>
        </p:spPr>
        <p:txBody>
          <a:bodyPr wrap="square" rtlCol="0">
            <a:spAutoFit/>
          </a:bodyPr>
          <a:lstStyle/>
          <a:p>
            <a:pPr algn="ctr"/>
            <a:r>
              <a:rPr lang="en-US" dirty="0"/>
              <a:t>Source: https://</a:t>
            </a:r>
            <a:r>
              <a:rPr lang="en-US" dirty="0" err="1"/>
              <a:t>media.geeksforgeeks.org</a:t>
            </a:r>
            <a:r>
              <a:rPr lang="en-US" dirty="0"/>
              <a:t>/wp-content/</a:t>
            </a:r>
            <a:r>
              <a:rPr lang="en-US" dirty="0" err="1"/>
              <a:t>cdn</a:t>
            </a:r>
            <a:r>
              <a:rPr lang="en-US" dirty="0"/>
              <a:t>-uploads/</a:t>
            </a:r>
            <a:r>
              <a:rPr lang="en-US" dirty="0" err="1"/>
              <a:t>gq</a:t>
            </a:r>
            <a:r>
              <a:rPr lang="en-US" dirty="0"/>
              <a:t>/2015/06/</a:t>
            </a:r>
            <a:r>
              <a:rPr lang="en-US" dirty="0" err="1"/>
              <a:t>deadlock.png</a:t>
            </a:r>
            <a:endParaRPr lang="en-US" dirty="0"/>
          </a:p>
        </p:txBody>
      </p:sp>
      <p:pic>
        <p:nvPicPr>
          <p:cNvPr id="5" name="Picture 4">
            <a:extLst>
              <a:ext uri="{FF2B5EF4-FFF2-40B4-BE49-F238E27FC236}">
                <a16:creationId xmlns:a16="http://schemas.microsoft.com/office/drawing/2014/main" id="{34C44AE2-AE5B-0A9C-6394-3B2683AF7F9A}"/>
              </a:ext>
            </a:extLst>
          </p:cNvPr>
          <p:cNvPicPr>
            <a:picLocks noChangeAspect="1"/>
          </p:cNvPicPr>
          <p:nvPr/>
        </p:nvPicPr>
        <p:blipFill>
          <a:blip r:embed="rId2"/>
          <a:stretch>
            <a:fillRect/>
          </a:stretch>
        </p:blipFill>
        <p:spPr>
          <a:xfrm>
            <a:off x="6556828" y="1175846"/>
            <a:ext cx="5283200" cy="3657600"/>
          </a:xfrm>
          <a:prstGeom prst="rect">
            <a:avLst/>
          </a:prstGeom>
        </p:spPr>
      </p:pic>
    </p:spTree>
    <p:extLst>
      <p:ext uri="{BB962C8B-B14F-4D97-AF65-F5344CB8AC3E}">
        <p14:creationId xmlns:p14="http://schemas.microsoft.com/office/powerpoint/2010/main" val="4089345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350A4-D056-2AD6-8543-2741CCBB9C33}"/>
              </a:ext>
            </a:extLst>
          </p:cNvPr>
          <p:cNvSpPr>
            <a:spLocks noGrp="1"/>
          </p:cNvSpPr>
          <p:nvPr>
            <p:ph type="title"/>
          </p:nvPr>
        </p:nvSpPr>
        <p:spPr/>
        <p:txBody>
          <a:bodyPr/>
          <a:lstStyle/>
          <a:p>
            <a:r>
              <a:rPr lang="en-GB" dirty="0">
                <a:solidFill>
                  <a:schemeClr val="bg1"/>
                </a:solidFill>
              </a:rPr>
              <a:t>CONCLUSION</a:t>
            </a:r>
            <a:endParaRPr lang="en-IE" dirty="0">
              <a:solidFill>
                <a:schemeClr val="bg1"/>
              </a:solidFill>
            </a:endParaRPr>
          </a:p>
        </p:txBody>
      </p:sp>
      <p:sp>
        <p:nvSpPr>
          <p:cNvPr id="3" name="Content Placeholder 2">
            <a:extLst>
              <a:ext uri="{FF2B5EF4-FFF2-40B4-BE49-F238E27FC236}">
                <a16:creationId xmlns:a16="http://schemas.microsoft.com/office/drawing/2014/main" id="{584EF30F-E1F6-77AC-DDA7-0A152AD0B3F7}"/>
              </a:ext>
            </a:extLst>
          </p:cNvPr>
          <p:cNvSpPr>
            <a:spLocks noGrp="1"/>
          </p:cNvSpPr>
          <p:nvPr>
            <p:ph idx="1"/>
          </p:nvPr>
        </p:nvSpPr>
        <p:spPr/>
        <p:txBody>
          <a:bodyPr/>
          <a:lstStyle/>
          <a:p>
            <a:r>
              <a:rPr lang="en-GB" dirty="0"/>
              <a:t>Our solution prevents deadlock</a:t>
            </a:r>
          </a:p>
          <a:p>
            <a:r>
              <a:rPr lang="en-GB" dirty="0"/>
              <a:t>May have issue with long wait times as one philosopher can eat and think quicker</a:t>
            </a:r>
          </a:p>
          <a:p>
            <a:r>
              <a:rPr lang="en-GB" dirty="0"/>
              <a:t>Advantages of semaphore: Synchronization, flexibility and efficiency</a:t>
            </a:r>
          </a:p>
          <a:p>
            <a:r>
              <a:rPr lang="en-GB" dirty="0"/>
              <a:t>Disadvantages of semaphore: complexity, overhead, race condition, starvation</a:t>
            </a:r>
          </a:p>
          <a:p>
            <a:pPr marL="0" indent="0">
              <a:buNone/>
            </a:pPr>
            <a:endParaRPr lang="en-GB" dirty="0"/>
          </a:p>
          <a:p>
            <a:endParaRPr lang="en-GB" dirty="0"/>
          </a:p>
        </p:txBody>
      </p:sp>
    </p:spTree>
    <p:extLst>
      <p:ext uri="{BB962C8B-B14F-4D97-AF65-F5344CB8AC3E}">
        <p14:creationId xmlns:p14="http://schemas.microsoft.com/office/powerpoint/2010/main" val="19463060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D3F3F-14B6-7B2E-A2CA-EF01DEDBBA9C}"/>
              </a:ext>
            </a:extLst>
          </p:cNvPr>
          <p:cNvSpPr>
            <a:spLocks noGrp="1"/>
          </p:cNvSpPr>
          <p:nvPr>
            <p:ph type="title"/>
          </p:nvPr>
        </p:nvSpPr>
        <p:spPr/>
        <p:txBody>
          <a:bodyPr/>
          <a:lstStyle/>
          <a:p>
            <a:r>
              <a:rPr lang="en-GB" dirty="0"/>
              <a:t>References</a:t>
            </a:r>
            <a:endParaRPr lang="en-IE" dirty="0"/>
          </a:p>
        </p:txBody>
      </p:sp>
      <p:sp>
        <p:nvSpPr>
          <p:cNvPr id="3" name="Content Placeholder 2">
            <a:extLst>
              <a:ext uri="{FF2B5EF4-FFF2-40B4-BE49-F238E27FC236}">
                <a16:creationId xmlns:a16="http://schemas.microsoft.com/office/drawing/2014/main" id="{3002F449-4A71-C042-A9A8-4721F0CD401A}"/>
              </a:ext>
            </a:extLst>
          </p:cNvPr>
          <p:cNvSpPr>
            <a:spLocks noGrp="1"/>
          </p:cNvSpPr>
          <p:nvPr>
            <p:ph idx="1"/>
          </p:nvPr>
        </p:nvSpPr>
        <p:spPr/>
        <p:txBody>
          <a:bodyPr>
            <a:normAutofit fontScale="62500" lnSpcReduction="20000"/>
          </a:bodyPr>
          <a:lstStyle/>
          <a:p>
            <a:r>
              <a:rPr lang="en-IE" sz="2100" dirty="0"/>
              <a:t>Dining Philosophers Problem. 2020, </a:t>
            </a:r>
            <a:r>
              <a:rPr lang="en-IE" sz="2100" dirty="0">
                <a:hlinkClick r:id="rId2" tooltip="‌"/>
              </a:rPr>
              <a:t>miro.medium.com/max/662/1*bBGR80ixw0l6ZELyNh7fxw.png</a:t>
            </a:r>
            <a:r>
              <a:rPr lang="en-IE" sz="2100" dirty="0"/>
              <a:t>. Accessed 13 Feb. 2024.</a:t>
            </a:r>
          </a:p>
          <a:p>
            <a:r>
              <a:rPr lang="en-IE" sz="2100" dirty="0" err="1"/>
              <a:t>GeeksforGeeks</a:t>
            </a:r>
            <a:r>
              <a:rPr lang="en-IE" sz="2100" dirty="0"/>
              <a:t>. (2024), Difference between Deadlock and Starvation in OS. Retrieved April 24, 2024, from </a:t>
            </a:r>
            <a:r>
              <a:rPr lang="en-IE" sz="2100" b="0" i="0" u="none" strike="noStrike" dirty="0">
                <a:effectLst/>
                <a:latin typeface="Söhne"/>
                <a:hlinkClick r:id="rId3"/>
              </a:rPr>
              <a:t>https://www.geeksforgeeks.org/difference-between-deadlock-and-starvation-in-os/</a:t>
            </a:r>
            <a:endParaRPr lang="en-IE" sz="2100" dirty="0"/>
          </a:p>
          <a:p>
            <a:r>
              <a:rPr lang="en-IE" sz="2100" dirty="0" err="1"/>
              <a:t>Javatpoint</a:t>
            </a:r>
            <a:r>
              <a:rPr lang="en-IE" sz="2100" dirty="0"/>
              <a:t>, (2024). OS Deadlocks Introduction. Accessed April 24, 2024, from </a:t>
            </a:r>
            <a:r>
              <a:rPr lang="en-IE" sz="2100" b="0" i="0" u="none" strike="noStrike" dirty="0">
                <a:effectLst/>
                <a:latin typeface="Söhne"/>
                <a:hlinkClick r:id="rId4"/>
              </a:rPr>
              <a:t>https://www.javatpoint.com/os-deadlocks-introduction</a:t>
            </a:r>
            <a:endParaRPr lang="en-IE" sz="2100" b="0" i="0" u="none" strike="noStrike" dirty="0">
              <a:effectLst/>
              <a:latin typeface="Söhne"/>
            </a:endParaRPr>
          </a:p>
          <a:p>
            <a:r>
              <a:rPr lang="en-IE" sz="2100" dirty="0" err="1"/>
              <a:t>Dr.</a:t>
            </a:r>
            <a:r>
              <a:rPr lang="en-IE" sz="2100" dirty="0"/>
              <a:t> C.-K. </a:t>
            </a:r>
            <a:r>
              <a:rPr lang="en-IE" sz="2100" dirty="0" err="1"/>
              <a:t>Shene</a:t>
            </a:r>
            <a:r>
              <a:rPr lang="en-IE" sz="2100" dirty="0"/>
              <a:t>. Multithreaded Programming with </a:t>
            </a:r>
            <a:r>
              <a:rPr lang="en-IE" sz="2100" dirty="0" err="1"/>
              <a:t>ThreadMentor</a:t>
            </a:r>
            <a:r>
              <a:rPr lang="en-IE" sz="2100" dirty="0"/>
              <a:t>. Aug. 2001, COMP H2014 KF: </a:t>
            </a:r>
            <a:r>
              <a:rPr lang="en-IE" sz="2100" dirty="0" err="1"/>
              <a:t>ThreadMentor</a:t>
            </a:r>
            <a:r>
              <a:rPr lang="en-IE" sz="2100" dirty="0"/>
              <a:t> E-Book (</a:t>
            </a:r>
            <a:r>
              <a:rPr lang="en-IE" sz="2100" dirty="0" err="1"/>
              <a:t>tudublin.ie</a:t>
            </a:r>
            <a:r>
              <a:rPr lang="en-IE" sz="2100" dirty="0"/>
              <a:t>). Accessed 31 Jan. 2024.</a:t>
            </a:r>
          </a:p>
          <a:p>
            <a:r>
              <a:rPr lang="en-IE" sz="2100" dirty="0"/>
              <a:t>Neso Academy. “The Dining Philosophers Problem.” https://www.youtube.com/watch?v=FYUi-u7UWgw, Neso Academy, 13 July 2021, . Accessed 1 Mar. 2024.</a:t>
            </a:r>
          </a:p>
          <a:p>
            <a:r>
              <a:rPr lang="en-US" sz="2100" dirty="0">
                <a:effectLst/>
                <a:ea typeface="MS Mincho" panose="02020609040205080304" pitchFamily="49" charset="-128"/>
                <a:cs typeface="Times New Roman" panose="02020603050405020304" pitchFamily="18" charset="0"/>
              </a:rPr>
              <a:t>Carr, S., Mayo, J., &amp; </a:t>
            </a:r>
            <a:r>
              <a:rPr lang="en-US" sz="2100" dirty="0" err="1">
                <a:effectLst/>
                <a:ea typeface="MS Mincho" panose="02020609040205080304" pitchFamily="49" charset="-128"/>
                <a:cs typeface="Times New Roman" panose="02020603050405020304" pitchFamily="18" charset="0"/>
              </a:rPr>
              <a:t>Shene</a:t>
            </a:r>
            <a:r>
              <a:rPr lang="en-US" sz="2100" dirty="0">
                <a:effectLst/>
                <a:ea typeface="MS Mincho" panose="02020609040205080304" pitchFamily="49" charset="-128"/>
                <a:cs typeface="Times New Roman" panose="02020603050405020304" pitchFamily="18" charset="0"/>
              </a:rPr>
              <a:t>, C. (January 2003) "</a:t>
            </a:r>
            <a:r>
              <a:rPr lang="en-IE" sz="2100" dirty="0" err="1">
                <a:effectLst/>
                <a:ea typeface="MS Mincho" panose="02020609040205080304" pitchFamily="49" charset="-128"/>
                <a:cs typeface="Times New Roman" panose="02020603050405020304" pitchFamily="18" charset="0"/>
              </a:rPr>
              <a:t>ThreadMentor</a:t>
            </a:r>
            <a:r>
              <a:rPr lang="en-IE" sz="2100" dirty="0">
                <a:effectLst/>
                <a:ea typeface="MS Mincho" panose="02020609040205080304" pitchFamily="49" charset="-128"/>
                <a:cs typeface="Times New Roman" panose="02020603050405020304" pitchFamily="18" charset="0"/>
              </a:rPr>
              <a:t>: A pedagogical tool for multithreaded programming</a:t>
            </a:r>
            <a:r>
              <a:rPr lang="en-US" sz="2100" dirty="0">
                <a:effectLst/>
                <a:ea typeface="MS Mincho" panose="02020609040205080304" pitchFamily="49" charset="-128"/>
                <a:cs typeface="Times New Roman" panose="02020603050405020304" pitchFamily="18" charset="0"/>
              </a:rPr>
              <a:t>". Available at URL: </a:t>
            </a:r>
            <a:r>
              <a:rPr lang="en-US" sz="2100" u="sng" dirty="0">
                <a:solidFill>
                  <a:srgbClr val="0000FF"/>
                </a:solidFill>
                <a:effectLst/>
                <a:ea typeface="MS Mincho" panose="02020609040205080304" pitchFamily="49" charset="-128"/>
                <a:cs typeface="Times New Roman" panose="02020603050405020304" pitchFamily="18" charset="0"/>
                <a:hlinkClick r:id="rId5"/>
              </a:rPr>
              <a:t>https://www.researchgate.net/publication/220094570_ThreadMentor_A_pedagogical_tool_for_multithreaded_programming</a:t>
            </a:r>
            <a:r>
              <a:rPr lang="en-US" sz="2100" dirty="0">
                <a:effectLst/>
                <a:ea typeface="MS Mincho" panose="02020609040205080304" pitchFamily="49" charset="-128"/>
                <a:cs typeface="Times New Roman" panose="02020603050405020304" pitchFamily="18" charset="0"/>
              </a:rPr>
              <a:t>. </a:t>
            </a:r>
          </a:p>
          <a:p>
            <a:r>
              <a:rPr lang="en-US" sz="2000" dirty="0" err="1"/>
              <a:t>Eorslf</a:t>
            </a:r>
            <a:r>
              <a:rPr lang="en-US" sz="2000" dirty="0"/>
              <a:t>. (2024) Semaphores in OS: Types, Advantages, and Disadvantages [online], Available from: &lt;https://eorslf.com/computer-education/semaphores/#:~:text=Semaphores%20in%20OS%3A%20Types%2C%20Advantages%2C%20and%20Disadvantages%201,synchronization%20problems%2C%20such%20as%20deadlocks%20and%20livelocks.%20&gt; .</a:t>
            </a:r>
            <a:endParaRPr lang="en-IE" sz="2000"/>
          </a:p>
          <a:p>
            <a:endParaRPr lang="en-IE" sz="2100" dirty="0">
              <a:effectLst/>
              <a:ea typeface="MS Mincho" panose="02020609040205080304" pitchFamily="49" charset="-128"/>
              <a:cs typeface="Times New Roman" panose="02020603050405020304" pitchFamily="18" charset="0"/>
            </a:endParaRPr>
          </a:p>
          <a:p>
            <a:endParaRPr lang="en-IE" b="1" dirty="0"/>
          </a:p>
        </p:txBody>
      </p:sp>
    </p:spTree>
    <p:extLst>
      <p:ext uri="{BB962C8B-B14F-4D97-AF65-F5344CB8AC3E}">
        <p14:creationId xmlns:p14="http://schemas.microsoft.com/office/powerpoint/2010/main" val="13084796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2"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Title 1">
            <a:extLst>
              <a:ext uri="{FF2B5EF4-FFF2-40B4-BE49-F238E27FC236}">
                <a16:creationId xmlns:a16="http://schemas.microsoft.com/office/drawing/2014/main" id="{7B98C2F0-4798-FBFD-6F0F-EE0914E2AB57}"/>
              </a:ext>
            </a:extLst>
          </p:cNvPr>
          <p:cNvSpPr>
            <a:spLocks noGrp="1"/>
          </p:cNvSpPr>
          <p:nvPr>
            <p:ph type="title"/>
          </p:nvPr>
        </p:nvSpPr>
        <p:spPr>
          <a:xfrm>
            <a:off x="1622427" y="175755"/>
            <a:ext cx="4459286" cy="626390"/>
          </a:xfrm>
        </p:spPr>
        <p:txBody>
          <a:bodyPr>
            <a:normAutofit/>
          </a:bodyPr>
          <a:lstStyle/>
          <a:p>
            <a:r>
              <a:rPr lang="en-GB" sz="3200" dirty="0">
                <a:solidFill>
                  <a:schemeClr val="bg1"/>
                </a:solidFill>
              </a:rPr>
              <a:t>Introduction</a:t>
            </a:r>
            <a:endParaRPr lang="en-IE" sz="3200" dirty="0">
              <a:solidFill>
                <a:schemeClr val="bg1"/>
              </a:solidFill>
            </a:endParaRPr>
          </a:p>
        </p:txBody>
      </p:sp>
      <p:sp>
        <p:nvSpPr>
          <p:cNvPr id="3" name="Content Placeholder 2">
            <a:extLst>
              <a:ext uri="{FF2B5EF4-FFF2-40B4-BE49-F238E27FC236}">
                <a16:creationId xmlns:a16="http://schemas.microsoft.com/office/drawing/2014/main" id="{6E13F4D0-4940-9F8D-A2CC-27836A627B5A}"/>
              </a:ext>
            </a:extLst>
          </p:cNvPr>
          <p:cNvSpPr>
            <a:spLocks noGrp="1"/>
          </p:cNvSpPr>
          <p:nvPr>
            <p:ph idx="1"/>
          </p:nvPr>
        </p:nvSpPr>
        <p:spPr>
          <a:xfrm>
            <a:off x="1143040" y="4614070"/>
            <a:ext cx="5479768" cy="2027236"/>
          </a:xfrm>
        </p:spPr>
        <p:txBody>
          <a:bodyPr>
            <a:normAutofit/>
          </a:bodyPr>
          <a:lstStyle/>
          <a:p>
            <a:r>
              <a:rPr lang="en-GB" sz="2000" dirty="0"/>
              <a:t>Concurrency and Synchronisation Issues in OSes </a:t>
            </a:r>
          </a:p>
          <a:p>
            <a:r>
              <a:rPr lang="en-GB" sz="2000" dirty="0"/>
              <a:t>Mutex Locks </a:t>
            </a:r>
          </a:p>
          <a:p>
            <a:r>
              <a:rPr lang="en-GB" sz="2000" dirty="0"/>
              <a:t>Semaphores </a:t>
            </a:r>
          </a:p>
          <a:p>
            <a:r>
              <a:rPr lang="en-GB" sz="2000" dirty="0"/>
              <a:t>The Dining Philosophers Problem with Four Chairs</a:t>
            </a:r>
          </a:p>
        </p:txBody>
      </p:sp>
      <p:pic>
        <p:nvPicPr>
          <p:cNvPr id="5" name="Picture 4">
            <a:extLst>
              <a:ext uri="{FF2B5EF4-FFF2-40B4-BE49-F238E27FC236}">
                <a16:creationId xmlns:a16="http://schemas.microsoft.com/office/drawing/2014/main" id="{D519A8EB-7659-03AD-FE42-B70F741E4730}"/>
              </a:ext>
            </a:extLst>
          </p:cNvPr>
          <p:cNvPicPr>
            <a:picLocks noChangeAspect="1"/>
          </p:cNvPicPr>
          <p:nvPr/>
        </p:nvPicPr>
        <p:blipFill>
          <a:blip r:embed="rId4"/>
          <a:stretch>
            <a:fillRect/>
          </a:stretch>
        </p:blipFill>
        <p:spPr>
          <a:xfrm>
            <a:off x="584200" y="939535"/>
            <a:ext cx="11379199" cy="3499823"/>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grpSp>
        <p:nvGrpSpPr>
          <p:cNvPr id="14" name="Group 13">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5"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IE"/>
            </a:p>
          </p:txBody>
        </p:sp>
        <p:sp>
          <p:nvSpPr>
            <p:cNvPr id="16"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sp>
          <p:nvSpPr>
            <p:cNvPr id="17"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sp>
          <p:nvSpPr>
            <p:cNvPr id="18"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sp>
          <p:nvSpPr>
            <p:cNvPr id="19"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sp>
          <p:nvSpPr>
            <p:cNvPr id="20"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sp>
          <p:nvSpPr>
            <p:cNvPr id="21"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sp>
          <p:nvSpPr>
            <p:cNvPr id="22"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sp>
          <p:nvSpPr>
            <p:cNvPr id="23"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sp>
          <p:nvSpPr>
            <p:cNvPr id="24"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sp>
          <p:nvSpPr>
            <p:cNvPr id="25"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sp>
          <p:nvSpPr>
            <p:cNvPr id="26"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IE"/>
            </a:p>
          </p:txBody>
        </p:sp>
        <p:sp>
          <p:nvSpPr>
            <p:cNvPr id="27"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sp>
          <p:nvSpPr>
            <p:cNvPr id="28"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sp>
          <p:nvSpPr>
            <p:cNvPr id="29"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sp>
          <p:nvSpPr>
            <p:cNvPr id="30"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sp>
          <p:nvSpPr>
            <p:cNvPr id="31"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IE"/>
            </a:p>
          </p:txBody>
        </p:sp>
        <p:sp>
          <p:nvSpPr>
            <p:cNvPr id="32"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sp>
          <p:nvSpPr>
            <p:cNvPr id="33"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sp>
          <p:nvSpPr>
            <p:cNvPr id="34"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sp>
          <p:nvSpPr>
            <p:cNvPr id="35"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sp>
          <p:nvSpPr>
            <p:cNvPr id="36"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sp>
          <p:nvSpPr>
            <p:cNvPr id="37"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sp>
          <p:nvSpPr>
            <p:cNvPr id="38"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sp>
          <p:nvSpPr>
            <p:cNvPr id="39"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sp>
          <p:nvSpPr>
            <p:cNvPr id="40"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sp>
          <p:nvSpPr>
            <p:cNvPr id="41"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grpSp>
      <p:sp>
        <p:nvSpPr>
          <p:cNvPr id="6" name="TextBox 5">
            <a:extLst>
              <a:ext uri="{FF2B5EF4-FFF2-40B4-BE49-F238E27FC236}">
                <a16:creationId xmlns:a16="http://schemas.microsoft.com/office/drawing/2014/main" id="{0071CE8B-7C00-2054-233D-246C1294D9EE}"/>
              </a:ext>
            </a:extLst>
          </p:cNvPr>
          <p:cNvSpPr txBox="1"/>
          <p:nvPr/>
        </p:nvSpPr>
        <p:spPr>
          <a:xfrm>
            <a:off x="7508673" y="4614070"/>
            <a:ext cx="2687512" cy="1733808"/>
          </a:xfrm>
          <a:prstGeom prst="rect">
            <a:avLst/>
          </a:prstGeom>
          <a:noFill/>
        </p:spPr>
        <p:txBody>
          <a:bodyPr wrap="square" rtlCol="0">
            <a:spAutoFit/>
          </a:bodyPr>
          <a:lstStyle/>
          <a:p>
            <a:pPr marL="228600" marR="0" lvl="0" indent="-228600" algn="l" defTabSz="914400" rtl="0" eaLnBrk="1" fontAlgn="auto" latinLnBrk="0" hangingPunct="1">
              <a:lnSpc>
                <a:spcPct val="120000"/>
              </a:lnSpc>
              <a:spcBef>
                <a:spcPts val="1000"/>
              </a:spcBef>
              <a:spcAft>
                <a:spcPts val="0"/>
              </a:spcAft>
              <a:buClrTx/>
              <a:buSzPct val="125000"/>
              <a:buFont typeface="Arial" panose="020B0604020202020204" pitchFamily="34" charset="0"/>
              <a:buChar char="•"/>
              <a:tabLst/>
              <a:defRPr/>
            </a:pPr>
            <a:r>
              <a:rPr kumimoji="0" lang="en-GB" sz="2000" b="0" i="0" u="none" strike="noStrike" kern="1200" cap="none" spc="0" normalizeH="0" baseline="0" noProof="0" dirty="0">
                <a:ln>
                  <a:noFill/>
                </a:ln>
                <a:solidFill>
                  <a:prstClr val="white"/>
                </a:solidFill>
                <a:effectLst/>
                <a:uLnTx/>
                <a:uFillTx/>
                <a:latin typeface="Tw Cen MT" panose="020B0602020104020603"/>
                <a:ea typeface="+mn-ea"/>
                <a:cs typeface="+mn-cs"/>
              </a:rPr>
              <a:t>Makefile</a:t>
            </a:r>
          </a:p>
          <a:p>
            <a:pPr marL="228600" marR="0" lvl="0" indent="-228600" algn="l" defTabSz="914400" rtl="0" eaLnBrk="1" fontAlgn="auto" latinLnBrk="0" hangingPunct="1">
              <a:lnSpc>
                <a:spcPct val="120000"/>
              </a:lnSpc>
              <a:spcBef>
                <a:spcPts val="1000"/>
              </a:spcBef>
              <a:spcAft>
                <a:spcPts val="0"/>
              </a:spcAft>
              <a:buClrTx/>
              <a:buSzPct val="125000"/>
              <a:buFont typeface="Arial" panose="020B0604020202020204" pitchFamily="34" charset="0"/>
              <a:buChar char="•"/>
              <a:tabLst/>
              <a:defRPr/>
            </a:pPr>
            <a:r>
              <a:rPr lang="en-GB" sz="2000" dirty="0">
                <a:solidFill>
                  <a:prstClr val="white"/>
                </a:solidFill>
                <a:latin typeface="Tw Cen MT" panose="020B0602020104020603"/>
              </a:rPr>
              <a:t>Analysis</a:t>
            </a:r>
            <a:r>
              <a:rPr kumimoji="0" lang="en-GB" sz="2000" b="0" i="0" u="none" strike="noStrike" kern="1200" cap="none" spc="0" normalizeH="0" baseline="0" noProof="0" dirty="0">
                <a:ln>
                  <a:noFill/>
                </a:ln>
                <a:solidFill>
                  <a:prstClr val="white"/>
                </a:solidFill>
                <a:effectLst/>
                <a:uLnTx/>
                <a:uFillTx/>
                <a:latin typeface="Tw Cen MT" panose="020B0602020104020603"/>
                <a:ea typeface="+mn-ea"/>
                <a:cs typeface="+mn-cs"/>
              </a:rPr>
              <a:t> </a:t>
            </a:r>
          </a:p>
          <a:p>
            <a:pPr marL="228600" marR="0" lvl="0" indent="-228600" algn="l" defTabSz="914400" rtl="0" eaLnBrk="1" fontAlgn="auto" latinLnBrk="0" hangingPunct="1">
              <a:lnSpc>
                <a:spcPct val="120000"/>
              </a:lnSpc>
              <a:spcBef>
                <a:spcPts val="1000"/>
              </a:spcBef>
              <a:spcAft>
                <a:spcPts val="0"/>
              </a:spcAft>
              <a:buClrTx/>
              <a:buSzPct val="125000"/>
              <a:buFont typeface="Arial" panose="020B0604020202020204" pitchFamily="34" charset="0"/>
              <a:buChar char="•"/>
              <a:tabLst/>
              <a:defRPr/>
            </a:pPr>
            <a:r>
              <a:rPr kumimoji="0" lang="en-GB" sz="2000" b="0" i="0" u="none" strike="noStrike" kern="1200" cap="none" spc="0" normalizeH="0" baseline="0" noProof="0" dirty="0">
                <a:ln>
                  <a:noFill/>
                </a:ln>
                <a:solidFill>
                  <a:prstClr val="white"/>
                </a:solidFill>
                <a:effectLst/>
                <a:uLnTx/>
                <a:uFillTx/>
                <a:latin typeface="Tw Cen MT" panose="020B0602020104020603"/>
                <a:ea typeface="+mn-ea"/>
                <a:cs typeface="+mn-cs"/>
              </a:rPr>
              <a:t>Conclusion</a:t>
            </a:r>
          </a:p>
          <a:p>
            <a:endParaRPr lang="en-US" dirty="0"/>
          </a:p>
        </p:txBody>
      </p:sp>
    </p:spTree>
    <p:extLst>
      <p:ext uri="{BB962C8B-B14F-4D97-AF65-F5344CB8AC3E}">
        <p14:creationId xmlns:p14="http://schemas.microsoft.com/office/powerpoint/2010/main" val="13367448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6E749-81BD-06DC-7C01-0743F2A1D7B0}"/>
              </a:ext>
            </a:extLst>
          </p:cNvPr>
          <p:cNvSpPr>
            <a:spLocks noGrp="1"/>
          </p:cNvSpPr>
          <p:nvPr>
            <p:ph type="title"/>
          </p:nvPr>
        </p:nvSpPr>
        <p:spPr/>
        <p:txBody>
          <a:bodyPr/>
          <a:lstStyle/>
          <a:p>
            <a:r>
              <a:rPr lang="en-GB" dirty="0">
                <a:solidFill>
                  <a:schemeClr val="bg1"/>
                </a:solidFill>
              </a:rPr>
              <a:t>Concurrency Issues in </a:t>
            </a:r>
            <a:r>
              <a:rPr lang="en-GB" dirty="0" err="1">
                <a:solidFill>
                  <a:schemeClr val="bg1"/>
                </a:solidFill>
              </a:rPr>
              <a:t>oses</a:t>
            </a:r>
            <a:endParaRPr lang="en-IE" dirty="0">
              <a:solidFill>
                <a:schemeClr val="bg1"/>
              </a:solidFill>
            </a:endParaRPr>
          </a:p>
        </p:txBody>
      </p:sp>
      <p:sp>
        <p:nvSpPr>
          <p:cNvPr id="3" name="Content Placeholder 2">
            <a:extLst>
              <a:ext uri="{FF2B5EF4-FFF2-40B4-BE49-F238E27FC236}">
                <a16:creationId xmlns:a16="http://schemas.microsoft.com/office/drawing/2014/main" id="{F27E7C55-EBAB-C480-560A-1A5AC6F4C00F}"/>
              </a:ext>
            </a:extLst>
          </p:cNvPr>
          <p:cNvSpPr>
            <a:spLocks noGrp="1"/>
          </p:cNvSpPr>
          <p:nvPr>
            <p:ph idx="1"/>
          </p:nvPr>
        </p:nvSpPr>
        <p:spPr/>
        <p:txBody>
          <a:bodyPr/>
          <a:lstStyle/>
          <a:p>
            <a:r>
              <a:rPr lang="en-GB" dirty="0"/>
              <a:t>Concurrency: OS ability to execute simultaneous tasks</a:t>
            </a:r>
          </a:p>
          <a:p>
            <a:r>
              <a:rPr lang="en-GB" dirty="0"/>
              <a:t>Independent processes and Cooperating processes</a:t>
            </a:r>
          </a:p>
          <a:p>
            <a:r>
              <a:rPr lang="en-GB" dirty="0"/>
              <a:t>Deadlock: Processes/ threads are waiting for release</a:t>
            </a:r>
          </a:p>
          <a:p>
            <a:r>
              <a:rPr lang="en-GB" dirty="0"/>
              <a:t>Starvation: Thread can’t gain access to shared resources, cannot progress</a:t>
            </a:r>
          </a:p>
          <a:p>
            <a:r>
              <a:rPr lang="en-GB" dirty="0"/>
              <a:t>Blocking: System call where process execution is blocked until requested operation is complete</a:t>
            </a:r>
          </a:p>
        </p:txBody>
      </p:sp>
    </p:spTree>
    <p:extLst>
      <p:ext uri="{BB962C8B-B14F-4D97-AF65-F5344CB8AC3E}">
        <p14:creationId xmlns:p14="http://schemas.microsoft.com/office/powerpoint/2010/main" val="19905790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 name="Rectangle 50">
            <a:extLst>
              <a:ext uri="{FF2B5EF4-FFF2-40B4-BE49-F238E27FC236}">
                <a16:creationId xmlns:a16="http://schemas.microsoft.com/office/drawing/2014/main" id="{046B922C-5BA7-4973-B12F-71A509E4BF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53" name="Group 52">
            <a:extLst>
              <a:ext uri="{FF2B5EF4-FFF2-40B4-BE49-F238E27FC236}">
                <a16:creationId xmlns:a16="http://schemas.microsoft.com/office/drawing/2014/main" id="{96D34D8D-9EE9-4659-8C22-7551A95F96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1902285" cy="6858001"/>
            <a:chOff x="0" y="0"/>
            <a:chExt cx="11902285" cy="6858001"/>
          </a:xfrm>
        </p:grpSpPr>
        <p:grpSp>
          <p:nvGrpSpPr>
            <p:cNvPr id="12" name="Group 11">
              <a:extLst>
                <a:ext uri="{FF2B5EF4-FFF2-40B4-BE49-F238E27FC236}">
                  <a16:creationId xmlns:a16="http://schemas.microsoft.com/office/drawing/2014/main" id="{3CA93C16-1147-4EB3-B4E7-3C43102494D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55" name="Rectangle 5">
                <a:extLst>
                  <a:ext uri="{FF2B5EF4-FFF2-40B4-BE49-F238E27FC236}">
                    <a16:creationId xmlns:a16="http://schemas.microsoft.com/office/drawing/2014/main" id="{C4779968-92AF-4B85-8C27-EBBFE1D6990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IE"/>
              </a:p>
            </p:txBody>
          </p:sp>
          <p:sp>
            <p:nvSpPr>
              <p:cNvPr id="56" name="Freeform 6">
                <a:extLst>
                  <a:ext uri="{FF2B5EF4-FFF2-40B4-BE49-F238E27FC236}">
                    <a16:creationId xmlns:a16="http://schemas.microsoft.com/office/drawing/2014/main" id="{2C43E18D-7024-4F17-A664-E23BFBC12B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sp>
            <p:nvSpPr>
              <p:cNvPr id="57" name="Freeform 7">
                <a:extLst>
                  <a:ext uri="{FF2B5EF4-FFF2-40B4-BE49-F238E27FC236}">
                    <a16:creationId xmlns:a16="http://schemas.microsoft.com/office/drawing/2014/main" id="{CA2ACEBA-081B-4B0B-AFB1-C596B834FDA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sp>
            <p:nvSpPr>
              <p:cNvPr id="58" name="Freeform 8">
                <a:extLst>
                  <a:ext uri="{FF2B5EF4-FFF2-40B4-BE49-F238E27FC236}">
                    <a16:creationId xmlns:a16="http://schemas.microsoft.com/office/drawing/2014/main" id="{2AFBB163-514B-493A-983F-8BE96848F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sp>
            <p:nvSpPr>
              <p:cNvPr id="59" name="Freeform 9">
                <a:extLst>
                  <a:ext uri="{FF2B5EF4-FFF2-40B4-BE49-F238E27FC236}">
                    <a16:creationId xmlns:a16="http://schemas.microsoft.com/office/drawing/2014/main" id="{7720326C-7DB1-4745-9015-3FA6990855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sp>
            <p:nvSpPr>
              <p:cNvPr id="60" name="Freeform 10">
                <a:extLst>
                  <a:ext uri="{FF2B5EF4-FFF2-40B4-BE49-F238E27FC236}">
                    <a16:creationId xmlns:a16="http://schemas.microsoft.com/office/drawing/2014/main" id="{01D5FBDC-A284-440B-8D5F-84287B0A25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sp>
            <p:nvSpPr>
              <p:cNvPr id="61" name="Freeform 11">
                <a:extLst>
                  <a:ext uri="{FF2B5EF4-FFF2-40B4-BE49-F238E27FC236}">
                    <a16:creationId xmlns:a16="http://schemas.microsoft.com/office/drawing/2014/main" id="{517CE611-1CB0-442B-8998-98487209B0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sp>
            <p:nvSpPr>
              <p:cNvPr id="62" name="Freeform 12">
                <a:extLst>
                  <a:ext uri="{FF2B5EF4-FFF2-40B4-BE49-F238E27FC236}">
                    <a16:creationId xmlns:a16="http://schemas.microsoft.com/office/drawing/2014/main" id="{EF0F0E46-9222-4FCF-A79E-9B4953C6F0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sp>
            <p:nvSpPr>
              <p:cNvPr id="63" name="Freeform 13">
                <a:extLst>
                  <a:ext uri="{FF2B5EF4-FFF2-40B4-BE49-F238E27FC236}">
                    <a16:creationId xmlns:a16="http://schemas.microsoft.com/office/drawing/2014/main" id="{371A87C3-0804-4AB9-8EAD-FBFF597ED8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sp>
            <p:nvSpPr>
              <p:cNvPr id="64" name="Freeform 14">
                <a:extLst>
                  <a:ext uri="{FF2B5EF4-FFF2-40B4-BE49-F238E27FC236}">
                    <a16:creationId xmlns:a16="http://schemas.microsoft.com/office/drawing/2014/main" id="{89F39433-8BC3-48D6-B705-F951DBD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sp>
            <p:nvSpPr>
              <p:cNvPr id="65" name="Freeform 15">
                <a:extLst>
                  <a:ext uri="{FF2B5EF4-FFF2-40B4-BE49-F238E27FC236}">
                    <a16:creationId xmlns:a16="http://schemas.microsoft.com/office/drawing/2014/main" id="{AE671C9D-E91C-4143-A422-273B2F53F69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sp>
            <p:nvSpPr>
              <p:cNvPr id="66" name="Line 16">
                <a:extLst>
                  <a:ext uri="{FF2B5EF4-FFF2-40B4-BE49-F238E27FC236}">
                    <a16:creationId xmlns:a16="http://schemas.microsoft.com/office/drawing/2014/main" id="{83A72EA3-8833-41C6-9333-6A04C1C08DF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IE"/>
              </a:p>
            </p:txBody>
          </p:sp>
          <p:sp>
            <p:nvSpPr>
              <p:cNvPr id="67" name="Freeform 17">
                <a:extLst>
                  <a:ext uri="{FF2B5EF4-FFF2-40B4-BE49-F238E27FC236}">
                    <a16:creationId xmlns:a16="http://schemas.microsoft.com/office/drawing/2014/main" id="{2C0D7AAB-DC9C-4B37-A50E-A7185DE92E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sp>
            <p:nvSpPr>
              <p:cNvPr id="68" name="Freeform 18">
                <a:extLst>
                  <a:ext uri="{FF2B5EF4-FFF2-40B4-BE49-F238E27FC236}">
                    <a16:creationId xmlns:a16="http://schemas.microsoft.com/office/drawing/2014/main" id="{6E7D9D6B-3455-4363-934B-FA2D6829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sp>
            <p:nvSpPr>
              <p:cNvPr id="69" name="Freeform 19">
                <a:extLst>
                  <a:ext uri="{FF2B5EF4-FFF2-40B4-BE49-F238E27FC236}">
                    <a16:creationId xmlns:a16="http://schemas.microsoft.com/office/drawing/2014/main" id="{FFFFCA54-2217-4DAE-B791-4A6CA7DE0B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sp>
            <p:nvSpPr>
              <p:cNvPr id="70" name="Freeform 20">
                <a:extLst>
                  <a:ext uri="{FF2B5EF4-FFF2-40B4-BE49-F238E27FC236}">
                    <a16:creationId xmlns:a16="http://schemas.microsoft.com/office/drawing/2014/main" id="{BAE43BA5-C104-4FBB-B1C6-C210D3CC532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sp>
            <p:nvSpPr>
              <p:cNvPr id="71" name="Rectangle 21">
                <a:extLst>
                  <a:ext uri="{FF2B5EF4-FFF2-40B4-BE49-F238E27FC236}">
                    <a16:creationId xmlns:a16="http://schemas.microsoft.com/office/drawing/2014/main" id="{3BDB2330-DF01-460D-83FB-00C37965CD5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IE"/>
              </a:p>
            </p:txBody>
          </p:sp>
          <p:sp>
            <p:nvSpPr>
              <p:cNvPr id="41" name="Freeform 22">
                <a:extLst>
                  <a:ext uri="{FF2B5EF4-FFF2-40B4-BE49-F238E27FC236}">
                    <a16:creationId xmlns:a16="http://schemas.microsoft.com/office/drawing/2014/main" id="{51261093-9B7F-4406-B2F8-0F5BE7676A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sp>
            <p:nvSpPr>
              <p:cNvPr id="42" name="Freeform 23">
                <a:extLst>
                  <a:ext uri="{FF2B5EF4-FFF2-40B4-BE49-F238E27FC236}">
                    <a16:creationId xmlns:a16="http://schemas.microsoft.com/office/drawing/2014/main" id="{9971E195-2AB6-4CB6-9BD7-A8407B5C809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sp>
            <p:nvSpPr>
              <p:cNvPr id="43" name="Freeform 24">
                <a:extLst>
                  <a:ext uri="{FF2B5EF4-FFF2-40B4-BE49-F238E27FC236}">
                    <a16:creationId xmlns:a16="http://schemas.microsoft.com/office/drawing/2014/main" id="{A3D843E7-8A86-4676-9C98-DECE0DFF67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sp>
            <p:nvSpPr>
              <p:cNvPr id="44" name="Freeform 25">
                <a:extLst>
                  <a:ext uri="{FF2B5EF4-FFF2-40B4-BE49-F238E27FC236}">
                    <a16:creationId xmlns:a16="http://schemas.microsoft.com/office/drawing/2014/main" id="{FAF42817-AB3E-40FA-997F-EAC1411F465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sp>
            <p:nvSpPr>
              <p:cNvPr id="45" name="Freeform 26">
                <a:extLst>
                  <a:ext uri="{FF2B5EF4-FFF2-40B4-BE49-F238E27FC236}">
                    <a16:creationId xmlns:a16="http://schemas.microsoft.com/office/drawing/2014/main" id="{50ED3298-A6DC-4825-93B1-68DB8CB62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sp>
            <p:nvSpPr>
              <p:cNvPr id="46" name="Freeform 27">
                <a:extLst>
                  <a:ext uri="{FF2B5EF4-FFF2-40B4-BE49-F238E27FC236}">
                    <a16:creationId xmlns:a16="http://schemas.microsoft.com/office/drawing/2014/main" id="{2B951778-3B6B-4BB9-9D89-2ED650C820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sp>
            <p:nvSpPr>
              <p:cNvPr id="47" name="Freeform 28">
                <a:extLst>
                  <a:ext uri="{FF2B5EF4-FFF2-40B4-BE49-F238E27FC236}">
                    <a16:creationId xmlns:a16="http://schemas.microsoft.com/office/drawing/2014/main" id="{8F3ED9A8-A83F-463A-8C2E-E83977D9A9C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sp>
            <p:nvSpPr>
              <p:cNvPr id="48" name="Freeform 29">
                <a:extLst>
                  <a:ext uri="{FF2B5EF4-FFF2-40B4-BE49-F238E27FC236}">
                    <a16:creationId xmlns:a16="http://schemas.microsoft.com/office/drawing/2014/main" id="{9A0C113E-781D-4083-86C0-EC936092D2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sp>
            <p:nvSpPr>
              <p:cNvPr id="49" name="Freeform 30">
                <a:extLst>
                  <a:ext uri="{FF2B5EF4-FFF2-40B4-BE49-F238E27FC236}">
                    <a16:creationId xmlns:a16="http://schemas.microsoft.com/office/drawing/2014/main" id="{B63D60EF-1E99-4D4C-BF11-AAF8ABEB86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sp>
            <p:nvSpPr>
              <p:cNvPr id="50" name="Freeform 31">
                <a:extLst>
                  <a:ext uri="{FF2B5EF4-FFF2-40B4-BE49-F238E27FC236}">
                    <a16:creationId xmlns:a16="http://schemas.microsoft.com/office/drawing/2014/main" id="{50403E41-7079-49EA-8D0B-4F678552D9B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grpSp>
        <p:grpSp>
          <p:nvGrpSpPr>
            <p:cNvPr id="72" name="Group 71">
              <a:extLst>
                <a:ext uri="{FF2B5EF4-FFF2-40B4-BE49-F238E27FC236}">
                  <a16:creationId xmlns:a16="http://schemas.microsoft.com/office/drawing/2014/main" id="{E3B2C458-4D37-49A0-A94E-D516E05C3CC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227597" y="0"/>
              <a:ext cx="674688" cy="6848476"/>
              <a:chOff x="11364912" y="0"/>
              <a:chExt cx="674688" cy="6848476"/>
            </a:xfrm>
            <a:gradFill flip="none" rotWithShape="1">
              <a:gsLst>
                <a:gs pos="0">
                  <a:schemeClr val="bg2"/>
                </a:gs>
                <a:gs pos="100000">
                  <a:schemeClr val="tx2">
                    <a:lumMod val="60000"/>
                    <a:lumOff val="40000"/>
                  </a:schemeClr>
                </a:gs>
              </a:gsLst>
              <a:lin ang="5400000" scaled="0"/>
              <a:tileRect/>
            </a:gradFill>
          </p:grpSpPr>
          <p:sp>
            <p:nvSpPr>
              <p:cNvPr id="73" name="Freeform 32">
                <a:extLst>
                  <a:ext uri="{FF2B5EF4-FFF2-40B4-BE49-F238E27FC236}">
                    <a16:creationId xmlns:a16="http://schemas.microsoft.com/office/drawing/2014/main" id="{C1B10016-E0C4-4526-A466-9911541D26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sp>
            <p:nvSpPr>
              <p:cNvPr id="74" name="Freeform 33">
                <a:extLst>
                  <a:ext uri="{FF2B5EF4-FFF2-40B4-BE49-F238E27FC236}">
                    <a16:creationId xmlns:a16="http://schemas.microsoft.com/office/drawing/2014/main" id="{D574C3F0-FC2B-43A3-94B2-75D305FBF7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sp>
            <p:nvSpPr>
              <p:cNvPr id="75" name="Freeform 34">
                <a:extLst>
                  <a:ext uri="{FF2B5EF4-FFF2-40B4-BE49-F238E27FC236}">
                    <a16:creationId xmlns:a16="http://schemas.microsoft.com/office/drawing/2014/main" id="{D92A5F66-F404-433B-BDBE-5E0DFF40D65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sp>
            <p:nvSpPr>
              <p:cNvPr id="76" name="Freeform 35">
                <a:extLst>
                  <a:ext uri="{FF2B5EF4-FFF2-40B4-BE49-F238E27FC236}">
                    <a16:creationId xmlns:a16="http://schemas.microsoft.com/office/drawing/2014/main" id="{0A0BDF81-64CC-431D-81B1-A21938C054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sp>
            <p:nvSpPr>
              <p:cNvPr id="77" name="Freeform 36">
                <a:extLst>
                  <a:ext uri="{FF2B5EF4-FFF2-40B4-BE49-F238E27FC236}">
                    <a16:creationId xmlns:a16="http://schemas.microsoft.com/office/drawing/2014/main" id="{42871530-50EC-42C2-879A-AE8154DADC0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sp>
            <p:nvSpPr>
              <p:cNvPr id="78" name="Freeform 37">
                <a:extLst>
                  <a:ext uri="{FF2B5EF4-FFF2-40B4-BE49-F238E27FC236}">
                    <a16:creationId xmlns:a16="http://schemas.microsoft.com/office/drawing/2014/main" id="{53AF2F2A-B148-4906-B90D-6E22239784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sp>
            <p:nvSpPr>
              <p:cNvPr id="79" name="Freeform 38">
                <a:extLst>
                  <a:ext uri="{FF2B5EF4-FFF2-40B4-BE49-F238E27FC236}">
                    <a16:creationId xmlns:a16="http://schemas.microsoft.com/office/drawing/2014/main" id="{9A79EAA4-6F5D-4A2C-B688-CD29C2217C0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sp>
            <p:nvSpPr>
              <p:cNvPr id="80" name="Freeform 39">
                <a:extLst>
                  <a:ext uri="{FF2B5EF4-FFF2-40B4-BE49-F238E27FC236}">
                    <a16:creationId xmlns:a16="http://schemas.microsoft.com/office/drawing/2014/main" id="{B9CE5833-22CF-4408-9338-4B7749FEA3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sp>
            <p:nvSpPr>
              <p:cNvPr id="81" name="Freeform 40">
                <a:extLst>
                  <a:ext uri="{FF2B5EF4-FFF2-40B4-BE49-F238E27FC236}">
                    <a16:creationId xmlns:a16="http://schemas.microsoft.com/office/drawing/2014/main" id="{316A985A-7ADD-4BEE-A7B6-E5B49E1839E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sp>
            <p:nvSpPr>
              <p:cNvPr id="82" name="Rectangle 41">
                <a:extLst>
                  <a:ext uri="{FF2B5EF4-FFF2-40B4-BE49-F238E27FC236}">
                    <a16:creationId xmlns:a16="http://schemas.microsoft.com/office/drawing/2014/main" id="{352CFA3F-5CFE-412E-9196-C966F34579D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IE"/>
              </a:p>
            </p:txBody>
          </p:sp>
        </p:grpSp>
      </p:grpSp>
      <p:pic>
        <p:nvPicPr>
          <p:cNvPr id="52" name="Picture 2">
            <a:extLst>
              <a:ext uri="{FF2B5EF4-FFF2-40B4-BE49-F238E27FC236}">
                <a16:creationId xmlns:a16="http://schemas.microsoft.com/office/drawing/2014/main" id="{2FB01CCF-839B-4126-9BF9-132C64D8A1A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Title 1">
            <a:extLst>
              <a:ext uri="{FF2B5EF4-FFF2-40B4-BE49-F238E27FC236}">
                <a16:creationId xmlns:a16="http://schemas.microsoft.com/office/drawing/2014/main" id="{B636E749-81BD-06DC-7C01-0743F2A1D7B0}"/>
              </a:ext>
            </a:extLst>
          </p:cNvPr>
          <p:cNvSpPr>
            <a:spLocks noGrp="1"/>
          </p:cNvSpPr>
          <p:nvPr>
            <p:ph type="title"/>
          </p:nvPr>
        </p:nvSpPr>
        <p:spPr>
          <a:xfrm>
            <a:off x="5128643" y="618518"/>
            <a:ext cx="6188402" cy="1478570"/>
          </a:xfrm>
        </p:spPr>
        <p:txBody>
          <a:bodyPr>
            <a:normAutofit/>
          </a:bodyPr>
          <a:lstStyle/>
          <a:p>
            <a:r>
              <a:rPr lang="en-GB" dirty="0"/>
              <a:t>Synchronisation issues in </a:t>
            </a:r>
            <a:r>
              <a:rPr lang="en-GB" dirty="0" err="1"/>
              <a:t>oses</a:t>
            </a:r>
            <a:endParaRPr lang="en-IE" dirty="0"/>
          </a:p>
        </p:txBody>
      </p:sp>
      <p:sp useBgFill="1">
        <p:nvSpPr>
          <p:cNvPr id="54" name="Round Diagonal Corner Rectangle 6">
            <a:extLst>
              <a:ext uri="{FF2B5EF4-FFF2-40B4-BE49-F238E27FC236}">
                <a16:creationId xmlns:a16="http://schemas.microsoft.com/office/drawing/2014/main" id="{F2B1468C-8227-4785-8776-7BDBDDF08F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4579" y="808057"/>
            <a:ext cx="3821429" cy="5234394"/>
          </a:xfrm>
          <a:prstGeom prst="round2DiagRect">
            <a:avLst>
              <a:gd name="adj1" fmla="val 11323"/>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Process Synchronization - GeeksforGeeks">
            <a:extLst>
              <a:ext uri="{FF2B5EF4-FFF2-40B4-BE49-F238E27FC236}">
                <a16:creationId xmlns:a16="http://schemas.microsoft.com/office/drawing/2014/main" id="{F1239AC2-85AC-55F5-74B6-D49DA16D43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126617" y="1648075"/>
            <a:ext cx="3178638" cy="3556389"/>
          </a:xfrm>
          <a:prstGeom prst="rect">
            <a:avLst/>
          </a:prstGeom>
          <a:noFill/>
        </p:spPr>
      </p:pic>
      <p:sp>
        <p:nvSpPr>
          <p:cNvPr id="3" name="Content Placeholder 2">
            <a:extLst>
              <a:ext uri="{FF2B5EF4-FFF2-40B4-BE49-F238E27FC236}">
                <a16:creationId xmlns:a16="http://schemas.microsoft.com/office/drawing/2014/main" id="{F27E7C55-EBAB-C480-560A-1A5AC6F4C00F}"/>
              </a:ext>
            </a:extLst>
          </p:cNvPr>
          <p:cNvSpPr>
            <a:spLocks noGrp="1"/>
          </p:cNvSpPr>
          <p:nvPr>
            <p:ph idx="1"/>
          </p:nvPr>
        </p:nvSpPr>
        <p:spPr>
          <a:xfrm>
            <a:off x="5128643" y="2249487"/>
            <a:ext cx="6188402" cy="3541714"/>
          </a:xfrm>
        </p:spPr>
        <p:txBody>
          <a:bodyPr>
            <a:normAutofit fontScale="92500"/>
          </a:bodyPr>
          <a:lstStyle/>
          <a:p>
            <a:r>
              <a:rPr lang="en-GB" dirty="0">
                <a:solidFill>
                  <a:srgbClr val="FFFFFF"/>
                </a:solidFill>
              </a:rPr>
              <a:t>Synchronisation: Control of multiple processes with shared resources and data in an operation system</a:t>
            </a:r>
          </a:p>
          <a:p>
            <a:r>
              <a:rPr lang="en-GB" dirty="0">
                <a:solidFill>
                  <a:srgbClr val="FFFFFF"/>
                </a:solidFill>
              </a:rPr>
              <a:t>Entry section, critical section, exit section, remainder section</a:t>
            </a:r>
          </a:p>
          <a:p>
            <a:r>
              <a:rPr lang="en-GB" dirty="0">
                <a:solidFill>
                  <a:srgbClr val="FFFFFF"/>
                </a:solidFill>
              </a:rPr>
              <a:t>Race condition: Multiple processes racing when modifying a shared resource</a:t>
            </a:r>
          </a:p>
          <a:p>
            <a:r>
              <a:rPr lang="en-GB" dirty="0">
                <a:solidFill>
                  <a:srgbClr val="FFFFFF"/>
                </a:solidFill>
              </a:rPr>
              <a:t>Critical section problem</a:t>
            </a:r>
          </a:p>
          <a:p>
            <a:endParaRPr lang="en-GB" dirty="0">
              <a:solidFill>
                <a:srgbClr val="FFFFFF"/>
              </a:solidFill>
            </a:endParaRPr>
          </a:p>
        </p:txBody>
      </p:sp>
      <p:sp>
        <p:nvSpPr>
          <p:cNvPr id="6" name="TextBox 5">
            <a:extLst>
              <a:ext uri="{FF2B5EF4-FFF2-40B4-BE49-F238E27FC236}">
                <a16:creationId xmlns:a16="http://schemas.microsoft.com/office/drawing/2014/main" id="{683F9608-F081-119E-3113-C7F65341F093}"/>
              </a:ext>
            </a:extLst>
          </p:cNvPr>
          <p:cNvSpPr txBox="1"/>
          <p:nvPr/>
        </p:nvSpPr>
        <p:spPr>
          <a:xfrm>
            <a:off x="827088" y="5296798"/>
            <a:ext cx="3478167" cy="646331"/>
          </a:xfrm>
          <a:prstGeom prst="rect">
            <a:avLst/>
          </a:prstGeom>
          <a:noFill/>
        </p:spPr>
        <p:txBody>
          <a:bodyPr wrap="square">
            <a:spAutoFit/>
          </a:bodyPr>
          <a:lstStyle/>
          <a:p>
            <a:r>
              <a:rPr lang="en-US" sz="1200" dirty="0"/>
              <a:t>(Image sourced from: https://media.geeksforgeeks.org/wp-content/cdn-uploads/gq/2015/06/critical-section-problem.png)</a:t>
            </a:r>
            <a:endParaRPr lang="en-IE" sz="1200" dirty="0"/>
          </a:p>
        </p:txBody>
      </p:sp>
    </p:spTree>
    <p:extLst>
      <p:ext uri="{BB962C8B-B14F-4D97-AF65-F5344CB8AC3E}">
        <p14:creationId xmlns:p14="http://schemas.microsoft.com/office/powerpoint/2010/main" val="1798202156"/>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6E749-81BD-06DC-7C01-0743F2A1D7B0}"/>
              </a:ext>
            </a:extLst>
          </p:cNvPr>
          <p:cNvSpPr>
            <a:spLocks noGrp="1"/>
          </p:cNvSpPr>
          <p:nvPr>
            <p:ph type="title"/>
          </p:nvPr>
        </p:nvSpPr>
        <p:spPr/>
        <p:txBody>
          <a:bodyPr vert="horz" lIns="91440" tIns="45720" rIns="91440" bIns="45720" rtlCol="0" anchor="b">
            <a:normAutofit/>
          </a:bodyPr>
          <a:lstStyle/>
          <a:p>
            <a:pPr algn="ctr"/>
            <a:r>
              <a:rPr lang="en-US" sz="4800" dirty="0">
                <a:solidFill>
                  <a:schemeClr val="bg1"/>
                </a:solidFill>
              </a:rPr>
              <a:t>Mutex Locks </a:t>
            </a:r>
          </a:p>
        </p:txBody>
      </p:sp>
      <p:sp>
        <p:nvSpPr>
          <p:cNvPr id="3" name="Content Placeholder 2">
            <a:extLst>
              <a:ext uri="{FF2B5EF4-FFF2-40B4-BE49-F238E27FC236}">
                <a16:creationId xmlns:a16="http://schemas.microsoft.com/office/drawing/2014/main" id="{F27E7C55-EBAB-C480-560A-1A5AC6F4C00F}"/>
              </a:ext>
            </a:extLst>
          </p:cNvPr>
          <p:cNvSpPr>
            <a:spLocks noGrp="1"/>
          </p:cNvSpPr>
          <p:nvPr>
            <p:ph type="body" sz="half" idx="2"/>
          </p:nvPr>
        </p:nvSpPr>
        <p:spPr/>
        <p:txBody>
          <a:bodyPr vert="horz" lIns="91440" tIns="45720" rIns="91440" bIns="45720" rtlCol="0">
            <a:normAutofit/>
          </a:bodyPr>
          <a:lstStyle/>
          <a:p>
            <a:pPr marL="342900" indent="-342900">
              <a:buFont typeface="Arial" panose="020B0604020202020204" pitchFamily="34" charset="0"/>
              <a:buChar char="•"/>
            </a:pPr>
            <a:r>
              <a:rPr lang="en-US" sz="2000" cap="all" dirty="0">
                <a:solidFill>
                  <a:schemeClr val="tx2"/>
                </a:solidFill>
              </a:rPr>
              <a:t>Locks work In pairs </a:t>
            </a:r>
          </a:p>
          <a:p>
            <a:pPr marL="342900" indent="-342900">
              <a:buFont typeface="Arial" panose="020B0604020202020204" pitchFamily="34" charset="0"/>
              <a:buChar char="•"/>
            </a:pPr>
            <a:r>
              <a:rPr lang="en-US" sz="2000" cap="all" dirty="0">
                <a:solidFill>
                  <a:schemeClr val="tx2"/>
                </a:solidFill>
              </a:rPr>
              <a:t>Philosophers pick up on chopstick and lock then pick up other if free</a:t>
            </a:r>
          </a:p>
          <a:p>
            <a:pPr marL="342900" indent="-342900">
              <a:buFont typeface="Arial" panose="020B0604020202020204" pitchFamily="34" charset="0"/>
              <a:buChar char="•"/>
            </a:pPr>
            <a:r>
              <a:rPr lang="en-US" sz="2000" cap="all" dirty="0">
                <a:solidFill>
                  <a:schemeClr val="tx2"/>
                </a:solidFill>
              </a:rPr>
              <a:t>Can lead to starvation if all pick up right chopstick at one time</a:t>
            </a:r>
          </a:p>
          <a:p>
            <a:pPr marL="342900" indent="-342900">
              <a:buFont typeface="Arial" panose="020B0604020202020204" pitchFamily="34" charset="0"/>
              <a:buChar char="•"/>
            </a:pPr>
            <a:r>
              <a:rPr lang="en-US" sz="2000" cap="all" dirty="0">
                <a:solidFill>
                  <a:schemeClr val="tx2"/>
                </a:solidFill>
              </a:rPr>
              <a:t>Has lock method and unlock method </a:t>
            </a:r>
          </a:p>
        </p:txBody>
      </p:sp>
      <p:sp>
        <p:nvSpPr>
          <p:cNvPr id="8" name="Picture Placeholder 7">
            <a:extLst>
              <a:ext uri="{FF2B5EF4-FFF2-40B4-BE49-F238E27FC236}">
                <a16:creationId xmlns:a16="http://schemas.microsoft.com/office/drawing/2014/main" id="{C167A901-F124-3D42-387C-04E170BE39B3}"/>
              </a:ext>
            </a:extLst>
          </p:cNvPr>
          <p:cNvSpPr>
            <a:spLocks noGrp="1"/>
          </p:cNvSpPr>
          <p:nvPr>
            <p:ph type="pic" idx="1"/>
          </p:nvPr>
        </p:nvSpPr>
        <p:spPr/>
        <p:txBody>
          <a:bodyPr/>
          <a:lstStyle/>
          <a:p>
            <a:endParaRPr lang="en-IE"/>
          </a:p>
        </p:txBody>
      </p:sp>
      <p:pic>
        <p:nvPicPr>
          <p:cNvPr id="9" name="Picture Placeholder 4" descr="A screenshot of a computer&#10;&#10;Description automatically generated">
            <a:extLst>
              <a:ext uri="{FF2B5EF4-FFF2-40B4-BE49-F238E27FC236}">
                <a16:creationId xmlns:a16="http://schemas.microsoft.com/office/drawing/2014/main" id="{E22ADAAD-69DA-A981-2ABE-3ACA3BC12234}"/>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67059" r="6954"/>
          <a:stretch/>
        </p:blipFill>
        <p:spPr>
          <a:xfrm>
            <a:off x="7380721" y="609600"/>
            <a:ext cx="4650858" cy="5181599"/>
          </a:xfrm>
          <a:prstGeom prst="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11" name="TextBox 10">
            <a:extLst>
              <a:ext uri="{FF2B5EF4-FFF2-40B4-BE49-F238E27FC236}">
                <a16:creationId xmlns:a16="http://schemas.microsoft.com/office/drawing/2014/main" id="{4F7CA343-0D7B-2B3D-785A-423FE5491269}"/>
              </a:ext>
            </a:extLst>
          </p:cNvPr>
          <p:cNvSpPr txBox="1"/>
          <p:nvPr/>
        </p:nvSpPr>
        <p:spPr>
          <a:xfrm>
            <a:off x="7380721" y="5791199"/>
            <a:ext cx="4650858" cy="646331"/>
          </a:xfrm>
          <a:prstGeom prst="rect">
            <a:avLst/>
          </a:prstGeom>
          <a:noFill/>
        </p:spPr>
        <p:txBody>
          <a:bodyPr wrap="square" rtlCol="0">
            <a:spAutoFit/>
          </a:bodyPr>
          <a:lstStyle/>
          <a:p>
            <a:r>
              <a:rPr lang="en-GB" dirty="0"/>
              <a:t>Source: </a:t>
            </a:r>
            <a:r>
              <a:rPr lang="en-IE" sz="1800" i="1" dirty="0" err="1">
                <a:effectLst/>
                <a:latin typeface="Arial" panose="020B0604020202020204" pitchFamily="34" charset="0"/>
                <a:ea typeface="SimSun" panose="02010600030101010101" pitchFamily="2" charset="-122"/>
                <a:cs typeface="Mangal" panose="02040503050203030202" pitchFamily="18" charset="0"/>
              </a:rPr>
              <a:t>ThreadMentor</a:t>
            </a:r>
            <a:r>
              <a:rPr lang="en-IE" sz="1800" i="1" dirty="0">
                <a:effectLst/>
                <a:latin typeface="Arial" panose="020B0604020202020204" pitchFamily="34" charset="0"/>
                <a:ea typeface="SimSun" panose="02010600030101010101" pitchFamily="2" charset="-122"/>
                <a:cs typeface="Mangal" panose="02040503050203030202" pitchFamily="18" charset="0"/>
              </a:rPr>
              <a:t>: Visualising Dining Philosophers: with Four Chairs</a:t>
            </a:r>
            <a:endParaRPr lang="en-IE" dirty="0"/>
          </a:p>
        </p:txBody>
      </p:sp>
    </p:spTree>
    <p:extLst>
      <p:ext uri="{BB962C8B-B14F-4D97-AF65-F5344CB8AC3E}">
        <p14:creationId xmlns:p14="http://schemas.microsoft.com/office/powerpoint/2010/main" val="2447811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6E749-81BD-06DC-7C01-0743F2A1D7B0}"/>
              </a:ext>
            </a:extLst>
          </p:cNvPr>
          <p:cNvSpPr>
            <a:spLocks noGrp="1"/>
          </p:cNvSpPr>
          <p:nvPr>
            <p:ph type="title"/>
          </p:nvPr>
        </p:nvSpPr>
        <p:spPr/>
        <p:txBody>
          <a:bodyPr/>
          <a:lstStyle/>
          <a:p>
            <a:r>
              <a:rPr lang="en-GB" dirty="0">
                <a:solidFill>
                  <a:schemeClr val="bg1"/>
                </a:solidFill>
              </a:rPr>
              <a:t>Semaphores</a:t>
            </a:r>
            <a:endParaRPr lang="en-IE" dirty="0">
              <a:solidFill>
                <a:schemeClr val="bg1"/>
              </a:solidFill>
            </a:endParaRPr>
          </a:p>
        </p:txBody>
      </p:sp>
      <p:sp>
        <p:nvSpPr>
          <p:cNvPr id="3" name="Content Placeholder 2">
            <a:extLst>
              <a:ext uri="{FF2B5EF4-FFF2-40B4-BE49-F238E27FC236}">
                <a16:creationId xmlns:a16="http://schemas.microsoft.com/office/drawing/2014/main" id="{F27E7C55-EBAB-C480-560A-1A5AC6F4C00F}"/>
              </a:ext>
            </a:extLst>
          </p:cNvPr>
          <p:cNvSpPr>
            <a:spLocks noGrp="1"/>
          </p:cNvSpPr>
          <p:nvPr>
            <p:ph idx="1"/>
          </p:nvPr>
        </p:nvSpPr>
        <p:spPr>
          <a:xfrm>
            <a:off x="1141412" y="2097088"/>
            <a:ext cx="9905999" cy="3989995"/>
          </a:xfrm>
        </p:spPr>
        <p:txBody>
          <a:bodyPr>
            <a:normAutofit fontScale="85000" lnSpcReduction="20000"/>
          </a:bodyPr>
          <a:lstStyle/>
          <a:p>
            <a:r>
              <a:rPr lang="en-GB" dirty="0"/>
              <a:t>Semaphore is an extension to mutex locks</a:t>
            </a:r>
          </a:p>
          <a:p>
            <a:r>
              <a:rPr lang="en-GB" dirty="0"/>
              <a:t>It has 2 methods (Wait and Signal). Each method has two possibilities</a:t>
            </a:r>
          </a:p>
          <a:p>
            <a:r>
              <a:rPr lang="en-GB" dirty="0"/>
              <a:t>2 possibilities for Wait when it is executed by a thread: the counter of semaphore is either positive or zero</a:t>
            </a:r>
          </a:p>
          <a:p>
            <a:r>
              <a:rPr lang="en-GB" dirty="0"/>
              <a:t>2 possibilities for Signal when it is executed by thread: the queue of semaphore has no waiting thread or has a waiting thread </a:t>
            </a:r>
          </a:p>
          <a:p>
            <a:r>
              <a:rPr lang="en-GB" dirty="0"/>
              <a:t>Binary semaphores </a:t>
            </a:r>
            <a:r>
              <a:rPr lang="en-GB" dirty="0" err="1"/>
              <a:t>i.e</a:t>
            </a:r>
            <a:r>
              <a:rPr lang="en-GB" dirty="0"/>
              <a:t> if the element is 0 that means that element need to wait. All elements that need to be executed need to initialized to 1 </a:t>
            </a:r>
          </a:p>
          <a:p>
            <a:r>
              <a:rPr lang="en-IE" dirty="0"/>
              <a:t>Wait and Signal are atomic which means once Wait is released, elements will continue with no interruption.</a:t>
            </a:r>
          </a:p>
        </p:txBody>
      </p:sp>
    </p:spTree>
    <p:extLst>
      <p:ext uri="{BB962C8B-B14F-4D97-AF65-F5344CB8AC3E}">
        <p14:creationId xmlns:p14="http://schemas.microsoft.com/office/powerpoint/2010/main" val="20951952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8C2F0-4798-FBFD-6F0F-EE0914E2AB57}"/>
              </a:ext>
            </a:extLst>
          </p:cNvPr>
          <p:cNvSpPr>
            <a:spLocks noGrp="1"/>
          </p:cNvSpPr>
          <p:nvPr>
            <p:ph type="title"/>
          </p:nvPr>
        </p:nvSpPr>
        <p:spPr/>
        <p:txBody>
          <a:bodyPr>
            <a:normAutofit/>
          </a:bodyPr>
          <a:lstStyle/>
          <a:p>
            <a:r>
              <a:rPr lang="en-GB" dirty="0">
                <a:solidFill>
                  <a:schemeClr val="bg1"/>
                </a:solidFill>
              </a:rPr>
              <a:t>The Dining Philosophers Problem with Four Chairs</a:t>
            </a:r>
            <a:endParaRPr lang="en-IE" dirty="0">
              <a:solidFill>
                <a:schemeClr val="bg1"/>
              </a:solidFill>
            </a:endParaRPr>
          </a:p>
        </p:txBody>
      </p:sp>
      <p:sp>
        <p:nvSpPr>
          <p:cNvPr id="3" name="Content Placeholder 2">
            <a:extLst>
              <a:ext uri="{FF2B5EF4-FFF2-40B4-BE49-F238E27FC236}">
                <a16:creationId xmlns:a16="http://schemas.microsoft.com/office/drawing/2014/main" id="{6E13F4D0-4940-9F8D-A2CC-27836A627B5A}"/>
              </a:ext>
            </a:extLst>
          </p:cNvPr>
          <p:cNvSpPr>
            <a:spLocks noGrp="1"/>
          </p:cNvSpPr>
          <p:nvPr>
            <p:ph idx="1"/>
          </p:nvPr>
        </p:nvSpPr>
        <p:spPr/>
        <p:txBody>
          <a:bodyPr/>
          <a:lstStyle/>
          <a:p>
            <a:r>
              <a:rPr lang="en-GB" sz="1800" dirty="0">
                <a:latin typeface="Cambria" panose="02040503050406030204" pitchFamily="18" charset="0"/>
                <a:ea typeface="MS Mincho" panose="02020609040205080304" pitchFamily="49" charset="-128"/>
                <a:cs typeface="Times New Roman" panose="02020603050405020304" pitchFamily="18" charset="0"/>
              </a:rPr>
              <a:t>Only allows 4 philosophers to sit at the table</a:t>
            </a:r>
          </a:p>
          <a:p>
            <a:r>
              <a:rPr lang="en-GB" sz="1800" dirty="0">
                <a:effectLst/>
                <a:latin typeface="Cambria" panose="02040503050406030204" pitchFamily="18" charset="0"/>
                <a:ea typeface="MS Mincho" panose="02020609040205080304" pitchFamily="49" charset="-128"/>
                <a:cs typeface="Times New Roman" panose="02020603050405020304" pitchFamily="18" charset="0"/>
              </a:rPr>
              <a:t>Has a private queue and counter</a:t>
            </a:r>
          </a:p>
          <a:p>
            <a:r>
              <a:rPr lang="en-GB" sz="1800" dirty="0">
                <a:latin typeface="Cambria" panose="02040503050406030204" pitchFamily="18" charset="0"/>
                <a:ea typeface="MS Mincho" panose="02020609040205080304" pitchFamily="49" charset="-128"/>
                <a:cs typeface="Times New Roman" panose="02020603050405020304" pitchFamily="18" charset="0"/>
              </a:rPr>
              <a:t>Each chopstick is declare individually </a:t>
            </a:r>
            <a:endParaRPr lang="en-GB" sz="1800" dirty="0">
              <a:effectLst/>
              <a:latin typeface="Cambria" panose="02040503050406030204" pitchFamily="18" charset="0"/>
              <a:ea typeface="MS Mincho" panose="02020609040205080304" pitchFamily="49" charset="-128"/>
              <a:cs typeface="Times New Roman" panose="02020603050405020304" pitchFamily="18" charset="0"/>
            </a:endParaRPr>
          </a:p>
          <a:p>
            <a:r>
              <a:rPr lang="en-GB" sz="1800" dirty="0">
                <a:latin typeface="Cambria" panose="02040503050406030204" pitchFamily="18" charset="0"/>
                <a:ea typeface="MS Mincho" panose="02020609040205080304" pitchFamily="49" charset="-128"/>
                <a:cs typeface="Times New Roman" panose="02020603050405020304" pitchFamily="18" charset="0"/>
              </a:rPr>
              <a:t>When philosopher sits down to eat they must wait on semaphore before picking up chopsticks</a:t>
            </a:r>
          </a:p>
          <a:p>
            <a:r>
              <a:rPr lang="en-GB" sz="1800" dirty="0">
                <a:effectLst/>
                <a:latin typeface="Cambria" panose="02040503050406030204" pitchFamily="18" charset="0"/>
                <a:ea typeface="MS Mincho" panose="02020609040205080304" pitchFamily="49" charset="-128"/>
                <a:cs typeface="Times New Roman" panose="02020603050405020304" pitchFamily="18" charset="0"/>
              </a:rPr>
              <a:t>Must signal when finished eating to release </a:t>
            </a:r>
            <a:r>
              <a:rPr lang="en-GB" sz="1800" dirty="0">
                <a:latin typeface="Cambria" panose="02040503050406030204" pitchFamily="18" charset="0"/>
                <a:ea typeface="MS Mincho" panose="02020609040205080304" pitchFamily="49" charset="-128"/>
                <a:cs typeface="Times New Roman" panose="02020603050405020304" pitchFamily="18" charset="0"/>
              </a:rPr>
              <a:t>chair so another can sit in it</a:t>
            </a:r>
          </a:p>
          <a:p>
            <a:r>
              <a:rPr lang="en-GB" sz="1800" dirty="0">
                <a:effectLst/>
                <a:latin typeface="Cambria" panose="02040503050406030204" pitchFamily="18" charset="0"/>
                <a:ea typeface="MS Mincho" panose="02020609040205080304" pitchFamily="49" charset="-128"/>
                <a:cs typeface="Times New Roman" panose="02020603050405020304" pitchFamily="18" charset="0"/>
              </a:rPr>
              <a:t>Deadlock free solution</a:t>
            </a:r>
          </a:p>
          <a:p>
            <a:endParaRPr lang="en-GB" sz="1800" dirty="0">
              <a:effectLst/>
              <a:latin typeface="Cambria" panose="02040503050406030204" pitchFamily="18" charset="0"/>
              <a:ea typeface="MS Mincho" panose="02020609040205080304" pitchFamily="49" charset="-128"/>
              <a:cs typeface="Times New Roman" panose="02020603050405020304" pitchFamily="18" charset="0"/>
            </a:endParaRPr>
          </a:p>
          <a:p>
            <a:endParaRPr lang="en-IE" sz="1800" dirty="0">
              <a:effectLst/>
              <a:latin typeface="Cambria" panose="02040503050406030204" pitchFamily="18" charset="0"/>
              <a:ea typeface="MS Mincho" panose="02020609040205080304" pitchFamily="49" charset="-128"/>
              <a:cs typeface="Times New Roman" panose="02020603050405020304" pitchFamily="18" charset="0"/>
            </a:endParaRPr>
          </a:p>
        </p:txBody>
      </p:sp>
    </p:spTree>
    <p:extLst>
      <p:ext uri="{BB962C8B-B14F-4D97-AF65-F5344CB8AC3E}">
        <p14:creationId xmlns:p14="http://schemas.microsoft.com/office/powerpoint/2010/main" val="22963856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350A4-D056-2AD6-8543-2741CCBB9C33}"/>
              </a:ext>
            </a:extLst>
          </p:cNvPr>
          <p:cNvSpPr>
            <a:spLocks noGrp="1"/>
          </p:cNvSpPr>
          <p:nvPr>
            <p:ph type="title"/>
          </p:nvPr>
        </p:nvSpPr>
        <p:spPr>
          <a:xfrm>
            <a:off x="983848" y="618518"/>
            <a:ext cx="10063563" cy="573674"/>
          </a:xfrm>
        </p:spPr>
        <p:txBody>
          <a:bodyPr>
            <a:normAutofit fontScale="90000"/>
          </a:bodyPr>
          <a:lstStyle/>
          <a:p>
            <a:r>
              <a:rPr lang="en-GB" dirty="0">
                <a:solidFill>
                  <a:schemeClr val="bg1"/>
                </a:solidFill>
              </a:rPr>
              <a:t>MAKEFILE</a:t>
            </a:r>
            <a:endParaRPr lang="en-IE" dirty="0">
              <a:solidFill>
                <a:schemeClr val="bg1"/>
              </a:solidFill>
            </a:endParaRPr>
          </a:p>
        </p:txBody>
      </p:sp>
      <p:sp>
        <p:nvSpPr>
          <p:cNvPr id="3" name="Content Placeholder 2">
            <a:extLst>
              <a:ext uri="{FF2B5EF4-FFF2-40B4-BE49-F238E27FC236}">
                <a16:creationId xmlns:a16="http://schemas.microsoft.com/office/drawing/2014/main" id="{584EF30F-E1F6-77AC-DDA7-0A152AD0B3F7}"/>
              </a:ext>
            </a:extLst>
          </p:cNvPr>
          <p:cNvSpPr>
            <a:spLocks noGrp="1"/>
          </p:cNvSpPr>
          <p:nvPr>
            <p:ph idx="1"/>
          </p:nvPr>
        </p:nvSpPr>
        <p:spPr>
          <a:xfrm>
            <a:off x="983849" y="1983269"/>
            <a:ext cx="9828314" cy="3387384"/>
          </a:xfrm>
        </p:spPr>
        <p:txBody>
          <a:bodyPr>
            <a:normAutofit lnSpcReduction="10000"/>
          </a:bodyPr>
          <a:lstStyle/>
          <a:p>
            <a:pPr marL="0" indent="0">
              <a:buNone/>
            </a:pPr>
            <a:r>
              <a:rPr lang="en-US" cap="all" dirty="0">
                <a:solidFill>
                  <a:schemeClr val="bg1"/>
                </a:solidFill>
              </a:rPr>
              <a:t>For our case we need only three files to compile:</a:t>
            </a:r>
            <a:endParaRPr lang="en-US" sz="2400" cap="all" dirty="0">
              <a:solidFill>
                <a:schemeClr val="bg1"/>
              </a:solidFill>
            </a:endParaRPr>
          </a:p>
          <a:p>
            <a:pPr marL="342900" indent="-342900"/>
            <a:r>
              <a:rPr lang="en-US" cap="all" dirty="0">
                <a:solidFill>
                  <a:schemeClr val="bg1"/>
                </a:solidFill>
              </a:rPr>
              <a:t>First: </a:t>
            </a:r>
            <a:r>
              <a:rPr lang="en-US" cap="all" dirty="0">
                <a:solidFill>
                  <a:schemeClr val="tx2"/>
                </a:solidFill>
              </a:rPr>
              <a:t>Philosopher-4chairs.h: </a:t>
            </a:r>
            <a:r>
              <a:rPr lang="en-GB" sz="1800" dirty="0">
                <a:effectLst/>
                <a:latin typeface="Arial" panose="020B0604020202020204" pitchFamily="34" charset="0"/>
                <a:ea typeface="SimSun" panose="02010600030101010101" pitchFamily="2" charset="-122"/>
                <a:cs typeface="Mangal" panose="02040503050203030202" pitchFamily="18" charset="0"/>
              </a:rPr>
              <a:t>Foundation and takes two arguments: </a:t>
            </a:r>
            <a:r>
              <a:rPr lang="en-GB" sz="1800" b="1" dirty="0">
                <a:effectLst/>
                <a:latin typeface="Arial" panose="020B0604020202020204" pitchFamily="34" charset="0"/>
                <a:ea typeface="SimSun" panose="02010600030101010101" pitchFamily="2" charset="-122"/>
                <a:cs typeface="Mangal" panose="02040503050203030202" pitchFamily="18" charset="0"/>
              </a:rPr>
              <a:t>NUMBER(philosophers)</a:t>
            </a:r>
            <a:r>
              <a:rPr lang="en-GB" sz="1800" dirty="0">
                <a:effectLst/>
                <a:latin typeface="Arial" panose="020B0604020202020204" pitchFamily="34" charset="0"/>
                <a:ea typeface="SimSun" panose="02010600030101010101" pitchFamily="2" charset="-122"/>
                <a:cs typeface="Mangal" panose="02040503050203030202" pitchFamily="18" charset="0"/>
              </a:rPr>
              <a:t>, and </a:t>
            </a:r>
            <a:r>
              <a:rPr lang="en-GB" sz="1800" b="1" dirty="0">
                <a:effectLst/>
                <a:latin typeface="Arial" panose="020B0604020202020204" pitchFamily="34" charset="0"/>
                <a:ea typeface="SimSun" panose="02010600030101010101" pitchFamily="2" charset="-122"/>
                <a:cs typeface="Mangal" panose="02040503050203030202" pitchFamily="18" charset="0"/>
              </a:rPr>
              <a:t>ITER(eating cycles)</a:t>
            </a:r>
            <a:r>
              <a:rPr lang="en-GB" sz="1800" b="1" dirty="0">
                <a:latin typeface="Arial" panose="020B0604020202020204" pitchFamily="34" charset="0"/>
                <a:ea typeface="SimSun" panose="02010600030101010101" pitchFamily="2" charset="-122"/>
                <a:cs typeface="Mangal" panose="02040503050203030202" pitchFamily="18" charset="0"/>
              </a:rPr>
              <a:t>. </a:t>
            </a:r>
            <a:endParaRPr lang="en-US" sz="2400" cap="all" dirty="0">
              <a:solidFill>
                <a:schemeClr val="tx2"/>
              </a:solidFill>
            </a:endParaRPr>
          </a:p>
          <a:p>
            <a:pPr marL="342900" indent="-342900"/>
            <a:r>
              <a:rPr lang="en-US" sz="2400" cap="all" dirty="0">
                <a:solidFill>
                  <a:schemeClr val="bg1"/>
                </a:solidFill>
              </a:rPr>
              <a:t>SECOND: </a:t>
            </a:r>
            <a:r>
              <a:rPr lang="en-US" cap="all" dirty="0">
                <a:solidFill>
                  <a:schemeClr val="tx2"/>
                </a:solidFill>
              </a:rPr>
              <a:t>Philosopher-4chairs.cpp: </a:t>
            </a:r>
            <a:r>
              <a:rPr lang="en-GB" sz="1800" dirty="0">
                <a:effectLst/>
                <a:latin typeface="Arial" panose="020B0604020202020204" pitchFamily="34" charset="0"/>
                <a:ea typeface="SimSun" panose="02010600030101010101" pitchFamily="2" charset="-122"/>
                <a:cs typeface="Mangal" panose="02040503050203030202" pitchFamily="18" charset="0"/>
              </a:rPr>
              <a:t>Establishes rules(</a:t>
            </a:r>
            <a:r>
              <a:rPr lang="en-GB" sz="1800" dirty="0" err="1">
                <a:effectLst/>
                <a:latin typeface="Arial" panose="020B0604020202020204" pitchFamily="34" charset="0"/>
                <a:ea typeface="SimSun" panose="02010600030101010101" pitchFamily="2" charset="-122"/>
                <a:cs typeface="Mangal" panose="02040503050203030202" pitchFamily="18" charset="0"/>
              </a:rPr>
              <a:t>Semaphors</a:t>
            </a:r>
            <a:r>
              <a:rPr lang="en-GB" sz="1800" dirty="0">
                <a:effectLst/>
                <a:latin typeface="Arial" panose="020B0604020202020204" pitchFamily="34" charset="0"/>
                <a:ea typeface="SimSun" panose="02010600030101010101" pitchFamily="2" charset="-122"/>
                <a:cs typeface="Mangal" panose="02040503050203030202" pitchFamily="18" charset="0"/>
              </a:rPr>
              <a:t>, Mutex Locks), acts like a bouncer</a:t>
            </a:r>
            <a:r>
              <a:rPr lang="en-IE" sz="1400" dirty="0">
                <a:effectLst/>
                <a:latin typeface="Arial" panose="020B0604020202020204" pitchFamily="34" charset="0"/>
                <a:ea typeface="SimSun" panose="02010600030101010101" pitchFamily="2" charset="-122"/>
                <a:cs typeface="Mangal" panose="02040503050203030202" pitchFamily="18" charset="0"/>
              </a:rPr>
              <a:t> </a:t>
            </a:r>
            <a:r>
              <a:rPr lang="en-IE" sz="1800" dirty="0">
                <a:effectLst/>
                <a:latin typeface="Arial" panose="020B0604020202020204" pitchFamily="34" charset="0"/>
                <a:ea typeface="SimSun" panose="02010600030101010101" pitchFamily="2" charset="-122"/>
                <a:cs typeface="Mangal" panose="02040503050203030202" pitchFamily="18" charset="0"/>
              </a:rPr>
              <a:t>with help of semaphores and </a:t>
            </a:r>
            <a:r>
              <a:rPr lang="en-GB" sz="1800" dirty="0">
                <a:effectLst/>
                <a:latin typeface="Arial" panose="020B0604020202020204" pitchFamily="34" charset="0"/>
                <a:ea typeface="SimSun" panose="02010600030101010101" pitchFamily="2" charset="-122"/>
                <a:cs typeface="Mangal" panose="02040503050203030202" pitchFamily="18" charset="0"/>
              </a:rPr>
              <a:t>Mutexes locks, to make sure everyone picks up and puts down their chopsticks and seats </a:t>
            </a:r>
          </a:p>
          <a:p>
            <a:pPr marL="342900" indent="-342900"/>
            <a:r>
              <a:rPr lang="en-US" sz="2400" cap="all" dirty="0">
                <a:solidFill>
                  <a:schemeClr val="bg1"/>
                </a:solidFill>
              </a:rPr>
              <a:t>THIRD: </a:t>
            </a:r>
            <a:r>
              <a:rPr lang="en-US" cap="all" dirty="0">
                <a:solidFill>
                  <a:schemeClr val="tx2"/>
                </a:solidFill>
              </a:rPr>
              <a:t>main.cpp: </a:t>
            </a:r>
            <a:r>
              <a:rPr lang="en-GB" sz="1800" dirty="0">
                <a:effectLst/>
                <a:latin typeface="Arial" panose="020B0604020202020204" pitchFamily="34" charset="0"/>
                <a:ea typeface="SimSun" panose="02010600030101010101" pitchFamily="2" charset="-122"/>
                <a:cs typeface="Mangal" panose="02040503050203030202" pitchFamily="18" charset="0"/>
              </a:rPr>
              <a:t>Depends on </a:t>
            </a:r>
            <a:r>
              <a:rPr lang="en-GB" sz="1800" dirty="0">
                <a:latin typeface="Arial" panose="020B0604020202020204" pitchFamily="34" charset="0"/>
                <a:ea typeface="SimSun" panose="02010600030101010101" pitchFamily="2" charset="-122"/>
                <a:cs typeface="Mangal" panose="02040503050203030202" pitchFamily="18" charset="0"/>
              </a:rPr>
              <a:t>eating cycles, </a:t>
            </a:r>
            <a:r>
              <a:rPr lang="en-GB" sz="1800" dirty="0">
                <a:effectLst/>
                <a:latin typeface="Arial" panose="020B0604020202020204" pitchFamily="34" charset="0"/>
                <a:ea typeface="SimSun" panose="02010600030101010101" pitchFamily="2" charset="-122"/>
                <a:cs typeface="Mangal" panose="02040503050203030202" pitchFamily="18" charset="0"/>
              </a:rPr>
              <a:t>generates threads for each philosopher, waits for everyone to complete, and exiting(ends the program).</a:t>
            </a:r>
            <a:endParaRPr lang="en-US" cap="all" dirty="0">
              <a:solidFill>
                <a:schemeClr val="tx2"/>
              </a:solidFill>
            </a:endParaRPr>
          </a:p>
          <a:p>
            <a:pPr marL="0" indent="0">
              <a:buNone/>
            </a:pPr>
            <a:endParaRPr lang="en-GB" dirty="0"/>
          </a:p>
        </p:txBody>
      </p:sp>
      <p:sp>
        <p:nvSpPr>
          <p:cNvPr id="4" name="TextBox 3">
            <a:extLst>
              <a:ext uri="{FF2B5EF4-FFF2-40B4-BE49-F238E27FC236}">
                <a16:creationId xmlns:a16="http://schemas.microsoft.com/office/drawing/2014/main" id="{ADE946F4-1C91-F018-3EE0-B9C8F40550E0}"/>
              </a:ext>
            </a:extLst>
          </p:cNvPr>
          <p:cNvSpPr txBox="1"/>
          <p:nvPr/>
        </p:nvSpPr>
        <p:spPr>
          <a:xfrm>
            <a:off x="1400537" y="5879939"/>
            <a:ext cx="9646874" cy="646331"/>
          </a:xfrm>
          <a:prstGeom prst="rect">
            <a:avLst/>
          </a:prstGeom>
          <a:noFill/>
        </p:spPr>
        <p:txBody>
          <a:bodyPr wrap="square" rtlCol="0">
            <a:spAutoFit/>
          </a:bodyPr>
          <a:lstStyle/>
          <a:p>
            <a:r>
              <a:rPr lang="en-US" dirty="0"/>
              <a:t>Code snippets were taken from: </a:t>
            </a:r>
            <a:r>
              <a:rPr lang="en-US" dirty="0">
                <a:solidFill>
                  <a:srgbClr val="FF0000"/>
                </a:solidFill>
              </a:rPr>
              <a:t>https://</a:t>
            </a:r>
            <a:r>
              <a:rPr lang="en-US" dirty="0" err="1">
                <a:solidFill>
                  <a:srgbClr val="FF0000"/>
                </a:solidFill>
              </a:rPr>
              <a:t>pages.mtu.edu</a:t>
            </a:r>
            <a:r>
              <a:rPr lang="en-US" dirty="0">
                <a:solidFill>
                  <a:srgbClr val="FF0000"/>
                </a:solidFill>
              </a:rPr>
              <a:t>/~</a:t>
            </a:r>
            <a:r>
              <a:rPr lang="en-US" dirty="0" err="1">
                <a:solidFill>
                  <a:srgbClr val="FF0000"/>
                </a:solidFill>
              </a:rPr>
              <a:t>shene</a:t>
            </a:r>
            <a:r>
              <a:rPr lang="en-US" dirty="0">
                <a:solidFill>
                  <a:srgbClr val="FF0000"/>
                </a:solidFill>
              </a:rPr>
              <a:t>/NSF-3/e-Book/SEMA/TM-example-philos-4chairs.html</a:t>
            </a:r>
          </a:p>
        </p:txBody>
      </p:sp>
      <p:sp>
        <p:nvSpPr>
          <p:cNvPr id="5" name="TextBox 4">
            <a:extLst>
              <a:ext uri="{FF2B5EF4-FFF2-40B4-BE49-F238E27FC236}">
                <a16:creationId xmlns:a16="http://schemas.microsoft.com/office/drawing/2014/main" id="{019C868E-F6E5-EF29-4DD4-ECE872316D69}"/>
              </a:ext>
            </a:extLst>
          </p:cNvPr>
          <p:cNvSpPr txBox="1"/>
          <p:nvPr/>
        </p:nvSpPr>
        <p:spPr>
          <a:xfrm>
            <a:off x="1073239" y="1192192"/>
            <a:ext cx="10359341" cy="646331"/>
          </a:xfrm>
          <a:prstGeom prst="rect">
            <a:avLst/>
          </a:prstGeom>
          <a:noFill/>
        </p:spPr>
        <p:txBody>
          <a:bodyPr wrap="square" rtlCol="0">
            <a:spAutoFit/>
          </a:bodyPr>
          <a:lstStyle/>
          <a:p>
            <a:r>
              <a:rPr lang="en-IE" b="0" i="0" u="none" strike="noStrike" dirty="0">
                <a:solidFill>
                  <a:srgbClr val="ECECEC"/>
                </a:solidFill>
                <a:effectLst/>
                <a:latin typeface="Söhne"/>
              </a:rPr>
              <a:t>This </a:t>
            </a:r>
            <a:r>
              <a:rPr lang="en-IE" b="0" i="0" u="none" strike="noStrike" dirty="0" err="1">
                <a:solidFill>
                  <a:srgbClr val="ECECEC"/>
                </a:solidFill>
                <a:effectLst/>
                <a:latin typeface="Söhne"/>
              </a:rPr>
              <a:t>Makefile</a:t>
            </a:r>
            <a:r>
              <a:rPr lang="en-IE" b="0" i="0" u="none" strike="noStrike" dirty="0">
                <a:solidFill>
                  <a:srgbClr val="ECECEC"/>
                </a:solidFill>
                <a:effectLst/>
                <a:latin typeface="Söhne"/>
              </a:rPr>
              <a:t> is designed for compiling C++ programs. It specifies the compiler command(CMD), allows for passing a CMD value, and defines the paths to the source files and libraries used in the compilation process.</a:t>
            </a:r>
            <a:endParaRPr lang="en-US" dirty="0"/>
          </a:p>
        </p:txBody>
      </p:sp>
    </p:spTree>
    <p:extLst>
      <p:ext uri="{BB962C8B-B14F-4D97-AF65-F5344CB8AC3E}">
        <p14:creationId xmlns:p14="http://schemas.microsoft.com/office/powerpoint/2010/main" val="16151371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8C2F0-4798-FBFD-6F0F-EE0914E2AB57}"/>
              </a:ext>
            </a:extLst>
          </p:cNvPr>
          <p:cNvSpPr>
            <a:spLocks noGrp="1"/>
          </p:cNvSpPr>
          <p:nvPr>
            <p:ph type="title"/>
          </p:nvPr>
        </p:nvSpPr>
        <p:spPr>
          <a:xfrm>
            <a:off x="1141413" y="387024"/>
            <a:ext cx="9905998" cy="916368"/>
          </a:xfrm>
        </p:spPr>
        <p:txBody>
          <a:bodyPr/>
          <a:lstStyle/>
          <a:p>
            <a:r>
              <a:rPr lang="en-GB" dirty="0">
                <a:solidFill>
                  <a:schemeClr val="bg1"/>
                </a:solidFill>
              </a:rPr>
              <a:t>FILEs after compilation</a:t>
            </a:r>
            <a:endParaRPr lang="en-IE" dirty="0">
              <a:solidFill>
                <a:schemeClr val="bg1"/>
              </a:solidFill>
            </a:endParaRPr>
          </a:p>
        </p:txBody>
      </p:sp>
      <p:pic>
        <p:nvPicPr>
          <p:cNvPr id="7" name="Picture 6" descr="A group of icons with text&#10;&#10;Description automatically generated">
            <a:extLst>
              <a:ext uri="{FF2B5EF4-FFF2-40B4-BE49-F238E27FC236}">
                <a16:creationId xmlns:a16="http://schemas.microsoft.com/office/drawing/2014/main" id="{665889E4-31A3-CFA1-8A30-757C920BF566}"/>
              </a:ext>
            </a:extLst>
          </p:cNvPr>
          <p:cNvPicPr>
            <a:picLocks noChangeAspect="1"/>
          </p:cNvPicPr>
          <p:nvPr/>
        </p:nvPicPr>
        <p:blipFill>
          <a:blip r:embed="rId2"/>
          <a:stretch>
            <a:fillRect/>
          </a:stretch>
        </p:blipFill>
        <p:spPr>
          <a:xfrm>
            <a:off x="1141413" y="1942307"/>
            <a:ext cx="9905998" cy="4228460"/>
          </a:xfrm>
          <a:prstGeom prst="rect">
            <a:avLst/>
          </a:prstGeom>
        </p:spPr>
      </p:pic>
      <p:sp>
        <p:nvSpPr>
          <p:cNvPr id="3" name="TextBox 2">
            <a:extLst>
              <a:ext uri="{FF2B5EF4-FFF2-40B4-BE49-F238E27FC236}">
                <a16:creationId xmlns:a16="http://schemas.microsoft.com/office/drawing/2014/main" id="{3B5AF558-87D9-D45E-1B11-39E19DD2B549}"/>
              </a:ext>
            </a:extLst>
          </p:cNvPr>
          <p:cNvSpPr txBox="1"/>
          <p:nvPr/>
        </p:nvSpPr>
        <p:spPr>
          <a:xfrm>
            <a:off x="1435261" y="1192192"/>
            <a:ext cx="5498940" cy="646331"/>
          </a:xfrm>
          <a:prstGeom prst="rect">
            <a:avLst/>
          </a:prstGeom>
          <a:noFill/>
        </p:spPr>
        <p:txBody>
          <a:bodyPr wrap="square" rtlCol="0">
            <a:spAutoFit/>
          </a:bodyPr>
          <a:lstStyle/>
          <a:p>
            <a:r>
              <a:rPr lang="en-US" dirty="0"/>
              <a:t>We can remove </a:t>
            </a:r>
            <a:r>
              <a:rPr lang="en-US" dirty="0" err="1"/>
              <a:t>Makefile</a:t>
            </a:r>
            <a:r>
              <a:rPr lang="en-US" dirty="0"/>
              <a:t> after we compile the program. </a:t>
            </a:r>
          </a:p>
          <a:p>
            <a:r>
              <a:rPr lang="en-US" dirty="0"/>
              <a:t>Compilation also generates three classes.</a:t>
            </a:r>
          </a:p>
        </p:txBody>
      </p:sp>
      <p:sp>
        <p:nvSpPr>
          <p:cNvPr id="4" name="TextBox 3">
            <a:extLst>
              <a:ext uri="{FF2B5EF4-FFF2-40B4-BE49-F238E27FC236}">
                <a16:creationId xmlns:a16="http://schemas.microsoft.com/office/drawing/2014/main" id="{15E2B8B3-739E-3EC7-3576-3BE02493FE98}"/>
              </a:ext>
            </a:extLst>
          </p:cNvPr>
          <p:cNvSpPr txBox="1"/>
          <p:nvPr/>
        </p:nvSpPr>
        <p:spPr>
          <a:xfrm>
            <a:off x="3396342" y="6274551"/>
            <a:ext cx="4865914" cy="369332"/>
          </a:xfrm>
          <a:prstGeom prst="rect">
            <a:avLst/>
          </a:prstGeom>
          <a:noFill/>
        </p:spPr>
        <p:txBody>
          <a:bodyPr wrap="square" rtlCol="0">
            <a:spAutoFit/>
          </a:bodyPr>
          <a:lstStyle/>
          <a:p>
            <a:r>
              <a:rPr lang="en-US" dirty="0"/>
              <a:t>Screenshot was taken in Mageia8 (22/04/2024)</a:t>
            </a:r>
          </a:p>
        </p:txBody>
      </p:sp>
    </p:spTree>
    <p:extLst>
      <p:ext uri="{BB962C8B-B14F-4D97-AF65-F5344CB8AC3E}">
        <p14:creationId xmlns:p14="http://schemas.microsoft.com/office/powerpoint/2010/main" val="303235203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AB73EB492119943B3969339C4E6DE8B" ma:contentTypeVersion="11" ma:contentTypeDescription="Create a new document." ma:contentTypeScope="" ma:versionID="bc8fbbb2255098cbbace3e84ba9e3314">
  <xsd:schema xmlns:xsd="http://www.w3.org/2001/XMLSchema" xmlns:xs="http://www.w3.org/2001/XMLSchema" xmlns:p="http://schemas.microsoft.com/office/2006/metadata/properties" xmlns:ns3="2d182beb-936c-4a1e-8057-ffe191512bbb" xmlns:ns4="56334ec6-18e1-4e0d-8137-c57cc6a15c84" targetNamespace="http://schemas.microsoft.com/office/2006/metadata/properties" ma:root="true" ma:fieldsID="5f2134b7d5ca9c15cf8ebfa44ab89879" ns3:_="" ns4:_="">
    <xsd:import namespace="2d182beb-936c-4a1e-8057-ffe191512bbb"/>
    <xsd:import namespace="56334ec6-18e1-4e0d-8137-c57cc6a15c84"/>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GenerationTime" minOccurs="0"/>
                <xsd:element ref="ns3:MediaServiceEventHashCode" minOccurs="0"/>
                <xsd:element ref="ns3:_activity" minOccurs="0"/>
                <xsd:element ref="ns4:SharedWithUsers" minOccurs="0"/>
                <xsd:element ref="ns4:SharedWithDetails" minOccurs="0"/>
                <xsd:element ref="ns4:SharingHintHash" minOccurs="0"/>
                <xsd:element ref="ns3:MediaServiceObjectDetectorVersion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d182beb-936c-4a1e-8057-ffe191512bb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_activity" ma:index="13" nillable="true" ma:displayName="_activity" ma:hidden="true" ma:internalName="_activity">
      <xsd:simpleType>
        <xsd:restriction base="dms:Note"/>
      </xsd:simpleType>
    </xsd:element>
    <xsd:element name="MediaServiceObjectDetectorVersions" ma:index="17" nillable="true" ma:displayName="MediaServiceObjectDetectorVersions" ma:hidden="true" ma:indexed="true" ma:internalName="MediaServiceObjectDetectorVersions" ma:readOnly="true">
      <xsd:simpleType>
        <xsd:restriction base="dms:Text"/>
      </xsd:simpleType>
    </xsd:element>
    <xsd:element name="MediaServiceSearchProperties" ma:index="18"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56334ec6-18e1-4e0d-8137-c57cc6a15c84"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element name="SharingHintHash" ma:index="16"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2d182beb-936c-4a1e-8057-ffe191512bbb" xsi:nil="true"/>
  </documentManagement>
</p:properties>
</file>

<file path=customXml/itemProps1.xml><?xml version="1.0" encoding="utf-8"?>
<ds:datastoreItem xmlns:ds="http://schemas.openxmlformats.org/officeDocument/2006/customXml" ds:itemID="{B91A22D7-1472-4FF2-8175-3C34A5B5F515}">
  <ds:schemaRefs>
    <ds:schemaRef ds:uri="http://schemas.microsoft.com/sharepoint/v3/contenttype/forms"/>
  </ds:schemaRefs>
</ds:datastoreItem>
</file>

<file path=customXml/itemProps2.xml><?xml version="1.0" encoding="utf-8"?>
<ds:datastoreItem xmlns:ds="http://schemas.openxmlformats.org/officeDocument/2006/customXml" ds:itemID="{DEB0BBC4-07CC-42F3-954A-3D3D93489FC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d182beb-936c-4a1e-8057-ffe191512bbb"/>
    <ds:schemaRef ds:uri="56334ec6-18e1-4e0d-8137-c57cc6a15c8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ED53339-68CC-48FE-8DCF-2CCC5E8CFB85}">
  <ds:schemaRefs>
    <ds:schemaRef ds:uri="2d182beb-936c-4a1e-8057-ffe191512bbb"/>
    <ds:schemaRef ds:uri="http://schemas.microsoft.com/office/2006/documentManagement/types"/>
    <ds:schemaRef ds:uri="http://purl.org/dc/elements/1.1/"/>
    <ds:schemaRef ds:uri="http://purl.org/dc/dcmitype/"/>
    <ds:schemaRef ds:uri="http://schemas.microsoft.com/office/2006/metadata/properties"/>
    <ds:schemaRef ds:uri="56334ec6-18e1-4e0d-8137-c57cc6a15c84"/>
    <ds:schemaRef ds:uri="http://schemas.microsoft.com/office/infopath/2007/PartnerControls"/>
    <ds:schemaRef ds:uri="http://schemas.openxmlformats.org/package/2006/metadata/core-properties"/>
    <ds:schemaRef ds:uri="http://www.w3.org/XML/1998/namespace"/>
    <ds:schemaRef ds:uri="http://purl.org/dc/terms/"/>
  </ds:schemaRefs>
</ds:datastoreItem>
</file>

<file path=docProps/app.xml><?xml version="1.0" encoding="utf-8"?>
<Properties xmlns="http://schemas.openxmlformats.org/officeDocument/2006/extended-properties" xmlns:vt="http://schemas.openxmlformats.org/officeDocument/2006/docPropsVTypes">
  <Template>TM04033919[[fn=Circuit]]</Template>
  <TotalTime>7</TotalTime>
  <Words>1507</Words>
  <Application>Microsoft Macintosh PowerPoint</Application>
  <PresentationFormat>Widescreen</PresentationFormat>
  <Paragraphs>99</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MS Mincho</vt:lpstr>
      <vt:lpstr>-webkit-standard</vt:lpstr>
      <vt:lpstr>Arial</vt:lpstr>
      <vt:lpstr>Cambria</vt:lpstr>
      <vt:lpstr>Nunito</vt:lpstr>
      <vt:lpstr>Söhne</vt:lpstr>
      <vt:lpstr>Tw Cen MT</vt:lpstr>
      <vt:lpstr>Circuit</vt:lpstr>
      <vt:lpstr>A study of synchronization and concurrency issue in the dining philosophers problem</vt:lpstr>
      <vt:lpstr>Introduction</vt:lpstr>
      <vt:lpstr>Concurrency Issues in oses</vt:lpstr>
      <vt:lpstr>Synchronisation issues in oses</vt:lpstr>
      <vt:lpstr>Mutex Locks </vt:lpstr>
      <vt:lpstr>Semaphores</vt:lpstr>
      <vt:lpstr>The Dining Philosophers Problem with Four Chairs</vt:lpstr>
      <vt:lpstr>MAKEFILE</vt:lpstr>
      <vt:lpstr>FILEs after compilation</vt:lpstr>
      <vt:lpstr>Tags used in our solution int threadmentor</vt:lpstr>
      <vt:lpstr>PowerPoint Presentation</vt:lpstr>
      <vt:lpstr>PowerPoint Presentation</vt:lpstr>
      <vt:lpstr>PowerPoint Presentation</vt:lpstr>
      <vt:lpstr>PowerPoint Presentation</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study of synchronization and concurrency issue in the dining philosophers problem</dc:title>
  <dc:creator>B00156311 Rochelle Mullen</dc:creator>
  <cp:lastModifiedBy>B00156112 Piotr Momat</cp:lastModifiedBy>
  <cp:revision>25</cp:revision>
  <dcterms:created xsi:type="dcterms:W3CDTF">2024-03-01T11:21:31Z</dcterms:created>
  <dcterms:modified xsi:type="dcterms:W3CDTF">2024-04-24T21:16:08Z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0x0101000AB73EB492119943B3969339C4E6DE8B</vt:lpwstr>
  </property>
</Properties>
</file>