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2" r:id="rId7"/>
    <p:sldId id="273" r:id="rId8"/>
    <p:sldId id="271" r:id="rId9"/>
    <p:sldId id="266" r:id="rId10"/>
    <p:sldId id="259" r:id="rId11"/>
    <p:sldId id="264" r:id="rId12"/>
    <p:sldId id="269" r:id="rId13"/>
    <p:sldId id="267" r:id="rId14"/>
    <p:sldId id="270" r:id="rId15"/>
    <p:sldId id="261" r:id="rId16"/>
    <p:sldId id="262" r:id="rId17"/>
    <p:sldId id="274" r:id="rId18"/>
    <p:sldId id="268"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01" autoAdjust="0"/>
    <p:restoredTop sz="94660"/>
  </p:normalViewPr>
  <p:slideViewPr>
    <p:cSldViewPr snapToGrid="0">
      <p:cViewPr varScale="1">
        <p:scale>
          <a:sx n="85" d="100"/>
          <a:sy n="85" d="100"/>
        </p:scale>
        <p:origin x="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difference-between-deadlock-and-starvation-in-os/"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0094570_ThreadMentor_A_pedagogical_tool_for_multithreaded_programming" TargetMode="External"/><Relationship Id="rId4" Type="http://schemas.openxmlformats.org/officeDocument/2006/relationships/hyperlink" Target="https://www.javatpoint.com/os-deadlocks-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3001" y="359228"/>
            <a:ext cx="9905998" cy="598715"/>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265196" y="3860324"/>
            <a:ext cx="11807062" cy="2906488"/>
          </a:xfrm>
        </p:spPr>
        <p:txBody>
          <a:bodyPr>
            <a:normAutofit/>
          </a:bodyPr>
          <a:lstStyle/>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SW: Semaphore Wait: A Philosopher attempts to sit down, but all chairs are occupied(decrements the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SE</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Enter: The Philosopher sits down which decrements semaphore.</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SS</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Semaphore Signal: The Philosopher gets up, which increments semaphores and allows others to sit down.</a:t>
            </a:r>
          </a:p>
          <a:p>
            <a:r>
              <a:rPr lang="en-IE" sz="1800" dirty="0">
                <a:solidFill>
                  <a:schemeClr val="bg1"/>
                </a:solidFill>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MW</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Wait: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trying to pick up a fork(mutex), but fork is already in use</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ML</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One of the Philosophers picks up a fork(mutex) and 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MU</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a:t>
            </a:r>
            <a:r>
              <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rPr>
              <a:t> Mutex Unlock: </a:t>
            </a:r>
            <a:r>
              <a:rPr lang="en-IE" sz="1800" dirty="0">
                <a:highlight>
                  <a:srgbClr val="000000"/>
                </a:highlight>
                <a:latin typeface="Cambria" panose="02040503050406030204" pitchFamily="18" charset="0"/>
                <a:ea typeface="MS Mincho" panose="02020609040205080304" pitchFamily="49" charset="-128"/>
                <a:cs typeface="Times New Roman" panose="02020603050405020304" pitchFamily="18" charset="0"/>
              </a:rPr>
              <a:t>Philosopher puts down a fork and unlocks the mutex lock.</a:t>
            </a:r>
            <a:endParaRPr lang="en-IE" sz="1800" dirty="0">
              <a:effectLst/>
              <a:highlight>
                <a:srgbClr val="000000"/>
              </a:highligh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C0E4A68E-2614-C9BE-4D0B-BC035A1FA3AF}"/>
              </a:ext>
            </a:extLst>
          </p:cNvPr>
          <p:cNvPicPr>
            <a:picLocks noChangeAspect="1"/>
          </p:cNvPicPr>
          <p:nvPr/>
        </p:nvPicPr>
        <p:blipFill>
          <a:blip r:embed="rId2"/>
          <a:stretch>
            <a:fillRect/>
          </a:stretch>
        </p:blipFill>
        <p:spPr>
          <a:xfrm>
            <a:off x="528759" y="959326"/>
            <a:ext cx="14568492" cy="2469674"/>
          </a:xfrm>
          <a:prstGeom prst="rect">
            <a:avLst/>
          </a:prstGeom>
        </p:spPr>
      </p:pic>
      <p:sp>
        <p:nvSpPr>
          <p:cNvPr id="9" name="TextBox 8">
            <a:extLst>
              <a:ext uri="{FF2B5EF4-FFF2-40B4-BE49-F238E27FC236}">
                <a16:creationId xmlns:a16="http://schemas.microsoft.com/office/drawing/2014/main" id="{4FDCB1CC-AE8E-0894-A573-D7AB81E37511}"/>
              </a:ext>
            </a:extLst>
          </p:cNvPr>
          <p:cNvSpPr txBox="1"/>
          <p:nvPr/>
        </p:nvSpPr>
        <p:spPr>
          <a:xfrm>
            <a:off x="2366892" y="3429000"/>
            <a:ext cx="7603670" cy="369332"/>
          </a:xfrm>
          <a:prstGeom prst="rect">
            <a:avLst/>
          </a:prstGeom>
          <a:noFill/>
        </p:spPr>
        <p:txBody>
          <a:bodyPr wrap="square">
            <a:spAutoFit/>
          </a:bodyPr>
          <a:lstStyle/>
          <a:p>
            <a:pPr algn="ctr"/>
            <a:r>
              <a:rPr lang="en-US" dirty="0"/>
              <a:t>Screenshot is from </a:t>
            </a:r>
            <a:r>
              <a:rPr lang="en-US" dirty="0" err="1"/>
              <a:t>ThreadMentor</a:t>
            </a:r>
            <a:r>
              <a:rPr lang="en-US" dirty="0"/>
              <a:t> four chair solution was taken on 20/04/2024</a:t>
            </a:r>
          </a:p>
        </p:txBody>
      </p:sp>
    </p:spTree>
    <p:extLst>
      <p:ext uri="{BB962C8B-B14F-4D97-AF65-F5344CB8AC3E}">
        <p14:creationId xmlns:p14="http://schemas.microsoft.com/office/powerpoint/2010/main" val="176119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121229" y="398735"/>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5" name="TextBox 4">
            <a:extLst>
              <a:ext uri="{FF2B5EF4-FFF2-40B4-BE49-F238E27FC236}">
                <a16:creationId xmlns:a16="http://schemas.microsoft.com/office/drawing/2014/main" id="{18653AAD-EC51-EFDA-389F-1E6AEA7F616D}"/>
              </a:ext>
            </a:extLst>
          </p:cNvPr>
          <p:cNvSpPr txBox="1"/>
          <p:nvPr/>
        </p:nvSpPr>
        <p:spPr>
          <a:xfrm>
            <a:off x="1121229" y="1202617"/>
            <a:ext cx="3592286" cy="461665"/>
          </a:xfrm>
          <a:prstGeom prst="rect">
            <a:avLst/>
          </a:prstGeom>
          <a:noFill/>
        </p:spPr>
        <p:txBody>
          <a:bodyPr wrap="square" rtlCol="0">
            <a:spAutoFit/>
          </a:bodyPr>
          <a:lstStyle/>
          <a:p>
            <a:r>
              <a:rPr lang="en-US" sz="2400" cap="all" dirty="0">
                <a:solidFill>
                  <a:schemeClr val="bg1"/>
                </a:solidFill>
              </a:rPr>
              <a:t>1. Starvation example</a:t>
            </a:r>
          </a:p>
        </p:txBody>
      </p:sp>
      <p:sp>
        <p:nvSpPr>
          <p:cNvPr id="11" name="TextBox 10">
            <a:extLst>
              <a:ext uri="{FF2B5EF4-FFF2-40B4-BE49-F238E27FC236}">
                <a16:creationId xmlns:a16="http://schemas.microsoft.com/office/drawing/2014/main" id="{CC69E8F7-2D13-547F-41E5-25440BD8F8B1}"/>
              </a:ext>
            </a:extLst>
          </p:cNvPr>
          <p:cNvSpPr txBox="1"/>
          <p:nvPr/>
        </p:nvSpPr>
        <p:spPr>
          <a:xfrm>
            <a:off x="838200" y="2210745"/>
            <a:ext cx="8098971" cy="369332"/>
          </a:xfrm>
          <a:prstGeom prst="rect">
            <a:avLst/>
          </a:prstGeom>
          <a:noFill/>
        </p:spPr>
        <p:txBody>
          <a:bodyPr wrap="square" rtlCol="0">
            <a:spAutoFit/>
          </a:bodyPr>
          <a:lstStyle/>
          <a:p>
            <a:r>
              <a:rPr lang="en-US" dirty="0">
                <a:highlight>
                  <a:srgbClr val="000000"/>
                </a:highlight>
                <a:latin typeface="-webkit-standard"/>
              </a:rPr>
              <a:t>Catching a starvation was unsuccessful due to a very less chance of occurrence, but:</a:t>
            </a:r>
          </a:p>
        </p:txBody>
      </p:sp>
      <p:sp>
        <p:nvSpPr>
          <p:cNvPr id="13" name="TextBox 12">
            <a:extLst>
              <a:ext uri="{FF2B5EF4-FFF2-40B4-BE49-F238E27FC236}">
                <a16:creationId xmlns:a16="http://schemas.microsoft.com/office/drawing/2014/main" id="{BAED5A1F-C4F9-6C25-3F5A-71883437B048}"/>
              </a:ext>
            </a:extLst>
          </p:cNvPr>
          <p:cNvSpPr txBox="1"/>
          <p:nvPr/>
        </p:nvSpPr>
        <p:spPr>
          <a:xfrm>
            <a:off x="838200" y="2944161"/>
            <a:ext cx="7924800" cy="2585323"/>
          </a:xfrm>
          <a:prstGeom prst="rect">
            <a:avLst/>
          </a:prstGeom>
          <a:noFill/>
        </p:spPr>
        <p:txBody>
          <a:bodyPr wrap="square" rtlCol="0">
            <a:spAutoFit/>
          </a:bodyPr>
          <a:lstStyle/>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Starvation is a problem that occurs when high priority processes keep executing and low priority processes get blocked for indefinite time. In heavily loaded computer system, a steady stream of higher-priority processes can prevent a low-priority process from ever getting the CPU. In starvation resources are continuously utilised by high priority processes.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p>
          <a:p>
            <a:pPr marL="285750" indent="-285750">
              <a:buFont typeface="Arial" panose="020B0604020202020204" pitchFamily="34" charset="0"/>
              <a:buChar char="•"/>
            </a:pPr>
            <a:endParaRPr lang="en-IE" dirty="0">
              <a:solidFill>
                <a:srgbClr val="FFFFFF"/>
              </a:solidFill>
              <a:highlight>
                <a:srgbClr val="000000"/>
              </a:highlight>
              <a:latin typeface="Nunito" pitchFamily="2" charset="77"/>
            </a:endParaRPr>
          </a:p>
          <a:p>
            <a:pPr marL="285750" indent="-285750">
              <a:buFont typeface="Arial" panose="020B0604020202020204" pitchFamily="34" charset="0"/>
              <a:buChar char="•"/>
            </a:pPr>
            <a:r>
              <a:rPr lang="en-IE" b="0" i="0" u="none" strike="noStrike" dirty="0">
                <a:solidFill>
                  <a:schemeClr val="bg1"/>
                </a:solidFill>
                <a:effectLst/>
                <a:highlight>
                  <a:srgbClr val="000000"/>
                </a:highlight>
                <a:latin typeface="Nunito" pitchFamily="2" charset="77"/>
              </a:rPr>
              <a:t>.</a:t>
            </a:r>
            <a:r>
              <a:rPr lang="en-IE" b="0" i="0" u="none" strike="noStrike" dirty="0">
                <a:solidFill>
                  <a:srgbClr val="FFFFFF"/>
                </a:solidFill>
                <a:effectLst/>
                <a:highlight>
                  <a:srgbClr val="000000"/>
                </a:highlight>
                <a:latin typeface="Nunito" pitchFamily="2" charset="77"/>
              </a:rPr>
              <a:t>Problem of starvation can be resolved using Aging. In Aging priority of long waiting processes is gradually increased. (</a:t>
            </a:r>
            <a:r>
              <a:rPr lang="en-IE" b="0" i="0" u="none" strike="noStrike" dirty="0" err="1">
                <a:solidFill>
                  <a:srgbClr val="FFFFFF"/>
                </a:solidFill>
                <a:effectLst/>
                <a:highlight>
                  <a:srgbClr val="000000"/>
                </a:highlight>
                <a:latin typeface="Nunito" pitchFamily="2" charset="77"/>
              </a:rPr>
              <a:t>GeeksforGeeks</a:t>
            </a:r>
            <a:r>
              <a:rPr lang="en-IE" b="0" i="0" u="none" strike="noStrike" dirty="0">
                <a:solidFill>
                  <a:srgbClr val="FFFFFF"/>
                </a:solidFill>
                <a:effectLst/>
                <a:highlight>
                  <a:srgbClr val="000000"/>
                </a:highlight>
                <a:latin typeface="Nunito" pitchFamily="2" charset="77"/>
              </a:rPr>
              <a:t>, 2024).</a:t>
            </a:r>
            <a:endParaRPr lang="en-US" dirty="0">
              <a:highlight>
                <a:srgbClr val="000000"/>
              </a:highlight>
            </a:endParaRPr>
          </a:p>
        </p:txBody>
      </p:sp>
    </p:spTree>
    <p:extLst>
      <p:ext uri="{BB962C8B-B14F-4D97-AF65-F5344CB8AC3E}">
        <p14:creationId xmlns:p14="http://schemas.microsoft.com/office/powerpoint/2010/main" val="15789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640B12-9F3F-ABBB-9440-DC78B1D190ED}"/>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7" name="TextBox 6">
            <a:extLst>
              <a:ext uri="{FF2B5EF4-FFF2-40B4-BE49-F238E27FC236}">
                <a16:creationId xmlns:a16="http://schemas.microsoft.com/office/drawing/2014/main" id="{437D62BE-E757-ACBB-B559-C876553F405E}"/>
              </a:ext>
            </a:extLst>
          </p:cNvPr>
          <p:cNvSpPr txBox="1"/>
          <p:nvPr/>
        </p:nvSpPr>
        <p:spPr>
          <a:xfrm>
            <a:off x="1351329" y="950814"/>
            <a:ext cx="4016079" cy="461665"/>
          </a:xfrm>
          <a:prstGeom prst="rect">
            <a:avLst/>
          </a:prstGeom>
          <a:noFill/>
        </p:spPr>
        <p:txBody>
          <a:bodyPr wrap="square" rtlCol="0">
            <a:spAutoFit/>
          </a:bodyPr>
          <a:lstStyle/>
          <a:p>
            <a:r>
              <a:rPr lang="en-US" sz="2400" cap="all" dirty="0">
                <a:solidFill>
                  <a:schemeClr val="bg1"/>
                </a:solidFill>
              </a:rPr>
              <a:t>2. SEMAPHOREs example</a:t>
            </a:r>
          </a:p>
        </p:txBody>
      </p:sp>
      <p:sp>
        <p:nvSpPr>
          <p:cNvPr id="12" name="TextBox 11">
            <a:extLst>
              <a:ext uri="{FF2B5EF4-FFF2-40B4-BE49-F238E27FC236}">
                <a16:creationId xmlns:a16="http://schemas.microsoft.com/office/drawing/2014/main" id="{6467BD9A-F792-EB51-CB95-0EAD95465667}"/>
              </a:ext>
            </a:extLst>
          </p:cNvPr>
          <p:cNvSpPr txBox="1"/>
          <p:nvPr/>
        </p:nvSpPr>
        <p:spPr>
          <a:xfrm>
            <a:off x="384087" y="4881998"/>
            <a:ext cx="11423826" cy="1477328"/>
          </a:xfrm>
          <a:prstGeom prst="rect">
            <a:avLst/>
          </a:prstGeom>
          <a:noFill/>
        </p:spPr>
        <p:txBody>
          <a:bodyPr wrap="square" rtlCol="0">
            <a:spAutoFit/>
          </a:bodyPr>
          <a:lstStyle/>
          <a:p>
            <a:r>
              <a:rPr lang="en-GB" sz="1800" dirty="0">
                <a:effectLst/>
                <a:highlight>
                  <a:srgbClr val="000000"/>
                </a:highligh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highlight>
                  <a:srgbClr val="000000"/>
                </a:highlight>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highlight>
                <a:srgbClr val="000000"/>
              </a:highlight>
            </a:endParaRPr>
          </a:p>
        </p:txBody>
      </p:sp>
      <p:sp>
        <p:nvSpPr>
          <p:cNvPr id="13" name="TextBox 12">
            <a:extLst>
              <a:ext uri="{FF2B5EF4-FFF2-40B4-BE49-F238E27FC236}">
                <a16:creationId xmlns:a16="http://schemas.microsoft.com/office/drawing/2014/main" id="{CF863A1C-F4E5-B2FE-A79E-EBD9C8B8D582}"/>
              </a:ext>
            </a:extLst>
          </p:cNvPr>
          <p:cNvSpPr txBox="1"/>
          <p:nvPr/>
        </p:nvSpPr>
        <p:spPr>
          <a:xfrm>
            <a:off x="1355184" y="4290692"/>
            <a:ext cx="8182201"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descr="A screenshot of a computer&#10;&#10;Description automatically generated">
            <a:extLst>
              <a:ext uri="{FF2B5EF4-FFF2-40B4-BE49-F238E27FC236}">
                <a16:creationId xmlns:a16="http://schemas.microsoft.com/office/drawing/2014/main" id="{8FE45936-74E8-EE1D-031A-58237155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9" y="1907362"/>
            <a:ext cx="11222414" cy="2323498"/>
          </a:xfrm>
          <a:prstGeom prst="rect">
            <a:avLst/>
          </a:prstGeom>
        </p:spPr>
      </p:pic>
      <p:pic>
        <p:nvPicPr>
          <p:cNvPr id="18" name="Picture 17">
            <a:extLst>
              <a:ext uri="{FF2B5EF4-FFF2-40B4-BE49-F238E27FC236}">
                <a16:creationId xmlns:a16="http://schemas.microsoft.com/office/drawing/2014/main" id="{219A7230-9577-A07D-74C5-A6E94A4933DD}"/>
              </a:ext>
            </a:extLst>
          </p:cNvPr>
          <p:cNvPicPr>
            <a:picLocks noChangeAspect="1"/>
          </p:cNvPicPr>
          <p:nvPr/>
        </p:nvPicPr>
        <p:blipFill>
          <a:blip r:embed="rId3"/>
          <a:stretch>
            <a:fillRect/>
          </a:stretch>
        </p:blipFill>
        <p:spPr>
          <a:xfrm>
            <a:off x="25198" y="1874701"/>
            <a:ext cx="5719649" cy="593580"/>
          </a:xfrm>
          <a:prstGeom prst="rect">
            <a:avLst/>
          </a:prstGeom>
        </p:spPr>
      </p:pic>
      <p:pic>
        <p:nvPicPr>
          <p:cNvPr id="20" name="Picture 19">
            <a:extLst>
              <a:ext uri="{FF2B5EF4-FFF2-40B4-BE49-F238E27FC236}">
                <a16:creationId xmlns:a16="http://schemas.microsoft.com/office/drawing/2014/main" id="{AD3CCCD9-2747-5566-23EB-E9824CF64CAB}"/>
              </a:ext>
            </a:extLst>
          </p:cNvPr>
          <p:cNvPicPr>
            <a:picLocks noChangeAspect="1"/>
          </p:cNvPicPr>
          <p:nvPr/>
        </p:nvPicPr>
        <p:blipFill>
          <a:blip r:embed="rId4"/>
          <a:stretch>
            <a:fillRect/>
          </a:stretch>
        </p:blipFill>
        <p:spPr>
          <a:xfrm>
            <a:off x="5744847" y="1847530"/>
            <a:ext cx="6141176" cy="653893"/>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351329" y="227876"/>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351329" y="945014"/>
            <a:ext cx="3863679" cy="461665"/>
          </a:xfrm>
          <a:prstGeom prst="rect">
            <a:avLst/>
          </a:prstGeom>
          <a:noFill/>
        </p:spPr>
        <p:txBody>
          <a:bodyPr wrap="square" rtlCol="0">
            <a:spAutoFit/>
          </a:bodyPr>
          <a:lstStyle/>
          <a:p>
            <a:r>
              <a:rPr lang="en-US" sz="2400" cap="all" dirty="0">
                <a:solidFill>
                  <a:schemeClr val="bg1"/>
                </a:solidFill>
              </a:rPr>
              <a:t>3. MUTEX 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882492" y="4093029"/>
            <a:ext cx="9350079" cy="369332"/>
          </a:xfrm>
          <a:prstGeom prst="rect">
            <a:avLst/>
          </a:prstGeom>
          <a:noFill/>
        </p:spPr>
        <p:txBody>
          <a:bodyPr wrap="square">
            <a:spAutoFit/>
          </a:bodyPr>
          <a:lstStyle/>
          <a:p>
            <a:pPr algn="ctr"/>
            <a:r>
              <a:rPr lang="en-US" dirty="0"/>
              <a:t>Screenshots are from </a:t>
            </a:r>
            <a:r>
              <a:rPr lang="en-US" dirty="0" err="1"/>
              <a:t>ThreadMentor</a:t>
            </a:r>
            <a:r>
              <a:rPr lang="en-US" dirty="0"/>
              <a:t> four chair solution was taken on 20/04/2024</a:t>
            </a:r>
          </a:p>
        </p:txBody>
      </p:sp>
      <p:pic>
        <p:nvPicPr>
          <p:cNvPr id="16" name="Picture 15">
            <a:extLst>
              <a:ext uri="{FF2B5EF4-FFF2-40B4-BE49-F238E27FC236}">
                <a16:creationId xmlns:a16="http://schemas.microsoft.com/office/drawing/2014/main" id="{C2237232-1DB5-8B8F-7D66-33B00CC7C92D}"/>
              </a:ext>
            </a:extLst>
          </p:cNvPr>
          <p:cNvPicPr>
            <a:picLocks noChangeAspect="1"/>
          </p:cNvPicPr>
          <p:nvPr/>
        </p:nvPicPr>
        <p:blipFill>
          <a:blip r:embed="rId2"/>
          <a:stretch>
            <a:fillRect/>
          </a:stretch>
        </p:blipFill>
        <p:spPr>
          <a:xfrm>
            <a:off x="387286" y="2123817"/>
            <a:ext cx="11429695" cy="1969212"/>
          </a:xfrm>
          <a:prstGeom prst="rect">
            <a:avLst/>
          </a:prstGeom>
        </p:spPr>
      </p:pic>
      <p:pic>
        <p:nvPicPr>
          <p:cNvPr id="18" name="Picture 17">
            <a:extLst>
              <a:ext uri="{FF2B5EF4-FFF2-40B4-BE49-F238E27FC236}">
                <a16:creationId xmlns:a16="http://schemas.microsoft.com/office/drawing/2014/main" id="{44248326-00DA-BA9E-7D7F-005876FD4F87}"/>
              </a:ext>
            </a:extLst>
          </p:cNvPr>
          <p:cNvPicPr>
            <a:picLocks noChangeAspect="1"/>
          </p:cNvPicPr>
          <p:nvPr/>
        </p:nvPicPr>
        <p:blipFill>
          <a:blip r:embed="rId3"/>
          <a:stretch>
            <a:fillRect/>
          </a:stretch>
        </p:blipFill>
        <p:spPr>
          <a:xfrm>
            <a:off x="375019" y="1667799"/>
            <a:ext cx="5613400" cy="685800"/>
          </a:xfrm>
          <a:prstGeom prst="rect">
            <a:avLst/>
          </a:prstGeom>
        </p:spPr>
      </p:pic>
      <p:pic>
        <p:nvPicPr>
          <p:cNvPr id="19" name="Picture 18">
            <a:extLst>
              <a:ext uri="{FF2B5EF4-FFF2-40B4-BE49-F238E27FC236}">
                <a16:creationId xmlns:a16="http://schemas.microsoft.com/office/drawing/2014/main" id="{97BA64AB-243E-C97C-D9F2-ECE0A7670E89}"/>
              </a:ext>
            </a:extLst>
          </p:cNvPr>
          <p:cNvPicPr>
            <a:picLocks noChangeAspect="1"/>
          </p:cNvPicPr>
          <p:nvPr/>
        </p:nvPicPr>
        <p:blipFill>
          <a:blip r:embed="rId4"/>
          <a:stretch>
            <a:fillRect/>
          </a:stretch>
        </p:blipFill>
        <p:spPr>
          <a:xfrm>
            <a:off x="6647648" y="1667799"/>
            <a:ext cx="5181600" cy="762000"/>
          </a:xfrm>
          <a:prstGeom prst="rect">
            <a:avLst/>
          </a:prstGeom>
        </p:spPr>
      </p:pic>
      <p:sp>
        <p:nvSpPr>
          <p:cNvPr id="20" name="TextBox 19">
            <a:extLst>
              <a:ext uri="{FF2B5EF4-FFF2-40B4-BE49-F238E27FC236}">
                <a16:creationId xmlns:a16="http://schemas.microsoft.com/office/drawing/2014/main" id="{E78E30D1-9DB6-91F1-AC02-54FCCC1C8154}"/>
              </a:ext>
            </a:extLst>
          </p:cNvPr>
          <p:cNvSpPr txBox="1"/>
          <p:nvPr/>
        </p:nvSpPr>
        <p:spPr>
          <a:xfrm>
            <a:off x="675663" y="4602661"/>
            <a:ext cx="10645479" cy="1200329"/>
          </a:xfrm>
          <a:prstGeom prst="rect">
            <a:avLst/>
          </a:prstGeom>
          <a:noFill/>
        </p:spPr>
        <p:txBody>
          <a:bodyPr wrap="square" rtlCol="0">
            <a:spAutoFit/>
          </a:bodyPr>
          <a:lstStyle/>
          <a:p>
            <a:r>
              <a:rPr lang="en-US" dirty="0">
                <a:highlight>
                  <a:srgbClr val="000000"/>
                </a:highlight>
              </a:rPr>
              <a:t>Philosopher0 was waiting for a chopstick(MW), Philosopher1, released when finished eating and Philospehr0 started eating. Philosopher2 was eating (green line) than unlocks (MU and gives up the seat(SS). Philosopher3 was standing and enters(SE) and waits for a chopstick. Philosopher4 was waiting for a chopstick and once Philosopher2 finished eating, Philosopher4 clicked it up and locked.</a:t>
            </a:r>
          </a:p>
        </p:txBody>
      </p:sp>
    </p:spTree>
    <p:extLst>
      <p:ext uri="{BB962C8B-B14F-4D97-AF65-F5344CB8AC3E}">
        <p14:creationId xmlns:p14="http://schemas.microsoft.com/office/powerpoint/2010/main" val="1544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34E112-135F-E5AF-906F-8B99F329DD62}"/>
              </a:ext>
            </a:extLst>
          </p:cNvPr>
          <p:cNvSpPr txBox="1">
            <a:spLocks/>
          </p:cNvSpPr>
          <p:nvPr/>
        </p:nvSpPr>
        <p:spPr>
          <a:xfrm>
            <a:off x="1056664" y="312240"/>
            <a:ext cx="4802187"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Analysis and Results:</a:t>
            </a:r>
            <a:endParaRPr lang="en-IE" dirty="0">
              <a:solidFill>
                <a:schemeClr val="bg1"/>
              </a:solidFill>
            </a:endParaRPr>
          </a:p>
        </p:txBody>
      </p:sp>
      <p:sp>
        <p:nvSpPr>
          <p:cNvPr id="4" name="TextBox 3">
            <a:extLst>
              <a:ext uri="{FF2B5EF4-FFF2-40B4-BE49-F238E27FC236}">
                <a16:creationId xmlns:a16="http://schemas.microsoft.com/office/drawing/2014/main" id="{DC73AC3A-3464-A56A-1EA8-77C7D7A6B600}"/>
              </a:ext>
            </a:extLst>
          </p:cNvPr>
          <p:cNvSpPr txBox="1"/>
          <p:nvPr/>
        </p:nvSpPr>
        <p:spPr>
          <a:xfrm>
            <a:off x="1056664" y="1116122"/>
            <a:ext cx="3863679" cy="461665"/>
          </a:xfrm>
          <a:prstGeom prst="rect">
            <a:avLst/>
          </a:prstGeom>
          <a:noFill/>
        </p:spPr>
        <p:txBody>
          <a:bodyPr wrap="square" rtlCol="0">
            <a:spAutoFit/>
          </a:bodyPr>
          <a:lstStyle/>
          <a:p>
            <a:r>
              <a:rPr lang="en-US" sz="2400" cap="all" dirty="0">
                <a:solidFill>
                  <a:schemeClr val="bg1"/>
                </a:solidFill>
              </a:rPr>
              <a:t>4. DEADLOCK example</a:t>
            </a:r>
          </a:p>
        </p:txBody>
      </p:sp>
      <p:sp>
        <p:nvSpPr>
          <p:cNvPr id="13" name="TextBox 12">
            <a:extLst>
              <a:ext uri="{FF2B5EF4-FFF2-40B4-BE49-F238E27FC236}">
                <a16:creationId xmlns:a16="http://schemas.microsoft.com/office/drawing/2014/main" id="{75BED417-8FC5-A715-59B9-43C3FAC9D2B3}"/>
              </a:ext>
            </a:extLst>
          </p:cNvPr>
          <p:cNvSpPr txBox="1"/>
          <p:nvPr/>
        </p:nvSpPr>
        <p:spPr>
          <a:xfrm>
            <a:off x="947058" y="2100754"/>
            <a:ext cx="4802187"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Our case excludes a deadlock.</a:t>
            </a:r>
          </a:p>
          <a:p>
            <a:pPr marL="342900" indent="-342900">
              <a:buFont typeface="Arial" panose="020B0604020202020204" pitchFamily="34" charset="0"/>
              <a:buChar char="•"/>
            </a:pPr>
            <a:endParaRPr lang="en-US" sz="2000" dirty="0">
              <a:solidFill>
                <a:schemeClr val="bg1"/>
              </a:solidFill>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A Deadlock is a situation where each of the processes waits for a resource which is being taken by some another process. (</a:t>
            </a:r>
            <a:r>
              <a:rPr lang="en-US" sz="2000" dirty="0" err="1">
                <a:highlight>
                  <a:srgbClr val="000000"/>
                </a:highlight>
              </a:rPr>
              <a:t>Javatpoint</a:t>
            </a:r>
            <a:r>
              <a:rPr lang="en-US" sz="2000" dirty="0">
                <a:highlight>
                  <a:srgbClr val="000000"/>
                </a:highlight>
              </a:rPr>
              <a:t>, 2024)</a:t>
            </a:r>
          </a:p>
          <a:p>
            <a:pPr marL="342900" indent="-342900">
              <a:buFont typeface="Arial" panose="020B0604020202020204" pitchFamily="34" charset="0"/>
              <a:buChar char="•"/>
            </a:pPr>
            <a:endParaRPr lang="en-US" sz="2000" dirty="0">
              <a:highlight>
                <a:srgbClr val="000000"/>
              </a:highlight>
            </a:endParaRPr>
          </a:p>
          <a:p>
            <a:pPr marL="342900" indent="-342900">
              <a:buFont typeface="Arial" panose="020B0604020202020204" pitchFamily="34" charset="0"/>
              <a:buChar char="•"/>
            </a:pPr>
            <a:r>
              <a:rPr lang="en-US" sz="2000" dirty="0">
                <a:solidFill>
                  <a:schemeClr val="bg1"/>
                </a:solidFill>
                <a:highlight>
                  <a:srgbClr val="000000"/>
                </a:highlight>
              </a:rPr>
              <a:t>.</a:t>
            </a:r>
            <a:r>
              <a:rPr lang="en-US" sz="2000" dirty="0">
                <a:highlight>
                  <a:srgbClr val="000000"/>
                </a:highlight>
              </a:rPr>
              <a:t>In this situation, none of the process gets executed since the resource it needs, is held by some other process which is also waiting for some other resource to be released. (</a:t>
            </a:r>
            <a:r>
              <a:rPr lang="en-US" sz="2000" dirty="0" err="1">
                <a:highlight>
                  <a:srgbClr val="000000"/>
                </a:highlight>
              </a:rPr>
              <a:t>Javatpoint</a:t>
            </a:r>
            <a:r>
              <a:rPr lang="en-US" sz="2000" dirty="0">
                <a:highlight>
                  <a:srgbClr val="000000"/>
                </a:highlight>
              </a:rPr>
              <a:t>, 2024)</a:t>
            </a:r>
          </a:p>
        </p:txBody>
      </p:sp>
      <p:sp>
        <p:nvSpPr>
          <p:cNvPr id="17" name="TextBox 16">
            <a:extLst>
              <a:ext uri="{FF2B5EF4-FFF2-40B4-BE49-F238E27FC236}">
                <a16:creationId xmlns:a16="http://schemas.microsoft.com/office/drawing/2014/main" id="{C19E6CE4-AD21-925B-5394-987F3AF28673}"/>
              </a:ext>
            </a:extLst>
          </p:cNvPr>
          <p:cNvSpPr txBox="1"/>
          <p:nvPr/>
        </p:nvSpPr>
        <p:spPr>
          <a:xfrm>
            <a:off x="6691086" y="4757246"/>
            <a:ext cx="5283200" cy="646331"/>
          </a:xfrm>
          <a:prstGeom prst="rect">
            <a:avLst/>
          </a:prstGeom>
          <a:noFill/>
        </p:spPr>
        <p:txBody>
          <a:bodyPr wrap="square" rtlCol="0">
            <a:spAutoFit/>
          </a:bodyPr>
          <a:lstStyle/>
          <a:p>
            <a:pPr algn="ctr"/>
            <a:r>
              <a:rPr lang="en-US" dirty="0"/>
              <a:t>Source: https://</a:t>
            </a:r>
            <a:r>
              <a:rPr lang="en-US" dirty="0" err="1"/>
              <a:t>media.geeksforgeeks.org</a:t>
            </a:r>
            <a:r>
              <a:rPr lang="en-US" dirty="0"/>
              <a:t>/wp-content/</a:t>
            </a:r>
            <a:r>
              <a:rPr lang="en-US" dirty="0" err="1"/>
              <a:t>cdn</a:t>
            </a:r>
            <a:r>
              <a:rPr lang="en-US" dirty="0"/>
              <a:t>-uploads/</a:t>
            </a:r>
            <a:r>
              <a:rPr lang="en-US" dirty="0" err="1"/>
              <a:t>gq</a:t>
            </a:r>
            <a:r>
              <a:rPr lang="en-US" dirty="0"/>
              <a:t>/2015/06/</a:t>
            </a:r>
            <a:r>
              <a:rPr lang="en-US" dirty="0" err="1"/>
              <a:t>deadlock.png</a:t>
            </a:r>
            <a:endParaRPr lang="en-US" dirty="0"/>
          </a:p>
        </p:txBody>
      </p:sp>
      <p:pic>
        <p:nvPicPr>
          <p:cNvPr id="5" name="Picture 4">
            <a:extLst>
              <a:ext uri="{FF2B5EF4-FFF2-40B4-BE49-F238E27FC236}">
                <a16:creationId xmlns:a16="http://schemas.microsoft.com/office/drawing/2014/main" id="{34C44AE2-AE5B-0A9C-6394-3B2683AF7F9A}"/>
              </a:ext>
            </a:extLst>
          </p:cNvPr>
          <p:cNvPicPr>
            <a:picLocks noChangeAspect="1"/>
          </p:cNvPicPr>
          <p:nvPr/>
        </p:nvPicPr>
        <p:blipFill>
          <a:blip r:embed="rId2"/>
          <a:stretch>
            <a:fillRect/>
          </a:stretch>
        </p:blipFill>
        <p:spPr>
          <a:xfrm>
            <a:off x="6556828" y="1175846"/>
            <a:ext cx="5283200" cy="3657600"/>
          </a:xfrm>
          <a:prstGeom prst="rect">
            <a:avLst/>
          </a:prstGeom>
        </p:spPr>
      </p:pic>
    </p:spTree>
    <p:extLst>
      <p:ext uri="{BB962C8B-B14F-4D97-AF65-F5344CB8AC3E}">
        <p14:creationId xmlns:p14="http://schemas.microsoft.com/office/powerpoint/2010/main" val="40893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r>
              <a:rPr lang="en-GB" dirty="0"/>
              <a:t>Advantages of semaphore: Synchronization, flexibility and efficiency</a:t>
            </a:r>
          </a:p>
          <a:p>
            <a:r>
              <a:rPr lang="en-GB" dirty="0"/>
              <a:t>Disadvantages of semaphore: complexity, overhead, race condition, starvation</a:t>
            </a:r>
          </a:p>
          <a:p>
            <a:pPr marL="0" indent="0">
              <a:buNone/>
            </a:pPr>
            <a:endParaRPr lang="en-GB" dirty="0"/>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a:xfrm>
            <a:off x="1141412" y="2249487"/>
            <a:ext cx="9905999" cy="4339572"/>
          </a:xfrm>
        </p:spPr>
        <p:txBody>
          <a:bodyPr>
            <a:normAutofit fontScale="550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GeeksforGeeks</a:t>
            </a:r>
            <a:r>
              <a:rPr lang="en-IE" sz="2100" dirty="0"/>
              <a:t>. (2024), Difference between Deadlock and Starvation in OS. Retrieved April 24, 2024, from </a:t>
            </a:r>
            <a:r>
              <a:rPr lang="en-IE" sz="2100" b="0" i="0" u="none" strike="noStrike" dirty="0">
                <a:effectLst/>
                <a:latin typeface="Söhne"/>
                <a:hlinkClick r:id="rId3"/>
              </a:rPr>
              <a:t>https://www.geeksforgeeks.org/difference-between-deadlock-and-starvation-in-os/</a:t>
            </a:r>
            <a:endParaRPr lang="en-IE" sz="2100" dirty="0"/>
          </a:p>
          <a:p>
            <a:r>
              <a:rPr lang="en-IE" sz="2100" dirty="0" err="1"/>
              <a:t>Javatpoint</a:t>
            </a:r>
            <a:r>
              <a:rPr lang="en-IE" sz="2100" dirty="0"/>
              <a:t>, (2024). OS Deadlocks Introduction. Accessed April 24, 2024, from </a:t>
            </a:r>
            <a:r>
              <a:rPr lang="en-IE" sz="2100" b="0" i="0" u="none" strike="noStrike" dirty="0">
                <a:effectLst/>
                <a:latin typeface="Söhne"/>
                <a:hlinkClick r:id="rId4"/>
              </a:rPr>
              <a:t>https://www.javatpoint.com/os-deadlocks-introduction</a:t>
            </a:r>
            <a:endParaRPr lang="en-IE" sz="2100" b="0" i="0" u="none" strike="noStrike" dirty="0">
              <a:effectLst/>
              <a:latin typeface="Söhne"/>
            </a:endParaRP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a:t>
            </a:r>
            <a:r>
              <a:rPr lang="en-IE" sz="2100" dirty="0" err="1"/>
              <a:t>tudublin.ie</a:t>
            </a:r>
            <a:r>
              <a:rPr lang="en-IE" sz="2100" dirty="0"/>
              <a:t>).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5"/>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p>
          <a:p>
            <a:r>
              <a:rPr lang="en-US" sz="2000" dirty="0" err="1"/>
              <a:t>Eorslf</a:t>
            </a:r>
            <a:r>
              <a:rPr lang="en-US" sz="2000" dirty="0"/>
              <a:t>. (2024) Semaphores in OS: Types, Advantages, and Disadvantages [online], Available from: &lt;https://eorslf.com/computer-education/semaphores/#:~:text=Semaphores%20in%20OS%3A%20Types%2C%20Advantages%2C%20and%20Disadvantages%201,synchronization%20problems%2C%20such%20as%20deadlocks%20and%20livelocks.%20&gt; .</a:t>
            </a:r>
          </a:p>
          <a:p>
            <a:r>
              <a:rPr lang="en-US" sz="2000" dirty="0"/>
              <a:t>Anonymous (2010) Critical Section in Synchronization [online], Available from: &lt;https://www.geeksforgeeks.org/g-fact-70/&gt; [Accessed Apr 24, 2024].</a:t>
            </a:r>
          </a:p>
          <a:p>
            <a:r>
              <a:rPr lang="en-US" sz="2000" dirty="0"/>
              <a:t>Anonymous Concurrency in Operating System [online], Available from: &lt;https://www.tutorialspoint.com/concurrency-in-operating-system&gt; [Accessed Apr 24, 2024].</a:t>
            </a:r>
          </a:p>
          <a:p>
            <a:endParaRPr lang="en-IE" sz="2000" dirty="0"/>
          </a:p>
          <a:p>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lang="en-GB" sz="2000" dirty="0">
                <a:solidFill>
                  <a:prstClr val="white"/>
                </a:solidFill>
                <a:latin typeface="Tw Cen MT" panose="020B0602020104020603"/>
              </a:rPr>
              <a:t>Analysis</a:t>
            </a: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Concurrency Issues in </a:t>
            </a:r>
            <a:r>
              <a:rPr lang="en-GB" dirty="0" err="1">
                <a:solidFill>
                  <a:schemeClr val="bg1"/>
                </a:solidFill>
              </a:rPr>
              <a:t>oses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Concurrency: OS ability to execute simultaneous tasks</a:t>
            </a:r>
          </a:p>
          <a:p>
            <a:r>
              <a:rPr lang="en-GB" dirty="0"/>
              <a:t>Independent processes and Cooperating processes</a:t>
            </a:r>
          </a:p>
          <a:p>
            <a:r>
              <a:rPr lang="en-GB" dirty="0"/>
              <a:t>Deadlock: Processes/ threads are waiting for release</a:t>
            </a:r>
          </a:p>
          <a:p>
            <a:r>
              <a:rPr lang="en-GB" dirty="0"/>
              <a:t>Starvation: Thread can’t gain access to shared resources, cannot progress</a:t>
            </a:r>
          </a:p>
          <a:p>
            <a:r>
              <a:rPr lang="en-GB" dirty="0"/>
              <a:t>Blocking: System call where process execution is blocked until requested operation is complete</a:t>
            </a:r>
          </a:p>
        </p:txBody>
      </p:sp>
    </p:spTree>
    <p:extLst>
      <p:ext uri="{BB962C8B-B14F-4D97-AF65-F5344CB8AC3E}">
        <p14:creationId xmlns:p14="http://schemas.microsoft.com/office/powerpoint/2010/main" val="19905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5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6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6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sp>
            <p:nvSpPr>
              <p:cNvPr id="41"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2"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3"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4"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5"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6"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7"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8"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49"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50"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grpSp>
        <p:grpSp>
          <p:nvGrpSpPr>
            <p:cNvPr id="72" name="Group 7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7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7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E"/>
              </a:p>
            </p:txBody>
          </p:sp>
          <p:sp>
            <p:nvSpPr>
              <p:cNvPr id="8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E"/>
              </a:p>
            </p:txBody>
          </p:sp>
        </p:grpSp>
      </p:grpSp>
      <p:pic>
        <p:nvPicPr>
          <p:cNvPr id="52"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a:xfrm>
            <a:off x="5128643" y="618518"/>
            <a:ext cx="6188402" cy="1478570"/>
          </a:xfrm>
        </p:spPr>
        <p:txBody>
          <a:bodyPr>
            <a:normAutofit/>
          </a:bodyPr>
          <a:lstStyle/>
          <a:p>
            <a:r>
              <a:rPr lang="en-GB" dirty="0"/>
              <a:t>Synchronisation issues in </a:t>
            </a:r>
            <a:r>
              <a:rPr lang="en-GB" dirty="0" err="1"/>
              <a:t>oses</a:t>
            </a:r>
            <a:endParaRPr lang="en-IE" dirty="0"/>
          </a:p>
        </p:txBody>
      </p:sp>
      <p:sp useBgFill="1">
        <p:nvSpPr>
          <p:cNvPr id="54"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ocess Synchronization - GeeksforGeeks">
            <a:extLst>
              <a:ext uri="{FF2B5EF4-FFF2-40B4-BE49-F238E27FC236}">
                <a16:creationId xmlns:a16="http://schemas.microsoft.com/office/drawing/2014/main" id="{F1239AC2-85AC-55F5-74B6-D49DA16D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26617" y="1648075"/>
            <a:ext cx="3178638" cy="3556389"/>
          </a:xfrm>
          <a:prstGeom prst="rect">
            <a:avLst/>
          </a:prstGeom>
          <a:noFill/>
        </p:spPr>
      </p:pic>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5128643" y="2249487"/>
            <a:ext cx="6188402" cy="3541714"/>
          </a:xfrm>
        </p:spPr>
        <p:txBody>
          <a:bodyPr>
            <a:normAutofit fontScale="92500"/>
          </a:bodyPr>
          <a:lstStyle/>
          <a:p>
            <a:r>
              <a:rPr lang="en-GB" dirty="0">
                <a:solidFill>
                  <a:srgbClr val="FFFFFF"/>
                </a:solidFill>
              </a:rPr>
              <a:t>Synchronisation: Control of multiple processes with shared resources and data in an operation system</a:t>
            </a:r>
          </a:p>
          <a:p>
            <a:r>
              <a:rPr lang="en-GB" dirty="0">
                <a:solidFill>
                  <a:srgbClr val="FFFFFF"/>
                </a:solidFill>
              </a:rPr>
              <a:t>Entry section, critical section, exit section, remainder section</a:t>
            </a:r>
          </a:p>
          <a:p>
            <a:r>
              <a:rPr lang="en-GB" dirty="0">
                <a:solidFill>
                  <a:srgbClr val="FFFFFF"/>
                </a:solidFill>
              </a:rPr>
              <a:t>Race condition: Multiple processes racing when modifying a shared resource</a:t>
            </a:r>
          </a:p>
          <a:p>
            <a:r>
              <a:rPr lang="en-GB" dirty="0">
                <a:solidFill>
                  <a:srgbClr val="FFFFFF"/>
                </a:solidFill>
              </a:rPr>
              <a:t>Critical section problem</a:t>
            </a:r>
          </a:p>
          <a:p>
            <a:endParaRPr lang="en-GB" dirty="0">
              <a:solidFill>
                <a:srgbClr val="FFFFFF"/>
              </a:solidFill>
            </a:endParaRPr>
          </a:p>
        </p:txBody>
      </p:sp>
      <p:sp>
        <p:nvSpPr>
          <p:cNvPr id="6" name="TextBox 5">
            <a:extLst>
              <a:ext uri="{FF2B5EF4-FFF2-40B4-BE49-F238E27FC236}">
                <a16:creationId xmlns:a16="http://schemas.microsoft.com/office/drawing/2014/main" id="{683F9608-F081-119E-3113-C7F65341F093}"/>
              </a:ext>
            </a:extLst>
          </p:cNvPr>
          <p:cNvSpPr txBox="1"/>
          <p:nvPr/>
        </p:nvSpPr>
        <p:spPr>
          <a:xfrm>
            <a:off x="827088" y="5296798"/>
            <a:ext cx="3478167" cy="646331"/>
          </a:xfrm>
          <a:prstGeom prst="rect">
            <a:avLst/>
          </a:prstGeom>
          <a:noFill/>
        </p:spPr>
        <p:txBody>
          <a:bodyPr wrap="square">
            <a:spAutoFit/>
          </a:bodyPr>
          <a:lstStyle/>
          <a:p>
            <a:r>
              <a:rPr lang="en-US" sz="1200" dirty="0"/>
              <a:t>(Image sourced from: https://media.geeksforgeeks.org/wp-content/cdn-uploads/gq/2015/06/critical-section-problem.png)</a:t>
            </a:r>
            <a:endParaRPr lang="en-IE" sz="1200" dirty="0"/>
          </a:p>
        </p:txBody>
      </p:sp>
    </p:spTree>
    <p:extLst>
      <p:ext uri="{BB962C8B-B14F-4D97-AF65-F5344CB8AC3E}">
        <p14:creationId xmlns:p14="http://schemas.microsoft.com/office/powerpoint/2010/main" val="17982021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24478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a:xfrm>
            <a:off x="1141412" y="2097088"/>
            <a:ext cx="9905999" cy="3989995"/>
          </a:xfrm>
        </p:spPr>
        <p:txBody>
          <a:bodyPr>
            <a:normAutofit fontScale="85000" lnSpcReduction="20000"/>
          </a:bodyPr>
          <a:lstStyle/>
          <a:p>
            <a:r>
              <a:rPr lang="en-GB" dirty="0"/>
              <a:t>Semaphore is an extension to mutex locks</a:t>
            </a:r>
          </a:p>
          <a:p>
            <a:r>
              <a:rPr lang="en-GB" dirty="0"/>
              <a:t>It has 2 methods (Wait and Signal). Each method has two possibilities</a:t>
            </a:r>
          </a:p>
          <a:p>
            <a:r>
              <a:rPr lang="en-GB" dirty="0"/>
              <a:t>2 possibilities for Wait when it is executed by a thread: the counter of semaphore is either positive or zero</a:t>
            </a:r>
          </a:p>
          <a:p>
            <a:r>
              <a:rPr lang="en-GB" dirty="0"/>
              <a:t>2 possibilities for Signal when it is executed by thread: the queue of semaphore has no waiting thread or has a waiting thread </a:t>
            </a:r>
          </a:p>
          <a:p>
            <a:r>
              <a:rPr lang="en-GB" dirty="0"/>
              <a:t>Binary semaphores </a:t>
            </a:r>
            <a:r>
              <a:rPr lang="en-GB" dirty="0" err="1"/>
              <a:t>i.e</a:t>
            </a:r>
            <a:r>
              <a:rPr lang="en-GB" dirty="0"/>
              <a:t> if the element is 0 that means that element need to wait. All elements that need to be executed need to initialized to 1 </a:t>
            </a:r>
          </a:p>
          <a:p>
            <a:r>
              <a:rPr lang="en-IE" dirty="0"/>
              <a:t>Wait and Signal are atomic which means once Wait is released, elements will continue with no interruption.</a:t>
            </a:r>
          </a:p>
        </p:txBody>
      </p:sp>
    </p:spTree>
    <p:extLst>
      <p:ext uri="{BB962C8B-B14F-4D97-AF65-F5344CB8AC3E}">
        <p14:creationId xmlns:p14="http://schemas.microsoft.com/office/powerpoint/2010/main" val="20951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1942307"/>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1" y="1192192"/>
            <a:ext cx="5498940"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a:t>
            </a:r>
          </a:p>
          <a:p>
            <a:r>
              <a:rPr lang="en-US" dirty="0"/>
              <a:t>Compilation also generates three classes.</a:t>
            </a:r>
          </a:p>
        </p:txBody>
      </p:sp>
      <p:sp>
        <p:nvSpPr>
          <p:cNvPr id="4" name="TextBox 3">
            <a:extLst>
              <a:ext uri="{FF2B5EF4-FFF2-40B4-BE49-F238E27FC236}">
                <a16:creationId xmlns:a16="http://schemas.microsoft.com/office/drawing/2014/main" id="{15E2B8B3-739E-3EC7-3576-3BE02493FE98}"/>
              </a:ext>
            </a:extLst>
          </p:cNvPr>
          <p:cNvSpPr txBox="1"/>
          <p:nvPr/>
        </p:nvSpPr>
        <p:spPr>
          <a:xfrm>
            <a:off x="3396342" y="6274551"/>
            <a:ext cx="4865914" cy="369332"/>
          </a:xfrm>
          <a:prstGeom prst="rect">
            <a:avLst/>
          </a:prstGeom>
          <a:noFill/>
        </p:spPr>
        <p:txBody>
          <a:bodyPr wrap="square" rtlCol="0">
            <a:spAutoFit/>
          </a:bodyPr>
          <a:lstStyle/>
          <a:p>
            <a:r>
              <a:rPr lang="en-US" dirty="0"/>
              <a:t>Screenshot was taken in Mageia8 (22/04/2024)</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d182beb-936c-4a1e-8057-ffe191512bb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AB73EB492119943B3969339C4E6DE8B" ma:contentTypeVersion="11" ma:contentTypeDescription="Create a new document." ma:contentTypeScope="" ma:versionID="bc8fbbb2255098cbbace3e84ba9e3314">
  <xsd:schema xmlns:xsd="http://www.w3.org/2001/XMLSchema" xmlns:xs="http://www.w3.org/2001/XMLSchema" xmlns:p="http://schemas.microsoft.com/office/2006/metadata/properties" xmlns:ns3="2d182beb-936c-4a1e-8057-ffe191512bbb" xmlns:ns4="56334ec6-18e1-4e0d-8137-c57cc6a15c84" targetNamespace="http://schemas.microsoft.com/office/2006/metadata/properties" ma:root="true" ma:fieldsID="5f2134b7d5ca9c15cf8ebfa44ab89879" ns3:_="" ns4:_="">
    <xsd:import namespace="2d182beb-936c-4a1e-8057-ffe191512bbb"/>
    <xsd:import namespace="56334ec6-18e1-4e0d-8137-c57cc6a15c8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82beb-936c-4a1e-8057-ffe191512b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334ec6-18e1-4e0d-8137-c57cc6a15c8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D53339-68CC-48FE-8DCF-2CCC5E8CFB85}">
  <ds:schemaRefs>
    <ds:schemaRef ds:uri="2d182beb-936c-4a1e-8057-ffe191512bbb"/>
    <ds:schemaRef ds:uri="http://schemas.microsoft.com/office/2006/documentManagement/types"/>
    <ds:schemaRef ds:uri="http://purl.org/dc/elements/1.1/"/>
    <ds:schemaRef ds:uri="http://purl.org/dc/dcmitype/"/>
    <ds:schemaRef ds:uri="http://schemas.microsoft.com/office/2006/metadata/properties"/>
    <ds:schemaRef ds:uri="56334ec6-18e1-4e0d-8137-c57cc6a15c84"/>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DEB0BBC4-07CC-42F3-954A-3D3D93489F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182beb-936c-4a1e-8057-ffe191512bbb"/>
    <ds:schemaRef ds:uri="56334ec6-18e1-4e0d-8137-c57cc6a15c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1A22D7-1472-4FF2-8175-3C34A5B5F5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9</TotalTime>
  <Words>1568</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Mincho</vt:lpstr>
      <vt:lpstr>Arial</vt:lpstr>
      <vt:lpstr>Cambria</vt:lpstr>
      <vt:lpstr>Nunito</vt:lpstr>
      <vt:lpstr>Söhne</vt:lpstr>
      <vt:lpstr>Tw Cen MT</vt:lpstr>
      <vt:lpstr>-webkit-standard</vt:lpstr>
      <vt:lpstr>Circuit</vt:lpstr>
      <vt:lpstr>A study of synchronization and concurrency issue in the dining philosophers problem</vt:lpstr>
      <vt:lpstr>Introduction</vt:lpstr>
      <vt:lpstr>Concurrency Issues in oses</vt:lpstr>
      <vt:lpstr>Synchronisation issues in oses</vt:lpstr>
      <vt:lpstr>Mutex Locks </vt:lpstr>
      <vt:lpstr>Semaphores</vt:lpstr>
      <vt:lpstr>The Dining Philosophers Problem with Four Chairs</vt:lpstr>
      <vt:lpstr>MAKEFILE</vt:lpstr>
      <vt:lpstr>FILEs after compilation</vt:lpstr>
      <vt:lpstr>Tags used in our solution int threadmentor</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B00150588 Steven Kelly</cp:lastModifiedBy>
  <cp:revision>26</cp:revision>
  <dcterms:created xsi:type="dcterms:W3CDTF">2024-03-01T11:21:31Z</dcterms:created>
  <dcterms:modified xsi:type="dcterms:W3CDTF">2024-04-24T22:40:18Z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0x0101000AB73EB492119943B3969339C4E6DE8B</vt:lpwstr>
  </property>
</Properties>
</file>