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3" r:id="rId5"/>
    <p:sldId id="271" r:id="rId6"/>
    <p:sldId id="266" r:id="rId7"/>
    <p:sldId id="259" r:id="rId8"/>
    <p:sldId id="267" r:id="rId9"/>
    <p:sldId id="264" r:id="rId10"/>
    <p:sldId id="269" r:id="rId11"/>
    <p:sldId id="270" r:id="rId12"/>
    <p:sldId id="261" r:id="rId13"/>
    <p:sldId id="262" r:id="rId14"/>
    <p:sldId id="268"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C3E87-704E-4C9D-AA90-DDB035063D06}" v="4" dt="2024-03-01T13:18:37.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7680" autoAdjust="0"/>
    <p:restoredTop sz="94660"/>
  </p:normalViewPr>
  <p:slideViewPr>
    <p:cSldViewPr snapToGrid="0">
      <p:cViewPr varScale="1">
        <p:scale>
          <a:sx n="74" d="100"/>
          <a:sy n="74" d="100"/>
        </p:scale>
        <p:origin x="72"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20094570_ThreadMentor_A_pedagogical_tool_for_multithreaded_programming"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2051164"/>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0" y="1192192"/>
            <a:ext cx="9398643"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We also get three classes being generated once we compile our solution.</a:t>
            </a:r>
          </a:p>
        </p:txBody>
      </p:sp>
    </p:spTree>
    <p:extLst>
      <p:ext uri="{BB962C8B-B14F-4D97-AF65-F5344CB8AC3E}">
        <p14:creationId xmlns:p14="http://schemas.microsoft.com/office/powerpoint/2010/main" val="303235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446213" y="619761"/>
            <a:ext cx="9905998"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Results and Analysis:</a:t>
            </a:r>
            <a:endParaRPr lang="en-IE" dirty="0">
              <a:solidFill>
                <a:schemeClr val="bg1"/>
              </a:solidFill>
            </a:endParaRPr>
          </a:p>
        </p:txBody>
      </p:sp>
      <p:sp>
        <p:nvSpPr>
          <p:cNvPr id="12" name="TextBox 11">
            <a:extLst>
              <a:ext uri="{FF2B5EF4-FFF2-40B4-BE49-F238E27FC236}">
                <a16:creationId xmlns:a16="http://schemas.microsoft.com/office/drawing/2014/main" id="{44DD9DCD-CC2D-4B06-00B2-0A3AD81ECD9D}"/>
              </a:ext>
            </a:extLst>
          </p:cNvPr>
          <p:cNvSpPr txBox="1"/>
          <p:nvPr/>
        </p:nvSpPr>
        <p:spPr>
          <a:xfrm>
            <a:off x="1214203" y="2413416"/>
            <a:ext cx="8949128" cy="1200329"/>
          </a:xfrm>
          <a:prstGeom prst="rect">
            <a:avLst/>
          </a:prstGeom>
          <a:noFill/>
        </p:spPr>
        <p:txBody>
          <a:bodyPr wrap="square" rtlCol="0">
            <a:spAutoFit/>
          </a:bodyPr>
          <a:lstStyle/>
          <a:p>
            <a:r>
              <a:rPr lang="en-US" dirty="0"/>
              <a:t>After running our solution in </a:t>
            </a:r>
            <a:r>
              <a:rPr lang="en-US" dirty="0" err="1"/>
              <a:t>ThreadMentor</a:t>
            </a:r>
            <a:r>
              <a:rPr lang="en-US" dirty="0"/>
              <a:t> for more than 10 times with different values, we were expecting to see at least once starvation, but unfortunately we did not come across it. It is the only problem that our solution can have, since only 4 Philosophers sit at the table. $ philosopher only at the table allows us to avoid </a:t>
            </a: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8C27-AEAD-28B8-6C38-2699A6354868}"/>
              </a:ext>
            </a:extLst>
          </p:cNvPr>
          <p:cNvSpPr>
            <a:spLocks noGrp="1"/>
          </p:cNvSpPr>
          <p:nvPr>
            <p:ph type="title"/>
          </p:nvPr>
        </p:nvSpPr>
        <p:spPr>
          <a:xfrm>
            <a:off x="1446213" y="619761"/>
            <a:ext cx="9905998" cy="803882"/>
          </a:xfrm>
        </p:spPr>
        <p:txBody>
          <a:bodyPr/>
          <a:lstStyle/>
          <a:p>
            <a:r>
              <a:rPr lang="en-GB" dirty="0">
                <a:solidFill>
                  <a:schemeClr val="bg1"/>
                </a:solidFill>
              </a:rPr>
              <a:t>Results and Analysis</a:t>
            </a:r>
            <a:endParaRPr lang="en-IE" dirty="0">
              <a:solidFill>
                <a:schemeClr val="bg1"/>
              </a:solidFill>
            </a:endParaRPr>
          </a:p>
        </p:txBody>
      </p:sp>
      <p:sp>
        <p:nvSpPr>
          <p:cNvPr id="9" name="TextBox 8">
            <a:extLst>
              <a:ext uri="{FF2B5EF4-FFF2-40B4-BE49-F238E27FC236}">
                <a16:creationId xmlns:a16="http://schemas.microsoft.com/office/drawing/2014/main" id="{C185EAF9-FD17-69BE-A8E1-F77037846927}"/>
              </a:ext>
            </a:extLst>
          </p:cNvPr>
          <p:cNvSpPr txBox="1"/>
          <p:nvPr/>
        </p:nvSpPr>
        <p:spPr>
          <a:xfrm>
            <a:off x="794587" y="4667301"/>
            <a:ext cx="10717859" cy="1754326"/>
          </a:xfrm>
          <a:prstGeom prst="rect">
            <a:avLst/>
          </a:prstGeom>
          <a:noFill/>
        </p:spPr>
        <p:txBody>
          <a:bodyPr wrap="square" rtlCol="0">
            <a:spAutoFit/>
          </a:bodyPr>
          <a:lstStyle/>
          <a:p>
            <a:r>
              <a:rPr lang="en-GB" sz="1800" dirty="0">
                <a:effectLs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p>
        </p:txBody>
      </p:sp>
      <p:pic>
        <p:nvPicPr>
          <p:cNvPr id="10" name="Picture 9" descr="A screenshot of a computer&#10;&#10;Description automatically generated">
            <a:extLst>
              <a:ext uri="{FF2B5EF4-FFF2-40B4-BE49-F238E27FC236}">
                <a16:creationId xmlns:a16="http://schemas.microsoft.com/office/drawing/2014/main" id="{5DFF34A6-89D0-C5C8-71C4-43834D3A2C72}"/>
              </a:ext>
            </a:extLst>
          </p:cNvPr>
          <p:cNvPicPr>
            <a:picLocks noChangeAspect="1"/>
          </p:cNvPicPr>
          <p:nvPr/>
        </p:nvPicPr>
        <p:blipFill>
          <a:blip r:embed="rId2"/>
          <a:stretch>
            <a:fillRect/>
          </a:stretch>
        </p:blipFill>
        <p:spPr>
          <a:xfrm>
            <a:off x="1446213" y="1453044"/>
            <a:ext cx="7772400" cy="3004580"/>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31B8-B5A7-358F-5CA1-7B0A146AA819}"/>
              </a:ext>
            </a:extLst>
          </p:cNvPr>
          <p:cNvSpPr>
            <a:spLocks noGrp="1"/>
          </p:cNvSpPr>
          <p:nvPr>
            <p:ph type="title"/>
          </p:nvPr>
        </p:nvSpPr>
        <p:spPr/>
        <p:txBody>
          <a:bodyPr/>
          <a:lstStyle/>
          <a:p>
            <a:endParaRPr lang="en-IE"/>
          </a:p>
        </p:txBody>
      </p:sp>
      <p:pic>
        <p:nvPicPr>
          <p:cNvPr id="5" name="Content Placeholder 4">
            <a:extLst>
              <a:ext uri="{FF2B5EF4-FFF2-40B4-BE49-F238E27FC236}">
                <a16:creationId xmlns:a16="http://schemas.microsoft.com/office/drawing/2014/main" id="{458AC970-EC79-5BE6-967E-4E50A093B62C}"/>
              </a:ext>
            </a:extLst>
          </p:cNvPr>
          <p:cNvPicPr>
            <a:picLocks noGrp="1" noChangeAspect="1"/>
          </p:cNvPicPr>
          <p:nvPr>
            <p:ph idx="1"/>
          </p:nvPr>
        </p:nvPicPr>
        <p:blipFill>
          <a:blip r:embed="rId2"/>
          <a:stretch>
            <a:fillRect/>
          </a:stretch>
        </p:blipFill>
        <p:spPr>
          <a:xfrm>
            <a:off x="1141412" y="618518"/>
            <a:ext cx="7435967" cy="2329339"/>
          </a:xfrm>
        </p:spPr>
      </p:pic>
      <p:pic>
        <p:nvPicPr>
          <p:cNvPr id="7" name="Picture 6">
            <a:extLst>
              <a:ext uri="{FF2B5EF4-FFF2-40B4-BE49-F238E27FC236}">
                <a16:creationId xmlns:a16="http://schemas.microsoft.com/office/drawing/2014/main" id="{9D8E77FA-53A4-0174-20D8-E6DF7645771E}"/>
              </a:ext>
            </a:extLst>
          </p:cNvPr>
          <p:cNvPicPr>
            <a:picLocks noChangeAspect="1"/>
          </p:cNvPicPr>
          <p:nvPr/>
        </p:nvPicPr>
        <p:blipFill>
          <a:blip r:embed="rId3"/>
          <a:stretch>
            <a:fillRect/>
          </a:stretch>
        </p:blipFill>
        <p:spPr>
          <a:xfrm>
            <a:off x="1141412" y="3612830"/>
            <a:ext cx="6722428" cy="653893"/>
          </a:xfrm>
          <a:prstGeom prst="rect">
            <a:avLst/>
          </a:prstGeom>
        </p:spPr>
      </p:pic>
      <p:pic>
        <p:nvPicPr>
          <p:cNvPr id="9" name="Picture 8">
            <a:extLst>
              <a:ext uri="{FF2B5EF4-FFF2-40B4-BE49-F238E27FC236}">
                <a16:creationId xmlns:a16="http://schemas.microsoft.com/office/drawing/2014/main" id="{B206604F-0083-42C4-E6D9-88CDC0E7B9A0}"/>
              </a:ext>
            </a:extLst>
          </p:cNvPr>
          <p:cNvPicPr>
            <a:picLocks noChangeAspect="1"/>
          </p:cNvPicPr>
          <p:nvPr/>
        </p:nvPicPr>
        <p:blipFill>
          <a:blip r:embed="rId4"/>
          <a:stretch>
            <a:fillRect/>
          </a:stretch>
        </p:blipFill>
        <p:spPr>
          <a:xfrm>
            <a:off x="1141412" y="5208399"/>
            <a:ext cx="6811328" cy="593580"/>
          </a:xfrm>
          <a:prstGeom prst="rect">
            <a:avLst/>
          </a:prstGeom>
        </p:spPr>
      </p:pic>
      <p:sp>
        <p:nvSpPr>
          <p:cNvPr id="10" name="TextBox 9">
            <a:extLst>
              <a:ext uri="{FF2B5EF4-FFF2-40B4-BE49-F238E27FC236}">
                <a16:creationId xmlns:a16="http://schemas.microsoft.com/office/drawing/2014/main" id="{3D7A6236-46CA-1A27-CD18-9BA83FB5CDC5}"/>
              </a:ext>
            </a:extLst>
          </p:cNvPr>
          <p:cNvSpPr txBox="1"/>
          <p:nvPr/>
        </p:nvSpPr>
        <p:spPr>
          <a:xfrm>
            <a:off x="1141412" y="3074670"/>
            <a:ext cx="5990908" cy="369332"/>
          </a:xfrm>
          <a:prstGeom prst="rect">
            <a:avLst/>
          </a:prstGeom>
          <a:noFill/>
        </p:spPr>
        <p:txBody>
          <a:bodyPr wrap="square" rtlCol="0">
            <a:spAutoFit/>
          </a:bodyPr>
          <a:lstStyle/>
          <a:p>
            <a:r>
              <a:rPr lang="en-GB" dirty="0"/>
              <a:t>Philosopher 3 leaves table</a:t>
            </a:r>
            <a:endParaRPr lang="en-IE" dirty="0"/>
          </a:p>
        </p:txBody>
      </p:sp>
      <p:sp>
        <p:nvSpPr>
          <p:cNvPr id="11" name="TextBox 10">
            <a:extLst>
              <a:ext uri="{FF2B5EF4-FFF2-40B4-BE49-F238E27FC236}">
                <a16:creationId xmlns:a16="http://schemas.microsoft.com/office/drawing/2014/main" id="{E8A5B6B8-744B-E96A-D37D-F3B90F3F5172}"/>
              </a:ext>
            </a:extLst>
          </p:cNvPr>
          <p:cNvSpPr txBox="1"/>
          <p:nvPr/>
        </p:nvSpPr>
        <p:spPr>
          <a:xfrm>
            <a:off x="1245870" y="4617720"/>
            <a:ext cx="6469380" cy="369332"/>
          </a:xfrm>
          <a:prstGeom prst="rect">
            <a:avLst/>
          </a:prstGeom>
          <a:noFill/>
        </p:spPr>
        <p:txBody>
          <a:bodyPr wrap="square" rtlCol="0">
            <a:spAutoFit/>
          </a:bodyPr>
          <a:lstStyle/>
          <a:p>
            <a:r>
              <a:rPr lang="en-GB" dirty="0"/>
              <a:t>Philosopher 0 waits to join </a:t>
            </a:r>
            <a:endParaRPr lang="en-IE" dirty="0"/>
          </a:p>
        </p:txBody>
      </p:sp>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9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(tudublin.ie).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3"/>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Results and Analysis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a:t>
            </a:r>
            <a:r>
              <a:rPr lang="en-GB" dirty="0" err="1"/>
              <a:t>Os</a:t>
            </a:r>
            <a:r>
              <a:rPr lang="en-GB" dirty="0"/>
              <a:t>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Extension to mutex locks</a:t>
            </a:r>
          </a:p>
          <a:p>
            <a:r>
              <a:rPr lang="en-GB" dirty="0"/>
              <a:t>2 methods: wait() and signal()</a:t>
            </a:r>
          </a:p>
          <a:p>
            <a:r>
              <a:rPr lang="en-GB" dirty="0"/>
              <a:t>Binary semaphores </a:t>
            </a:r>
            <a:r>
              <a:rPr lang="en-GB" dirty="0" err="1"/>
              <a:t>i.e</a:t>
            </a:r>
            <a:r>
              <a:rPr lang="en-GB" dirty="0"/>
              <a:t> wait is 0 and cannot execute release if 0</a:t>
            </a:r>
          </a:p>
          <a:p>
            <a:r>
              <a:rPr lang="en-GB" dirty="0"/>
              <a:t>No interruptions </a:t>
            </a:r>
            <a:endParaRPr lang="en-IE" dirty="0"/>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2" y="1066799"/>
            <a:ext cx="9905998" cy="859553"/>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JN</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Join: This Thread has joined with another thread.</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SW </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Semaphore Wait: This thread is waiting on semaphore.</a:t>
            </a:r>
            <a:endPar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SE</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Semaphore Enter: This thread has been let through a semaphore.</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SS</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Semaphore Signal: This Thread has signalled a semaphore.</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MW</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Mutex Wait: This thread is waiting to obtain(lock) a mutex.</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ML</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Mutex Lock: This thread has obtained(locked) a mutex.</a:t>
            </a:r>
            <a:endPar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MU</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Mutex Unlock: This thread has obtained(locked) a mutex.</a:t>
            </a:r>
          </a:p>
        </p:txBody>
      </p:sp>
    </p:spTree>
    <p:extLst>
      <p:ext uri="{BB962C8B-B14F-4D97-AF65-F5344CB8AC3E}">
        <p14:creationId xmlns:p14="http://schemas.microsoft.com/office/powerpoint/2010/main" val="154983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674</TotalTime>
  <Words>984</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MS Mincho</vt:lpstr>
      <vt:lpstr>Arial</vt:lpstr>
      <vt:lpstr>Cambria</vt:lpstr>
      <vt:lpstr>Söhne</vt:lpstr>
      <vt:lpstr>Tw Cen MT</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Tags used in our solution int threadmentor</vt:lpstr>
      <vt:lpstr>MAKEFILE</vt:lpstr>
      <vt:lpstr>FILEs after compilation</vt:lpstr>
      <vt:lpstr>PowerPoint Presentation</vt:lpstr>
      <vt:lpstr>Results and Analysis</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B00150588 Steven Kelly</cp:lastModifiedBy>
  <cp:revision>15</cp:revision>
  <dcterms:created xsi:type="dcterms:W3CDTF">2024-03-01T11:21:31Z</dcterms:created>
  <dcterms:modified xsi:type="dcterms:W3CDTF">2024-04-23T23:51:57Z</dcterms:modified>
</cp:coreProperties>
</file>