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838200" y="1433450"/>
            <a:ext cx="3592286" cy="461665"/>
          </a:xfrm>
          <a:prstGeom prst="rect">
            <a:avLst/>
          </a:prstGeom>
          <a:noFill/>
        </p:spPr>
        <p:txBody>
          <a:bodyPr wrap="square" rtlCol="0">
            <a:spAutoFit/>
          </a:bodyPr>
          <a:lstStyle/>
          <a:p>
            <a:r>
              <a:rPr lang="en-US" sz="2400" cap="all" dirty="0">
                <a:highlight>
                  <a:srgbClr val="000000"/>
                </a:highlight>
              </a:rPr>
              <a:t>1. Starvation example</a:t>
            </a:r>
          </a:p>
        </p:txBody>
      </p:sp>
      <p:sp>
        <p:nvSpPr>
          <p:cNvPr id="9" name="TextBox 8">
            <a:extLst>
              <a:ext uri="{FF2B5EF4-FFF2-40B4-BE49-F238E27FC236}">
                <a16:creationId xmlns:a16="http://schemas.microsoft.com/office/drawing/2014/main" id="{59FF38AE-7B85-F8CD-24F6-0B1E003E99D2}"/>
              </a:ext>
            </a:extLst>
          </p:cNvPr>
          <p:cNvSpPr txBox="1"/>
          <p:nvPr/>
        </p:nvSpPr>
        <p:spPr>
          <a:xfrm>
            <a:off x="838200" y="2857076"/>
            <a:ext cx="9307286" cy="2031325"/>
          </a:xfrm>
          <a:prstGeom prst="rect">
            <a:avLst/>
          </a:prstGeom>
          <a:noFill/>
        </p:spPr>
        <p:txBody>
          <a:bodyPr wrap="square" rtlCol="0">
            <a:spAutoFit/>
          </a:bodyPr>
          <a:lstStyle/>
          <a:p>
            <a:r>
              <a:rPr lang="en-IE" b="0" i="0" u="none" strike="noStrike" dirty="0">
                <a:effectLst/>
                <a:highlight>
                  <a:srgbClr val="000000"/>
                </a:highlight>
                <a:latin typeface="-webkit-standard"/>
              </a:rPr>
              <a:t>Let’s imagine two philosophers are fast thinkers and fast eaters. They think fast and get hungry fast. Then, they sit down in opposite chairs as shown below. Because they are so fast, it is possible that they can lock their chopsticks and eat. After finish eating and before their neighbours can lock the chopsticks and eat, they come back again and lock the chopsticks and eat. In this case, the other three philosophers, even though they have been sitting for a long time, they have no chance to eat. This is called starvation. Note that it is not a deadlock because there is no circular waiting, and everyone has a chance to eat! (</a:t>
            </a:r>
            <a:r>
              <a:rPr lang="en-IE" sz="1800" dirty="0" err="1">
                <a:highlight>
                  <a:srgbClr val="000000"/>
                </a:highlight>
              </a:rPr>
              <a:t>Dr.</a:t>
            </a:r>
            <a:r>
              <a:rPr lang="en-IE" sz="1800" dirty="0">
                <a:highlight>
                  <a:srgbClr val="000000"/>
                </a:highlight>
              </a:rPr>
              <a:t> C.-K. </a:t>
            </a:r>
            <a:r>
              <a:rPr lang="en-IE" sz="1800" dirty="0" err="1">
                <a:highlight>
                  <a:srgbClr val="000000"/>
                </a:highlight>
              </a:rPr>
              <a:t>Shene</a:t>
            </a:r>
            <a:r>
              <a:rPr lang="en-IE" sz="1800" dirty="0">
                <a:highlight>
                  <a:srgbClr val="000000"/>
                </a:highlight>
              </a:rPr>
              <a:t>, 2001)</a:t>
            </a:r>
            <a:endParaRPr lang="en-US" dirty="0">
              <a:highlight>
                <a:srgbClr val="000000"/>
              </a:highlight>
            </a:endParaRPr>
          </a:p>
        </p:txBody>
      </p:sp>
      <p:sp>
        <p:nvSpPr>
          <p:cNvPr id="11" name="TextBox 10">
            <a:extLst>
              <a:ext uri="{FF2B5EF4-FFF2-40B4-BE49-F238E27FC236}">
                <a16:creationId xmlns:a16="http://schemas.microsoft.com/office/drawing/2014/main" id="{CC69E8F7-2D13-547F-41E5-25440BD8F8B1}"/>
              </a:ext>
            </a:extLst>
          </p:cNvPr>
          <p:cNvSpPr txBox="1"/>
          <p:nvPr/>
        </p:nvSpPr>
        <p:spPr>
          <a:xfrm>
            <a:off x="838199" y="2191429"/>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544183" y="1596710"/>
            <a:ext cx="7772400" cy="2720336"/>
          </a:xfrm>
          <a:prstGeom prst="rect">
            <a:avLst/>
          </a:prstGeom>
        </p:spPr>
      </p:pic>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056664" y="945014"/>
            <a:ext cx="4016079" cy="461665"/>
          </a:xfrm>
          <a:prstGeom prst="rect">
            <a:avLst/>
          </a:prstGeom>
          <a:noFill/>
        </p:spPr>
        <p:txBody>
          <a:bodyPr wrap="square" rtlCol="0">
            <a:spAutoFit/>
          </a:bodyPr>
          <a:lstStyle/>
          <a:p>
            <a:r>
              <a:rPr lang="en-US" sz="2400" cap="all" dirty="0">
                <a:highlight>
                  <a:srgbClr val="000000"/>
                </a:highlight>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712913" y="4327932"/>
            <a:ext cx="7603670" cy="369332"/>
          </a:xfrm>
          <a:prstGeom prst="rect">
            <a:avLst/>
          </a:prstGeom>
          <a:noFill/>
        </p:spPr>
        <p:txBody>
          <a:bodyPr wrap="square">
            <a:spAutoFit/>
          </a:bodyPr>
          <a:lstStyle/>
          <a:p>
            <a:pPr algn="ctr"/>
            <a:r>
              <a:rPr lang="en-US" dirty="0"/>
              <a:t>Screenshots is from </a:t>
            </a:r>
            <a:r>
              <a:rPr lang="en-US" dirty="0" err="1"/>
              <a:t>ThreadMentor</a:t>
            </a:r>
            <a:r>
              <a:rPr lang="en-US" dirty="0"/>
              <a:t> four chair solution was taken on 20/04/2024</a:t>
            </a:r>
          </a:p>
        </p:txBody>
      </p:sp>
      <p:pic>
        <p:nvPicPr>
          <p:cNvPr id="14" name="Picture 13">
            <a:extLst>
              <a:ext uri="{FF2B5EF4-FFF2-40B4-BE49-F238E27FC236}">
                <a16:creationId xmlns:a16="http://schemas.microsoft.com/office/drawing/2014/main" id="{B3446EEC-F174-6B81-6333-38C801F983E7}"/>
              </a:ext>
            </a:extLst>
          </p:cNvPr>
          <p:cNvPicPr>
            <a:picLocks noChangeAspect="1"/>
          </p:cNvPicPr>
          <p:nvPr/>
        </p:nvPicPr>
        <p:blipFill>
          <a:blip r:embed="rId3"/>
          <a:stretch>
            <a:fillRect/>
          </a:stretch>
        </p:blipFill>
        <p:spPr>
          <a:xfrm>
            <a:off x="5932714" y="1500036"/>
            <a:ext cx="6141176" cy="653893"/>
          </a:xfrm>
          <a:prstGeom prst="rect">
            <a:avLst/>
          </a:prstGeom>
        </p:spPr>
      </p:pic>
      <p:pic>
        <p:nvPicPr>
          <p:cNvPr id="15" name="Picture 14">
            <a:extLst>
              <a:ext uri="{FF2B5EF4-FFF2-40B4-BE49-F238E27FC236}">
                <a16:creationId xmlns:a16="http://schemas.microsoft.com/office/drawing/2014/main" id="{72763516-3FD1-9D24-4F66-F0356D4067D8}"/>
              </a:ext>
            </a:extLst>
          </p:cNvPr>
          <p:cNvPicPr>
            <a:picLocks noChangeAspect="1"/>
          </p:cNvPicPr>
          <p:nvPr/>
        </p:nvPicPr>
        <p:blipFill>
          <a:blip r:embed="rId4"/>
          <a:stretch>
            <a:fillRect/>
          </a:stretch>
        </p:blipFill>
        <p:spPr>
          <a:xfrm>
            <a:off x="0" y="1585824"/>
            <a:ext cx="5719649" cy="593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945014"/>
            <a:ext cx="3863679" cy="461665"/>
          </a:xfrm>
          <a:prstGeom prst="rect">
            <a:avLst/>
          </a:prstGeom>
          <a:noFill/>
        </p:spPr>
        <p:txBody>
          <a:bodyPr wrap="square" rtlCol="0">
            <a:spAutoFit/>
          </a:bodyPr>
          <a:lstStyle/>
          <a:p>
            <a:r>
              <a:rPr lang="en-US" sz="2400" cap="all" dirty="0">
                <a:highlight>
                  <a:srgbClr val="000000"/>
                </a:highlight>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1056663" y="4223657"/>
            <a:ext cx="7425573"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pic>
        <p:nvPicPr>
          <p:cNvPr id="14" name="Picture 13">
            <a:extLst>
              <a:ext uri="{FF2B5EF4-FFF2-40B4-BE49-F238E27FC236}">
                <a16:creationId xmlns:a16="http://schemas.microsoft.com/office/drawing/2014/main" id="{626ACA3A-47A0-4B82-2E78-FD572B97A0A3}"/>
              </a:ext>
            </a:extLst>
          </p:cNvPr>
          <p:cNvPicPr>
            <a:picLocks noChangeAspect="1"/>
          </p:cNvPicPr>
          <p:nvPr/>
        </p:nvPicPr>
        <p:blipFill>
          <a:blip r:embed="rId2"/>
          <a:stretch>
            <a:fillRect/>
          </a:stretch>
        </p:blipFill>
        <p:spPr>
          <a:xfrm>
            <a:off x="496573" y="1569357"/>
            <a:ext cx="5613400" cy="685800"/>
          </a:xfrm>
          <a:prstGeom prst="rect">
            <a:avLst/>
          </a:prstGeom>
        </p:spPr>
      </p:pic>
      <p:pic>
        <p:nvPicPr>
          <p:cNvPr id="15" name="Picture 14">
            <a:extLst>
              <a:ext uri="{FF2B5EF4-FFF2-40B4-BE49-F238E27FC236}">
                <a16:creationId xmlns:a16="http://schemas.microsoft.com/office/drawing/2014/main" id="{A96AAAB2-7448-636B-5B16-2FCB7DFD3F30}"/>
              </a:ext>
            </a:extLst>
          </p:cNvPr>
          <p:cNvPicPr>
            <a:picLocks noChangeAspect="1"/>
          </p:cNvPicPr>
          <p:nvPr/>
        </p:nvPicPr>
        <p:blipFill>
          <a:blip r:embed="rId3"/>
          <a:stretch>
            <a:fillRect/>
          </a:stretch>
        </p:blipFill>
        <p:spPr>
          <a:xfrm>
            <a:off x="6513827" y="1569357"/>
            <a:ext cx="5181600" cy="762000"/>
          </a:xfrm>
          <a:prstGeom prst="rect">
            <a:avLst/>
          </a:prstGeom>
        </p:spPr>
      </p:pic>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4"/>
          <a:stretch>
            <a:fillRect/>
          </a:stretch>
        </p:blipFill>
        <p:spPr>
          <a:xfrm>
            <a:off x="496573" y="2417835"/>
            <a:ext cx="11198854" cy="1848354"/>
          </a:xfrm>
          <a:prstGeom prst="rect">
            <a:avLst/>
          </a:prstGeom>
        </p:spPr>
      </p:pic>
      <p:sp>
        <p:nvSpPr>
          <p:cNvPr id="17" name="TextBox 16">
            <a:extLst>
              <a:ext uri="{FF2B5EF4-FFF2-40B4-BE49-F238E27FC236}">
                <a16:creationId xmlns:a16="http://schemas.microsoft.com/office/drawing/2014/main" id="{C19E6CE4-AD21-925B-5394-987F3AF28673}"/>
              </a:ext>
            </a:extLst>
          </p:cNvPr>
          <p:cNvSpPr txBox="1"/>
          <p:nvPr/>
        </p:nvSpPr>
        <p:spPr>
          <a:xfrm>
            <a:off x="968829" y="5181600"/>
            <a:ext cx="8969828" cy="369332"/>
          </a:xfrm>
          <a:prstGeom prst="rect">
            <a:avLst/>
          </a:prstGeom>
          <a:noFill/>
        </p:spPr>
        <p:txBody>
          <a:bodyPr wrap="square" rtlCol="0">
            <a:spAutoFit/>
          </a:bodyPr>
          <a:lstStyle/>
          <a:p>
            <a:r>
              <a:rPr lang="en-US" dirty="0"/>
              <a:t>Explanation of screenshots</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379</TotalTime>
  <Words>1233</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-webkit-standard</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19</cp:revision>
  <dcterms:created xsi:type="dcterms:W3CDTF">2024-03-01T11:21:31Z</dcterms:created>
  <dcterms:modified xsi:type="dcterms:W3CDTF">2024-04-24T18:36:39Z</dcterms:modified>
</cp:coreProperties>
</file>