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73" r:id="rId5"/>
    <p:sldId id="271" r:id="rId6"/>
    <p:sldId id="266" r:id="rId7"/>
    <p:sldId id="259" r:id="rId8"/>
    <p:sldId id="267" r:id="rId9"/>
    <p:sldId id="264" r:id="rId10"/>
    <p:sldId id="269" r:id="rId11"/>
    <p:sldId id="270" r:id="rId12"/>
    <p:sldId id="261" r:id="rId13"/>
    <p:sldId id="262" r:id="rId14"/>
    <p:sldId id="268"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C3E87-704E-4C9D-AA90-DDB035063D06}" v="4" dt="2024-03-01T13:18:37.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261" autoAdjust="0"/>
    <p:restoredTop sz="94660"/>
  </p:normalViewPr>
  <p:slideViewPr>
    <p:cSldViewPr snapToGrid="0">
      <p:cViewPr varScale="1">
        <p:scale>
          <a:sx n="82" d="100"/>
          <a:sy n="82" d="100"/>
        </p:scale>
        <p:origin x="2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220094570_ThreadMentor_A_pedagogical_tool_for_multithreaded_programming" TargetMode="External"/><Relationship Id="rId2" Type="http://schemas.openxmlformats.org/officeDocument/2006/relationships/hyperlink" Target="http://miro.medium.com/max/662/1*bBGR80ixw0l6ZELyNh7fxw.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61E-6513-1548-EF22-CF822C63D18D}"/>
              </a:ext>
            </a:extLst>
          </p:cNvPr>
          <p:cNvSpPr>
            <a:spLocks noGrp="1"/>
          </p:cNvSpPr>
          <p:nvPr>
            <p:ph type="ctrTitle"/>
          </p:nvPr>
        </p:nvSpPr>
        <p:spPr>
          <a:xfrm>
            <a:off x="2578698" y="1097311"/>
            <a:ext cx="7034603" cy="1493273"/>
          </a:xfrm>
        </p:spPr>
        <p:txBody>
          <a:bodyPr>
            <a:normAutofit/>
          </a:bodyPr>
          <a:lstStyle/>
          <a:p>
            <a:pPr algn="ctr"/>
            <a:r>
              <a:rPr lang="en-GB" sz="3200" dirty="0">
                <a:solidFill>
                  <a:schemeClr val="bg1"/>
                </a:solidFill>
              </a:rPr>
              <a:t>A study of synchronization and concurrency issue in the dining philosophers problem</a:t>
            </a:r>
            <a:endParaRPr lang="en-IE" sz="3200" dirty="0">
              <a:solidFill>
                <a:schemeClr val="bg1"/>
              </a:solidFill>
            </a:endParaRPr>
          </a:p>
        </p:txBody>
      </p:sp>
      <p:sp>
        <p:nvSpPr>
          <p:cNvPr id="3" name="Subtitle 2">
            <a:extLst>
              <a:ext uri="{FF2B5EF4-FFF2-40B4-BE49-F238E27FC236}">
                <a16:creationId xmlns:a16="http://schemas.microsoft.com/office/drawing/2014/main" id="{08EF54BE-3D85-7E5F-EB37-1C21E91ACD2A}"/>
              </a:ext>
            </a:extLst>
          </p:cNvPr>
          <p:cNvSpPr>
            <a:spLocks noGrp="1"/>
          </p:cNvSpPr>
          <p:nvPr>
            <p:ph type="subTitle" idx="1"/>
          </p:nvPr>
        </p:nvSpPr>
        <p:spPr>
          <a:xfrm>
            <a:off x="3101039" y="3429000"/>
            <a:ext cx="5989921" cy="2034675"/>
          </a:xfrm>
        </p:spPr>
        <p:txBody>
          <a:bodyPr>
            <a:normAutofit/>
          </a:bodyPr>
          <a:lstStyle/>
          <a:p>
            <a:r>
              <a:rPr lang="en-GB" dirty="0"/>
              <a:t>Submitted by: 	Rochelle Mullen     B00156311</a:t>
            </a:r>
          </a:p>
          <a:p>
            <a:r>
              <a:rPr lang="en-GB" dirty="0"/>
              <a:t>		Steven Kelly 	       B00150588</a:t>
            </a:r>
          </a:p>
          <a:p>
            <a:r>
              <a:rPr lang="en-GB" dirty="0"/>
              <a:t>		Habiba Nour 	       B00151078</a:t>
            </a:r>
          </a:p>
          <a:p>
            <a:r>
              <a:rPr lang="en-GB" dirty="0"/>
              <a:t>		Piotr Momat 	       B00156112</a:t>
            </a:r>
          </a:p>
          <a:p>
            <a:pPr algn="ctr"/>
            <a:endParaRPr lang="en-GB" dirty="0"/>
          </a:p>
          <a:p>
            <a:pPr algn="ctr"/>
            <a:endParaRPr lang="en-IE" dirty="0"/>
          </a:p>
        </p:txBody>
      </p:sp>
    </p:spTree>
    <p:extLst>
      <p:ext uri="{BB962C8B-B14F-4D97-AF65-F5344CB8AC3E}">
        <p14:creationId xmlns:p14="http://schemas.microsoft.com/office/powerpoint/2010/main" val="277345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3" y="387024"/>
            <a:ext cx="9905998" cy="916368"/>
          </a:xfrm>
        </p:spPr>
        <p:txBody>
          <a:bodyPr/>
          <a:lstStyle/>
          <a:p>
            <a:r>
              <a:rPr lang="en-GB" dirty="0">
                <a:solidFill>
                  <a:schemeClr val="bg1"/>
                </a:solidFill>
              </a:rPr>
              <a:t>FILEs after compilation</a:t>
            </a:r>
            <a:endParaRPr lang="en-IE" dirty="0">
              <a:solidFill>
                <a:schemeClr val="bg1"/>
              </a:solidFill>
            </a:endParaRPr>
          </a:p>
        </p:txBody>
      </p:sp>
      <p:pic>
        <p:nvPicPr>
          <p:cNvPr id="7" name="Picture 6" descr="A group of icons with text&#10;&#10;Description automatically generated">
            <a:extLst>
              <a:ext uri="{FF2B5EF4-FFF2-40B4-BE49-F238E27FC236}">
                <a16:creationId xmlns:a16="http://schemas.microsoft.com/office/drawing/2014/main" id="{665889E4-31A3-CFA1-8A30-757C920BF566}"/>
              </a:ext>
            </a:extLst>
          </p:cNvPr>
          <p:cNvPicPr>
            <a:picLocks noChangeAspect="1"/>
          </p:cNvPicPr>
          <p:nvPr/>
        </p:nvPicPr>
        <p:blipFill>
          <a:blip r:embed="rId2"/>
          <a:stretch>
            <a:fillRect/>
          </a:stretch>
        </p:blipFill>
        <p:spPr>
          <a:xfrm>
            <a:off x="1141413" y="2051164"/>
            <a:ext cx="9905998" cy="4228460"/>
          </a:xfrm>
          <a:prstGeom prst="rect">
            <a:avLst/>
          </a:prstGeom>
        </p:spPr>
      </p:pic>
      <p:sp>
        <p:nvSpPr>
          <p:cNvPr id="3" name="TextBox 2">
            <a:extLst>
              <a:ext uri="{FF2B5EF4-FFF2-40B4-BE49-F238E27FC236}">
                <a16:creationId xmlns:a16="http://schemas.microsoft.com/office/drawing/2014/main" id="{3B5AF558-87D9-D45E-1B11-39E19DD2B549}"/>
              </a:ext>
            </a:extLst>
          </p:cNvPr>
          <p:cNvSpPr txBox="1"/>
          <p:nvPr/>
        </p:nvSpPr>
        <p:spPr>
          <a:xfrm>
            <a:off x="1435260" y="1192192"/>
            <a:ext cx="9398643" cy="646331"/>
          </a:xfrm>
          <a:prstGeom prst="rect">
            <a:avLst/>
          </a:prstGeom>
          <a:noFill/>
        </p:spPr>
        <p:txBody>
          <a:bodyPr wrap="square" rtlCol="0">
            <a:spAutoFit/>
          </a:bodyPr>
          <a:lstStyle/>
          <a:p>
            <a:r>
              <a:rPr lang="en-US" dirty="0"/>
              <a:t>We can remove </a:t>
            </a:r>
            <a:r>
              <a:rPr lang="en-US" dirty="0" err="1"/>
              <a:t>Makefile</a:t>
            </a:r>
            <a:r>
              <a:rPr lang="en-US" dirty="0"/>
              <a:t> after we compile the program. We also get three classes being generated once we compile our solution.</a:t>
            </a:r>
          </a:p>
        </p:txBody>
      </p:sp>
    </p:spTree>
    <p:extLst>
      <p:ext uri="{BB962C8B-B14F-4D97-AF65-F5344CB8AC3E}">
        <p14:creationId xmlns:p14="http://schemas.microsoft.com/office/powerpoint/2010/main" val="303235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38F63C-4BC4-58BC-EAE9-0371EC01A39C}"/>
              </a:ext>
            </a:extLst>
          </p:cNvPr>
          <p:cNvSpPr txBox="1">
            <a:spLocks/>
          </p:cNvSpPr>
          <p:nvPr/>
        </p:nvSpPr>
        <p:spPr>
          <a:xfrm>
            <a:off x="1446213" y="619761"/>
            <a:ext cx="9905998"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Results and Analysis:</a:t>
            </a:r>
            <a:endParaRPr lang="en-IE" dirty="0">
              <a:solidFill>
                <a:schemeClr val="bg1"/>
              </a:solidFill>
            </a:endParaRPr>
          </a:p>
        </p:txBody>
      </p:sp>
      <p:sp>
        <p:nvSpPr>
          <p:cNvPr id="12" name="TextBox 11">
            <a:extLst>
              <a:ext uri="{FF2B5EF4-FFF2-40B4-BE49-F238E27FC236}">
                <a16:creationId xmlns:a16="http://schemas.microsoft.com/office/drawing/2014/main" id="{44DD9DCD-CC2D-4B06-00B2-0A3AD81ECD9D}"/>
              </a:ext>
            </a:extLst>
          </p:cNvPr>
          <p:cNvSpPr txBox="1"/>
          <p:nvPr/>
        </p:nvSpPr>
        <p:spPr>
          <a:xfrm>
            <a:off x="1214203" y="2413416"/>
            <a:ext cx="8949128" cy="1200329"/>
          </a:xfrm>
          <a:prstGeom prst="rect">
            <a:avLst/>
          </a:prstGeom>
          <a:noFill/>
        </p:spPr>
        <p:txBody>
          <a:bodyPr wrap="square" rtlCol="0">
            <a:spAutoFit/>
          </a:bodyPr>
          <a:lstStyle/>
          <a:p>
            <a:r>
              <a:rPr lang="en-US" dirty="0"/>
              <a:t>After running our solution in </a:t>
            </a:r>
            <a:r>
              <a:rPr lang="en-US" dirty="0" err="1"/>
              <a:t>ThreadMentor</a:t>
            </a:r>
            <a:r>
              <a:rPr lang="en-US" dirty="0"/>
              <a:t> for more than 10 times with different values, we were expecting to see at least once starvation, but unfortunately we did not come across it. It is the only problem that our solution can have, since only 4 Philosophers sit at the table. $ philosopher only at the table allows us to avoid </a:t>
            </a:r>
          </a:p>
        </p:txBody>
      </p:sp>
    </p:spTree>
    <p:extLst>
      <p:ext uri="{BB962C8B-B14F-4D97-AF65-F5344CB8AC3E}">
        <p14:creationId xmlns:p14="http://schemas.microsoft.com/office/powerpoint/2010/main" val="15789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8C27-AEAD-28B8-6C38-2699A6354868}"/>
              </a:ext>
            </a:extLst>
          </p:cNvPr>
          <p:cNvSpPr>
            <a:spLocks noGrp="1"/>
          </p:cNvSpPr>
          <p:nvPr>
            <p:ph type="title"/>
          </p:nvPr>
        </p:nvSpPr>
        <p:spPr>
          <a:xfrm>
            <a:off x="1446213" y="619761"/>
            <a:ext cx="9905998" cy="803882"/>
          </a:xfrm>
        </p:spPr>
        <p:txBody>
          <a:bodyPr/>
          <a:lstStyle/>
          <a:p>
            <a:r>
              <a:rPr lang="en-GB" dirty="0">
                <a:solidFill>
                  <a:schemeClr val="bg1"/>
                </a:solidFill>
              </a:rPr>
              <a:t>Results and Analysis</a:t>
            </a:r>
            <a:endParaRPr lang="en-IE" dirty="0">
              <a:solidFill>
                <a:schemeClr val="bg1"/>
              </a:solidFill>
            </a:endParaRPr>
          </a:p>
        </p:txBody>
      </p:sp>
      <p:sp>
        <p:nvSpPr>
          <p:cNvPr id="9" name="TextBox 8">
            <a:extLst>
              <a:ext uri="{FF2B5EF4-FFF2-40B4-BE49-F238E27FC236}">
                <a16:creationId xmlns:a16="http://schemas.microsoft.com/office/drawing/2014/main" id="{C185EAF9-FD17-69BE-A8E1-F77037846927}"/>
              </a:ext>
            </a:extLst>
          </p:cNvPr>
          <p:cNvSpPr txBox="1"/>
          <p:nvPr/>
        </p:nvSpPr>
        <p:spPr>
          <a:xfrm>
            <a:off x="794587" y="4667301"/>
            <a:ext cx="10717859" cy="1754326"/>
          </a:xfrm>
          <a:prstGeom prst="rect">
            <a:avLst/>
          </a:prstGeom>
          <a:noFill/>
        </p:spPr>
        <p:txBody>
          <a:bodyPr wrap="square" rtlCol="0">
            <a:spAutoFit/>
          </a:bodyPr>
          <a:lstStyle/>
          <a:p>
            <a:r>
              <a:rPr lang="en-GB" sz="1800" dirty="0">
                <a:effectLst/>
                <a:latin typeface="Arial" panose="020B0604020202020204" pitchFamily="34" charset="0"/>
                <a:ea typeface="SimSun" panose="02010600030101010101" pitchFamily="2" charset="-122"/>
                <a:cs typeface="Mangal" panose="02040503050203030202" pitchFamily="18" charset="0"/>
              </a:rPr>
              <a:t>Philosopher0 finished eating, because thread is finished. Philospoher1 was locked from eating(red line) and MU means chopsticks are unlocked and he is eating. Philosopher</a:t>
            </a:r>
            <a:r>
              <a:rPr lang="en-GB" dirty="0">
                <a:latin typeface="Arial" panose="020B0604020202020204" pitchFamily="34" charset="0"/>
                <a:ea typeface="SimSun" panose="02010600030101010101" pitchFamily="2" charset="-122"/>
                <a:cs typeface="Mangal" panose="02040503050203030202" pitchFamily="18" charset="0"/>
              </a:rPr>
              <a:t>2 is in wait phase(MLW). Philosopher3 was eating, after semaphore signal, the Philosopehr3 had to give up the chair, and once he took his seat back(SE) he waited for the chopstick(MW). Philosopher4 was eating, after he gave a signal(SS) so bouncer asked him to wait, and after some time he entered eating again(SE)  and MW means he waited for chopsticks. </a:t>
            </a:r>
            <a:endParaRPr lang="en-IE" dirty="0"/>
          </a:p>
        </p:txBody>
      </p:sp>
      <p:pic>
        <p:nvPicPr>
          <p:cNvPr id="10" name="Picture 9" descr="A screenshot of a computer&#10;&#10;Description automatically generated">
            <a:extLst>
              <a:ext uri="{FF2B5EF4-FFF2-40B4-BE49-F238E27FC236}">
                <a16:creationId xmlns:a16="http://schemas.microsoft.com/office/drawing/2014/main" id="{5DFF34A6-89D0-C5C8-71C4-43834D3A2C72}"/>
              </a:ext>
            </a:extLst>
          </p:cNvPr>
          <p:cNvPicPr>
            <a:picLocks noChangeAspect="1"/>
          </p:cNvPicPr>
          <p:nvPr/>
        </p:nvPicPr>
        <p:blipFill>
          <a:blip r:embed="rId2"/>
          <a:stretch>
            <a:fillRect/>
          </a:stretch>
        </p:blipFill>
        <p:spPr>
          <a:xfrm>
            <a:off x="1446213" y="1453044"/>
            <a:ext cx="7772400" cy="3004580"/>
          </a:xfrm>
          <a:prstGeom prst="rect">
            <a:avLst/>
          </a:prstGeom>
        </p:spPr>
      </p:pic>
    </p:spTree>
    <p:extLst>
      <p:ext uri="{BB962C8B-B14F-4D97-AF65-F5344CB8AC3E}">
        <p14:creationId xmlns:p14="http://schemas.microsoft.com/office/powerpoint/2010/main" val="34084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31B8-B5A7-358F-5CA1-7B0A146AA819}"/>
              </a:ext>
            </a:extLst>
          </p:cNvPr>
          <p:cNvSpPr>
            <a:spLocks noGrp="1"/>
          </p:cNvSpPr>
          <p:nvPr>
            <p:ph type="title"/>
          </p:nvPr>
        </p:nvSpPr>
        <p:spPr/>
        <p:txBody>
          <a:bodyPr/>
          <a:lstStyle/>
          <a:p>
            <a:endParaRPr lang="en-IE"/>
          </a:p>
        </p:txBody>
      </p:sp>
      <p:pic>
        <p:nvPicPr>
          <p:cNvPr id="5" name="Content Placeholder 4">
            <a:extLst>
              <a:ext uri="{FF2B5EF4-FFF2-40B4-BE49-F238E27FC236}">
                <a16:creationId xmlns:a16="http://schemas.microsoft.com/office/drawing/2014/main" id="{458AC970-EC79-5BE6-967E-4E50A093B62C}"/>
              </a:ext>
            </a:extLst>
          </p:cNvPr>
          <p:cNvPicPr>
            <a:picLocks noGrp="1" noChangeAspect="1"/>
          </p:cNvPicPr>
          <p:nvPr>
            <p:ph idx="1"/>
          </p:nvPr>
        </p:nvPicPr>
        <p:blipFill>
          <a:blip r:embed="rId2"/>
          <a:stretch>
            <a:fillRect/>
          </a:stretch>
        </p:blipFill>
        <p:spPr>
          <a:xfrm>
            <a:off x="1141412" y="618518"/>
            <a:ext cx="7435967" cy="2329339"/>
          </a:xfrm>
        </p:spPr>
      </p:pic>
      <p:pic>
        <p:nvPicPr>
          <p:cNvPr id="7" name="Picture 6">
            <a:extLst>
              <a:ext uri="{FF2B5EF4-FFF2-40B4-BE49-F238E27FC236}">
                <a16:creationId xmlns:a16="http://schemas.microsoft.com/office/drawing/2014/main" id="{9D8E77FA-53A4-0174-20D8-E6DF7645771E}"/>
              </a:ext>
            </a:extLst>
          </p:cNvPr>
          <p:cNvPicPr>
            <a:picLocks noChangeAspect="1"/>
          </p:cNvPicPr>
          <p:nvPr/>
        </p:nvPicPr>
        <p:blipFill>
          <a:blip r:embed="rId3"/>
          <a:stretch>
            <a:fillRect/>
          </a:stretch>
        </p:blipFill>
        <p:spPr>
          <a:xfrm>
            <a:off x="1141412" y="3612830"/>
            <a:ext cx="6722428" cy="653893"/>
          </a:xfrm>
          <a:prstGeom prst="rect">
            <a:avLst/>
          </a:prstGeom>
        </p:spPr>
      </p:pic>
      <p:pic>
        <p:nvPicPr>
          <p:cNvPr id="9" name="Picture 8">
            <a:extLst>
              <a:ext uri="{FF2B5EF4-FFF2-40B4-BE49-F238E27FC236}">
                <a16:creationId xmlns:a16="http://schemas.microsoft.com/office/drawing/2014/main" id="{B206604F-0083-42C4-E6D9-88CDC0E7B9A0}"/>
              </a:ext>
            </a:extLst>
          </p:cNvPr>
          <p:cNvPicPr>
            <a:picLocks noChangeAspect="1"/>
          </p:cNvPicPr>
          <p:nvPr/>
        </p:nvPicPr>
        <p:blipFill>
          <a:blip r:embed="rId4"/>
          <a:stretch>
            <a:fillRect/>
          </a:stretch>
        </p:blipFill>
        <p:spPr>
          <a:xfrm>
            <a:off x="1141412" y="5208399"/>
            <a:ext cx="6811328" cy="593580"/>
          </a:xfrm>
          <a:prstGeom prst="rect">
            <a:avLst/>
          </a:prstGeom>
        </p:spPr>
      </p:pic>
      <p:sp>
        <p:nvSpPr>
          <p:cNvPr id="10" name="TextBox 9">
            <a:extLst>
              <a:ext uri="{FF2B5EF4-FFF2-40B4-BE49-F238E27FC236}">
                <a16:creationId xmlns:a16="http://schemas.microsoft.com/office/drawing/2014/main" id="{3D7A6236-46CA-1A27-CD18-9BA83FB5CDC5}"/>
              </a:ext>
            </a:extLst>
          </p:cNvPr>
          <p:cNvSpPr txBox="1"/>
          <p:nvPr/>
        </p:nvSpPr>
        <p:spPr>
          <a:xfrm>
            <a:off x="1141412" y="3074670"/>
            <a:ext cx="5990908" cy="369332"/>
          </a:xfrm>
          <a:prstGeom prst="rect">
            <a:avLst/>
          </a:prstGeom>
          <a:noFill/>
        </p:spPr>
        <p:txBody>
          <a:bodyPr wrap="square" rtlCol="0">
            <a:spAutoFit/>
          </a:bodyPr>
          <a:lstStyle/>
          <a:p>
            <a:r>
              <a:rPr lang="en-GB" dirty="0"/>
              <a:t>Philosopher 3 leaves table</a:t>
            </a:r>
            <a:endParaRPr lang="en-IE" dirty="0"/>
          </a:p>
        </p:txBody>
      </p:sp>
      <p:sp>
        <p:nvSpPr>
          <p:cNvPr id="11" name="TextBox 10">
            <a:extLst>
              <a:ext uri="{FF2B5EF4-FFF2-40B4-BE49-F238E27FC236}">
                <a16:creationId xmlns:a16="http://schemas.microsoft.com/office/drawing/2014/main" id="{E8A5B6B8-744B-E96A-D37D-F3B90F3F5172}"/>
              </a:ext>
            </a:extLst>
          </p:cNvPr>
          <p:cNvSpPr txBox="1"/>
          <p:nvPr/>
        </p:nvSpPr>
        <p:spPr>
          <a:xfrm>
            <a:off x="1245870" y="4617720"/>
            <a:ext cx="6469380" cy="369332"/>
          </a:xfrm>
          <a:prstGeom prst="rect">
            <a:avLst/>
          </a:prstGeom>
          <a:noFill/>
        </p:spPr>
        <p:txBody>
          <a:bodyPr wrap="square" rtlCol="0">
            <a:spAutoFit/>
          </a:bodyPr>
          <a:lstStyle/>
          <a:p>
            <a:r>
              <a:rPr lang="en-GB" dirty="0"/>
              <a:t>Philosopher 0 waits to join </a:t>
            </a:r>
            <a:endParaRPr lang="en-IE" dirty="0"/>
          </a:p>
        </p:txBody>
      </p:sp>
    </p:spTree>
    <p:extLst>
      <p:ext uri="{BB962C8B-B14F-4D97-AF65-F5344CB8AC3E}">
        <p14:creationId xmlns:p14="http://schemas.microsoft.com/office/powerpoint/2010/main" val="154416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p:txBody>
          <a:bodyPr/>
          <a:lstStyle/>
          <a:p>
            <a:r>
              <a:rPr lang="en-GB" dirty="0">
                <a:solidFill>
                  <a:schemeClr val="bg1"/>
                </a:solidFill>
              </a:rPr>
              <a:t>CONCLUSION</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p:txBody>
          <a:bodyPr/>
          <a:lstStyle/>
          <a:p>
            <a:r>
              <a:rPr lang="en-GB" dirty="0"/>
              <a:t>Our solution prevents deadlock</a:t>
            </a:r>
          </a:p>
          <a:p>
            <a:r>
              <a:rPr lang="en-GB" dirty="0"/>
              <a:t>May have issue with long wait times as one philosopher can eat and think quicker</a:t>
            </a:r>
          </a:p>
          <a:p>
            <a:endParaRPr lang="en-GB" dirty="0"/>
          </a:p>
        </p:txBody>
      </p:sp>
    </p:spTree>
    <p:extLst>
      <p:ext uri="{BB962C8B-B14F-4D97-AF65-F5344CB8AC3E}">
        <p14:creationId xmlns:p14="http://schemas.microsoft.com/office/powerpoint/2010/main" val="1946306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3F3F-14B6-7B2E-A2CA-EF01DEDBBA9C}"/>
              </a:ext>
            </a:extLst>
          </p:cNvPr>
          <p:cNvSpPr>
            <a:spLocks noGrp="1"/>
          </p:cNvSpPr>
          <p:nvPr>
            <p:ph type="title"/>
          </p:nvPr>
        </p:nvSpPr>
        <p:spPr/>
        <p:txBody>
          <a:bodyPr/>
          <a:lstStyle/>
          <a:p>
            <a:r>
              <a:rPr lang="en-GB" dirty="0"/>
              <a:t>References</a:t>
            </a:r>
            <a:endParaRPr lang="en-IE" dirty="0"/>
          </a:p>
        </p:txBody>
      </p:sp>
      <p:sp>
        <p:nvSpPr>
          <p:cNvPr id="3" name="Content Placeholder 2">
            <a:extLst>
              <a:ext uri="{FF2B5EF4-FFF2-40B4-BE49-F238E27FC236}">
                <a16:creationId xmlns:a16="http://schemas.microsoft.com/office/drawing/2014/main" id="{3002F449-4A71-C042-A9A8-4721F0CD401A}"/>
              </a:ext>
            </a:extLst>
          </p:cNvPr>
          <p:cNvSpPr>
            <a:spLocks noGrp="1"/>
          </p:cNvSpPr>
          <p:nvPr>
            <p:ph idx="1"/>
          </p:nvPr>
        </p:nvSpPr>
        <p:spPr/>
        <p:txBody>
          <a:bodyPr>
            <a:normAutofit fontScale="92500" lnSpcReduction="20000"/>
          </a:bodyPr>
          <a:lstStyle/>
          <a:p>
            <a:r>
              <a:rPr lang="en-IE" sz="2100" dirty="0"/>
              <a:t>Dining Philosophers Problem. 2020, </a:t>
            </a:r>
            <a:r>
              <a:rPr lang="en-IE" sz="2100" dirty="0">
                <a:hlinkClick r:id="rId2" tooltip="‌"/>
              </a:rPr>
              <a:t>miro.medium.com/max/662/1*bBGR80ixw0l6ZELyNh7fxw.png</a:t>
            </a:r>
            <a:r>
              <a:rPr lang="en-IE" sz="2100" dirty="0"/>
              <a:t>. Accessed 13 Feb. 2024.</a:t>
            </a:r>
          </a:p>
          <a:p>
            <a:r>
              <a:rPr lang="en-IE" sz="2100" dirty="0" err="1"/>
              <a:t>Dr.</a:t>
            </a:r>
            <a:r>
              <a:rPr lang="en-IE" sz="2100" dirty="0"/>
              <a:t> C.-K. </a:t>
            </a:r>
            <a:r>
              <a:rPr lang="en-IE" sz="2100" dirty="0" err="1"/>
              <a:t>Shene</a:t>
            </a:r>
            <a:r>
              <a:rPr lang="en-IE" sz="2100" dirty="0"/>
              <a:t>. Multithreaded Programming with </a:t>
            </a:r>
            <a:r>
              <a:rPr lang="en-IE" sz="2100" dirty="0" err="1"/>
              <a:t>ThreadMentor</a:t>
            </a:r>
            <a:r>
              <a:rPr lang="en-IE" sz="2100" dirty="0"/>
              <a:t>. Aug. 2001, COMP H2014 KF: </a:t>
            </a:r>
            <a:r>
              <a:rPr lang="en-IE" sz="2100" dirty="0" err="1"/>
              <a:t>ThreadMentor</a:t>
            </a:r>
            <a:r>
              <a:rPr lang="en-IE" sz="2100" dirty="0"/>
              <a:t> E-Book (tudublin.ie). Accessed 31 Jan. 2024.</a:t>
            </a:r>
          </a:p>
          <a:p>
            <a:r>
              <a:rPr lang="en-IE" sz="2100" dirty="0"/>
              <a:t>Neso Academy. “The Dining Philosophers Problem.” https://www.youtube.com/watch?v=FYUi-u7UWgw, Neso Academy, 13 July 2021, . Accessed 1 Mar. 2024.</a:t>
            </a:r>
          </a:p>
          <a:p>
            <a:r>
              <a:rPr lang="en-US" sz="2100" dirty="0">
                <a:effectLst/>
                <a:ea typeface="MS Mincho" panose="02020609040205080304" pitchFamily="49" charset="-128"/>
                <a:cs typeface="Times New Roman" panose="02020603050405020304" pitchFamily="18" charset="0"/>
              </a:rPr>
              <a:t>Carr, S., Mayo, J., &amp; </a:t>
            </a:r>
            <a:r>
              <a:rPr lang="en-US" sz="2100" dirty="0" err="1">
                <a:effectLst/>
                <a:ea typeface="MS Mincho" panose="02020609040205080304" pitchFamily="49" charset="-128"/>
                <a:cs typeface="Times New Roman" panose="02020603050405020304" pitchFamily="18" charset="0"/>
              </a:rPr>
              <a:t>Shene</a:t>
            </a:r>
            <a:r>
              <a:rPr lang="en-US" sz="2100" dirty="0">
                <a:effectLst/>
                <a:ea typeface="MS Mincho" panose="02020609040205080304" pitchFamily="49" charset="-128"/>
                <a:cs typeface="Times New Roman" panose="02020603050405020304" pitchFamily="18" charset="0"/>
              </a:rPr>
              <a:t>, C. (January 2003) "</a:t>
            </a:r>
            <a:r>
              <a:rPr lang="en-IE" sz="2100" dirty="0" err="1">
                <a:effectLst/>
                <a:ea typeface="MS Mincho" panose="02020609040205080304" pitchFamily="49" charset="-128"/>
                <a:cs typeface="Times New Roman" panose="02020603050405020304" pitchFamily="18" charset="0"/>
              </a:rPr>
              <a:t>ThreadMentor</a:t>
            </a:r>
            <a:r>
              <a:rPr lang="en-IE" sz="2100" dirty="0">
                <a:effectLst/>
                <a:ea typeface="MS Mincho" panose="02020609040205080304" pitchFamily="49" charset="-128"/>
                <a:cs typeface="Times New Roman" panose="02020603050405020304" pitchFamily="18" charset="0"/>
              </a:rPr>
              <a:t>: A pedagogical tool for multithreaded programming</a:t>
            </a:r>
            <a:r>
              <a:rPr lang="en-US" sz="2100" dirty="0">
                <a:effectLst/>
                <a:ea typeface="MS Mincho" panose="02020609040205080304" pitchFamily="49" charset="-128"/>
                <a:cs typeface="Times New Roman" panose="02020603050405020304" pitchFamily="18" charset="0"/>
              </a:rPr>
              <a:t>". Available at URL: </a:t>
            </a:r>
            <a:r>
              <a:rPr lang="en-US" sz="2100" u="sng" dirty="0">
                <a:solidFill>
                  <a:srgbClr val="0000FF"/>
                </a:solidFill>
                <a:effectLst/>
                <a:ea typeface="MS Mincho" panose="02020609040205080304" pitchFamily="49" charset="-128"/>
                <a:cs typeface="Times New Roman" panose="02020603050405020304" pitchFamily="18" charset="0"/>
                <a:hlinkClick r:id="rId3"/>
              </a:rPr>
              <a:t>https://www.researchgate.net/publication/220094570_ThreadMentor_A_pedagogical_tool_for_multithreaded_programming</a:t>
            </a:r>
            <a:r>
              <a:rPr lang="en-US" sz="2100" dirty="0">
                <a:effectLst/>
                <a:ea typeface="MS Mincho" panose="02020609040205080304" pitchFamily="49" charset="-128"/>
                <a:cs typeface="Times New Roman" panose="02020603050405020304" pitchFamily="18" charset="0"/>
              </a:rPr>
              <a:t>. </a:t>
            </a:r>
            <a:endParaRPr lang="en-IE" sz="2100" dirty="0">
              <a:effectLst/>
              <a:ea typeface="MS Mincho" panose="02020609040205080304" pitchFamily="49" charset="-128"/>
              <a:cs typeface="Times New Roman" panose="02020603050405020304" pitchFamily="18" charset="0"/>
            </a:endParaRPr>
          </a:p>
          <a:p>
            <a:endParaRPr lang="en-IE" b="1" dirty="0"/>
          </a:p>
        </p:txBody>
      </p:sp>
    </p:spTree>
    <p:extLst>
      <p:ext uri="{BB962C8B-B14F-4D97-AF65-F5344CB8AC3E}">
        <p14:creationId xmlns:p14="http://schemas.microsoft.com/office/powerpoint/2010/main" val="130847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622427" y="175755"/>
            <a:ext cx="4459286" cy="626390"/>
          </a:xfrm>
        </p:spPr>
        <p:txBody>
          <a:bodyPr>
            <a:normAutofit/>
          </a:bodyPr>
          <a:lstStyle/>
          <a:p>
            <a:r>
              <a:rPr lang="en-GB" sz="3200" dirty="0">
                <a:solidFill>
                  <a:schemeClr val="bg1"/>
                </a:solidFill>
              </a:rPr>
              <a:t>Introduction</a:t>
            </a:r>
            <a:endParaRPr lang="en-IE" sz="3200"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1143040" y="4614070"/>
            <a:ext cx="5479768" cy="2027236"/>
          </a:xfrm>
        </p:spPr>
        <p:txBody>
          <a:bodyPr>
            <a:normAutofit/>
          </a:bodyPr>
          <a:lstStyle/>
          <a:p>
            <a:r>
              <a:rPr lang="en-GB" sz="2000" dirty="0"/>
              <a:t>Concurrency and Synchronisation Issues in OSes </a:t>
            </a:r>
          </a:p>
          <a:p>
            <a:r>
              <a:rPr lang="en-GB" sz="2000" dirty="0"/>
              <a:t>Mutex Locks </a:t>
            </a:r>
          </a:p>
          <a:p>
            <a:r>
              <a:rPr lang="en-GB" sz="2000" dirty="0"/>
              <a:t>Semaphores </a:t>
            </a:r>
          </a:p>
          <a:p>
            <a:r>
              <a:rPr lang="en-GB" sz="2000" dirty="0"/>
              <a:t>The Dining Philosophers Problem with Four Chairs</a:t>
            </a:r>
          </a:p>
        </p:txBody>
      </p:sp>
      <p:pic>
        <p:nvPicPr>
          <p:cNvPr id="5" name="Picture 4">
            <a:extLst>
              <a:ext uri="{FF2B5EF4-FFF2-40B4-BE49-F238E27FC236}">
                <a16:creationId xmlns:a16="http://schemas.microsoft.com/office/drawing/2014/main" id="{D519A8EB-7659-03AD-FE42-B70F741E4730}"/>
              </a:ext>
            </a:extLst>
          </p:cNvPr>
          <p:cNvPicPr>
            <a:picLocks noChangeAspect="1"/>
          </p:cNvPicPr>
          <p:nvPr/>
        </p:nvPicPr>
        <p:blipFill>
          <a:blip r:embed="rId4"/>
          <a:stretch>
            <a:fillRect/>
          </a:stretch>
        </p:blipFill>
        <p:spPr>
          <a:xfrm>
            <a:off x="584200" y="939535"/>
            <a:ext cx="11379199" cy="34998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grpSp>
      <p:sp>
        <p:nvSpPr>
          <p:cNvPr id="6" name="TextBox 5">
            <a:extLst>
              <a:ext uri="{FF2B5EF4-FFF2-40B4-BE49-F238E27FC236}">
                <a16:creationId xmlns:a16="http://schemas.microsoft.com/office/drawing/2014/main" id="{0071CE8B-7C00-2054-233D-246C1294D9EE}"/>
              </a:ext>
            </a:extLst>
          </p:cNvPr>
          <p:cNvSpPr txBox="1"/>
          <p:nvPr/>
        </p:nvSpPr>
        <p:spPr>
          <a:xfrm>
            <a:off x="7508673" y="4614070"/>
            <a:ext cx="2687512" cy="1733808"/>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Makefile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Results and Analysis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Conclusion</a:t>
            </a:r>
          </a:p>
          <a:p>
            <a:endParaRPr lang="en-US" dirty="0"/>
          </a:p>
        </p:txBody>
      </p:sp>
    </p:spTree>
    <p:extLst>
      <p:ext uri="{BB962C8B-B14F-4D97-AF65-F5344CB8AC3E}">
        <p14:creationId xmlns:p14="http://schemas.microsoft.com/office/powerpoint/2010/main" val="13367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Concurrency Issues in </a:t>
            </a:r>
            <a:r>
              <a:rPr lang="en-GB" dirty="0" err="1">
                <a:solidFill>
                  <a:schemeClr val="bg1"/>
                </a:solidFill>
              </a:rPr>
              <a:t>oses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p:txBody>
          <a:bodyPr/>
          <a:lstStyle/>
          <a:p>
            <a:r>
              <a:rPr lang="en-GB" dirty="0"/>
              <a:t>Concurrency: </a:t>
            </a:r>
            <a:r>
              <a:rPr lang="en-GB" dirty="0" err="1"/>
              <a:t>Os</a:t>
            </a:r>
            <a:r>
              <a:rPr lang="en-GB" dirty="0"/>
              <a:t> ability to execute simultaneous tasks</a:t>
            </a:r>
          </a:p>
          <a:p>
            <a:r>
              <a:rPr lang="en-GB" dirty="0"/>
              <a:t>Independent processes and Cooperating processes</a:t>
            </a:r>
          </a:p>
          <a:p>
            <a:r>
              <a:rPr lang="en-GB" dirty="0"/>
              <a:t>Deadlock: Processes/ threads are waiting for release</a:t>
            </a:r>
          </a:p>
          <a:p>
            <a:r>
              <a:rPr lang="en-GB" dirty="0"/>
              <a:t>Starvation: Thread can’t gain access to shared resources, cannot progress</a:t>
            </a:r>
          </a:p>
          <a:p>
            <a:r>
              <a:rPr lang="en-GB" dirty="0"/>
              <a:t>Blocking: System call where process execution is blocked until requested operation is complete</a:t>
            </a:r>
          </a:p>
        </p:txBody>
      </p:sp>
    </p:spTree>
    <p:extLst>
      <p:ext uri="{BB962C8B-B14F-4D97-AF65-F5344CB8AC3E}">
        <p14:creationId xmlns:p14="http://schemas.microsoft.com/office/powerpoint/2010/main" val="199057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5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6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41"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2"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3"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4"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5"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6"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7"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8"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9"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0"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grpSp>
        <p:grpSp>
          <p:nvGrpSpPr>
            <p:cNvPr id="72" name="Group 71">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3"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4"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5"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6"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7"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8"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9"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0"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1"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2"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grpSp>
      </p:grpSp>
      <p:pic>
        <p:nvPicPr>
          <p:cNvPr id="52"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a:xfrm>
            <a:off x="5128643" y="618518"/>
            <a:ext cx="6188402" cy="1478570"/>
          </a:xfrm>
        </p:spPr>
        <p:txBody>
          <a:bodyPr>
            <a:normAutofit/>
          </a:bodyPr>
          <a:lstStyle/>
          <a:p>
            <a:r>
              <a:rPr lang="en-GB" dirty="0"/>
              <a:t>Synchronisation issues in </a:t>
            </a:r>
            <a:r>
              <a:rPr lang="en-GB" dirty="0" err="1"/>
              <a:t>oses</a:t>
            </a:r>
            <a:endParaRPr lang="en-IE" dirty="0"/>
          </a:p>
        </p:txBody>
      </p:sp>
      <p:sp useBgFill="1">
        <p:nvSpPr>
          <p:cNvPr id="54"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cess Synchronization - GeeksforGeeks">
            <a:extLst>
              <a:ext uri="{FF2B5EF4-FFF2-40B4-BE49-F238E27FC236}">
                <a16:creationId xmlns:a16="http://schemas.microsoft.com/office/drawing/2014/main" id="{F1239AC2-85AC-55F5-74B6-D49DA16D4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26617" y="1648075"/>
            <a:ext cx="3178638" cy="3556389"/>
          </a:xfrm>
          <a:prstGeom prst="rect">
            <a:avLst/>
          </a:prstGeom>
          <a:noFill/>
        </p:spPr>
      </p:pic>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5128643" y="2249487"/>
            <a:ext cx="6188402" cy="3541714"/>
          </a:xfrm>
        </p:spPr>
        <p:txBody>
          <a:bodyPr>
            <a:normAutofit fontScale="92500"/>
          </a:bodyPr>
          <a:lstStyle/>
          <a:p>
            <a:r>
              <a:rPr lang="en-GB" dirty="0">
                <a:solidFill>
                  <a:srgbClr val="FFFFFF"/>
                </a:solidFill>
              </a:rPr>
              <a:t>Synchronisation: Control of multiple processes with shared resources and data in an operation system</a:t>
            </a:r>
          </a:p>
          <a:p>
            <a:r>
              <a:rPr lang="en-GB" dirty="0">
                <a:solidFill>
                  <a:srgbClr val="FFFFFF"/>
                </a:solidFill>
              </a:rPr>
              <a:t>Entry section, critical section, exit section, remainder section</a:t>
            </a:r>
          </a:p>
          <a:p>
            <a:r>
              <a:rPr lang="en-GB" dirty="0">
                <a:solidFill>
                  <a:srgbClr val="FFFFFF"/>
                </a:solidFill>
              </a:rPr>
              <a:t>Race condition: Multiple processes racing when modifying a shared resource</a:t>
            </a:r>
          </a:p>
          <a:p>
            <a:r>
              <a:rPr lang="en-GB" dirty="0">
                <a:solidFill>
                  <a:srgbClr val="FFFFFF"/>
                </a:solidFill>
              </a:rPr>
              <a:t>Critical section problem</a:t>
            </a:r>
          </a:p>
          <a:p>
            <a:endParaRPr lang="en-GB" dirty="0">
              <a:solidFill>
                <a:srgbClr val="FFFFFF"/>
              </a:solidFill>
            </a:endParaRPr>
          </a:p>
        </p:txBody>
      </p:sp>
      <p:sp>
        <p:nvSpPr>
          <p:cNvPr id="6" name="TextBox 5">
            <a:extLst>
              <a:ext uri="{FF2B5EF4-FFF2-40B4-BE49-F238E27FC236}">
                <a16:creationId xmlns:a16="http://schemas.microsoft.com/office/drawing/2014/main" id="{683F9608-F081-119E-3113-C7F65341F093}"/>
              </a:ext>
            </a:extLst>
          </p:cNvPr>
          <p:cNvSpPr txBox="1"/>
          <p:nvPr/>
        </p:nvSpPr>
        <p:spPr>
          <a:xfrm>
            <a:off x="827088" y="5296798"/>
            <a:ext cx="3478167" cy="646331"/>
          </a:xfrm>
          <a:prstGeom prst="rect">
            <a:avLst/>
          </a:prstGeom>
          <a:noFill/>
        </p:spPr>
        <p:txBody>
          <a:bodyPr wrap="square">
            <a:spAutoFit/>
          </a:bodyPr>
          <a:lstStyle/>
          <a:p>
            <a:r>
              <a:rPr lang="en-US" sz="1200" dirty="0"/>
              <a:t>(Image sourced from: https://media.geeksforgeeks.org/wp-content/cdn-uploads/gq/2015/06/critical-section-problem.png)</a:t>
            </a:r>
            <a:endParaRPr lang="en-IE" sz="1200" dirty="0"/>
          </a:p>
        </p:txBody>
      </p:sp>
    </p:spTree>
    <p:extLst>
      <p:ext uri="{BB962C8B-B14F-4D97-AF65-F5344CB8AC3E}">
        <p14:creationId xmlns:p14="http://schemas.microsoft.com/office/powerpoint/2010/main" val="17982021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vert="horz" lIns="91440" tIns="45720" rIns="91440" bIns="45720" rtlCol="0" anchor="b">
            <a:normAutofit/>
          </a:bodyPr>
          <a:lstStyle/>
          <a:p>
            <a:pPr algn="ctr"/>
            <a:r>
              <a:rPr lang="en-US" sz="4800" dirty="0">
                <a:solidFill>
                  <a:schemeClr val="bg1"/>
                </a:solidFill>
              </a:rPr>
              <a:t>Mutex Locks </a:t>
            </a: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type="body" sz="half" idx="2"/>
          </p:nvPr>
        </p:nvSpPr>
        <p:spPr/>
        <p:txBody>
          <a:bodyPr vert="horz" lIns="91440" tIns="45720" rIns="91440" bIns="45720" rtlCol="0">
            <a:normAutofit/>
          </a:bodyPr>
          <a:lstStyle/>
          <a:p>
            <a:pPr marL="342900" indent="-342900">
              <a:buFont typeface="Arial" panose="020B0604020202020204" pitchFamily="34" charset="0"/>
              <a:buChar char="•"/>
            </a:pPr>
            <a:r>
              <a:rPr lang="en-US" sz="2000" cap="all" dirty="0">
                <a:solidFill>
                  <a:schemeClr val="tx2"/>
                </a:solidFill>
              </a:rPr>
              <a:t>Locks work In pairs </a:t>
            </a:r>
          </a:p>
          <a:p>
            <a:pPr marL="342900" indent="-342900">
              <a:buFont typeface="Arial" panose="020B0604020202020204" pitchFamily="34" charset="0"/>
              <a:buChar char="•"/>
            </a:pPr>
            <a:r>
              <a:rPr lang="en-US" sz="2000" cap="all" dirty="0">
                <a:solidFill>
                  <a:schemeClr val="tx2"/>
                </a:solidFill>
              </a:rPr>
              <a:t>Philosophers pick up on chopstick and lock then pick up other if free</a:t>
            </a:r>
          </a:p>
          <a:p>
            <a:pPr marL="342900" indent="-342900">
              <a:buFont typeface="Arial" panose="020B0604020202020204" pitchFamily="34" charset="0"/>
              <a:buChar char="•"/>
            </a:pPr>
            <a:r>
              <a:rPr lang="en-US" sz="2000" cap="all" dirty="0">
                <a:solidFill>
                  <a:schemeClr val="tx2"/>
                </a:solidFill>
              </a:rPr>
              <a:t>Can lead to starvation if all pick up right chopstick at one time</a:t>
            </a:r>
          </a:p>
          <a:p>
            <a:pPr marL="342900" indent="-342900">
              <a:buFont typeface="Arial" panose="020B0604020202020204" pitchFamily="34" charset="0"/>
              <a:buChar char="•"/>
            </a:pPr>
            <a:r>
              <a:rPr lang="en-US" sz="2000" cap="all" dirty="0">
                <a:solidFill>
                  <a:schemeClr val="tx2"/>
                </a:solidFill>
              </a:rPr>
              <a:t>Has lock method and unlock method </a:t>
            </a:r>
          </a:p>
        </p:txBody>
      </p:sp>
      <p:sp>
        <p:nvSpPr>
          <p:cNvPr id="8" name="Picture Placeholder 7">
            <a:extLst>
              <a:ext uri="{FF2B5EF4-FFF2-40B4-BE49-F238E27FC236}">
                <a16:creationId xmlns:a16="http://schemas.microsoft.com/office/drawing/2014/main" id="{C167A901-F124-3D42-387C-04E170BE39B3}"/>
              </a:ext>
            </a:extLst>
          </p:cNvPr>
          <p:cNvSpPr>
            <a:spLocks noGrp="1"/>
          </p:cNvSpPr>
          <p:nvPr>
            <p:ph type="pic" idx="1"/>
          </p:nvPr>
        </p:nvSpPr>
        <p:spPr/>
        <p:txBody>
          <a:bodyPr/>
          <a:lstStyle/>
          <a:p>
            <a:endParaRPr lang="en-IE"/>
          </a:p>
        </p:txBody>
      </p:sp>
      <p:pic>
        <p:nvPicPr>
          <p:cNvPr id="9" name="Picture Placeholder 4" descr="A screenshot of a computer&#10;&#10;Description automatically generated">
            <a:extLst>
              <a:ext uri="{FF2B5EF4-FFF2-40B4-BE49-F238E27FC236}">
                <a16:creationId xmlns:a16="http://schemas.microsoft.com/office/drawing/2014/main" id="{E22ADAAD-69DA-A981-2ABE-3ACA3BC12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59" r="6954"/>
          <a:stretch/>
        </p:blipFill>
        <p:spPr>
          <a:xfrm>
            <a:off x="7380721" y="609600"/>
            <a:ext cx="4650858" cy="5181599"/>
          </a:xfrm>
          <a:prstGeom prst="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TextBox 10">
            <a:extLst>
              <a:ext uri="{FF2B5EF4-FFF2-40B4-BE49-F238E27FC236}">
                <a16:creationId xmlns:a16="http://schemas.microsoft.com/office/drawing/2014/main" id="{4F7CA343-0D7B-2B3D-785A-423FE5491269}"/>
              </a:ext>
            </a:extLst>
          </p:cNvPr>
          <p:cNvSpPr txBox="1"/>
          <p:nvPr/>
        </p:nvSpPr>
        <p:spPr>
          <a:xfrm>
            <a:off x="7380721" y="5791199"/>
            <a:ext cx="4650858" cy="646331"/>
          </a:xfrm>
          <a:prstGeom prst="rect">
            <a:avLst/>
          </a:prstGeom>
          <a:noFill/>
        </p:spPr>
        <p:txBody>
          <a:bodyPr wrap="square" rtlCol="0">
            <a:spAutoFit/>
          </a:bodyPr>
          <a:lstStyle/>
          <a:p>
            <a:r>
              <a:rPr lang="en-GB" dirty="0"/>
              <a:t>Source: </a:t>
            </a:r>
            <a:r>
              <a:rPr lang="en-IE" sz="1800" i="1" dirty="0" err="1">
                <a:effectLst/>
                <a:latin typeface="Arial" panose="020B0604020202020204" pitchFamily="34" charset="0"/>
                <a:ea typeface="SimSun" panose="02010600030101010101" pitchFamily="2" charset="-122"/>
                <a:cs typeface="Mangal" panose="02040503050203030202" pitchFamily="18" charset="0"/>
              </a:rPr>
              <a:t>ThreadMentor</a:t>
            </a:r>
            <a:r>
              <a:rPr lang="en-IE" sz="1800" i="1" dirty="0">
                <a:effectLst/>
                <a:latin typeface="Arial" panose="020B0604020202020204" pitchFamily="34" charset="0"/>
                <a:ea typeface="SimSun" panose="02010600030101010101" pitchFamily="2" charset="-122"/>
                <a:cs typeface="Mangal" panose="02040503050203030202" pitchFamily="18" charset="0"/>
              </a:rPr>
              <a:t>: Visualising Dining Philosophers: with Four Chairs</a:t>
            </a:r>
            <a:endParaRPr lang="en-IE" dirty="0"/>
          </a:p>
        </p:txBody>
      </p:sp>
    </p:spTree>
    <p:extLst>
      <p:ext uri="{BB962C8B-B14F-4D97-AF65-F5344CB8AC3E}">
        <p14:creationId xmlns:p14="http://schemas.microsoft.com/office/powerpoint/2010/main" val="24478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Semaphores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1141412" y="2097088"/>
            <a:ext cx="9905999" cy="3989995"/>
          </a:xfrm>
        </p:spPr>
        <p:txBody>
          <a:bodyPr>
            <a:normAutofit fontScale="85000" lnSpcReduction="20000"/>
          </a:bodyPr>
          <a:lstStyle/>
          <a:p>
            <a:r>
              <a:rPr lang="en-GB" dirty="0"/>
              <a:t>Semaphore is an extension to mutex locks</a:t>
            </a:r>
          </a:p>
          <a:p>
            <a:r>
              <a:rPr lang="en-GB" dirty="0"/>
              <a:t>It has 2 methods (Wait and Signal). Each method has two possibilities</a:t>
            </a:r>
          </a:p>
          <a:p>
            <a:r>
              <a:rPr lang="en-GB" dirty="0"/>
              <a:t>2 possibilities for Wait when it is executed by a thread: the counter of semaphore is either positive or zero</a:t>
            </a:r>
          </a:p>
          <a:p>
            <a:r>
              <a:rPr lang="en-GB" dirty="0"/>
              <a:t>2 possibilities for Signal when it is executed by thread: the queue of semaphore has no waiting thread or has a waiting thread </a:t>
            </a:r>
          </a:p>
          <a:p>
            <a:r>
              <a:rPr lang="en-GB" dirty="0"/>
              <a:t>Binary semaphores </a:t>
            </a:r>
            <a:r>
              <a:rPr lang="en-GB" dirty="0" err="1"/>
              <a:t>i.e</a:t>
            </a:r>
            <a:r>
              <a:rPr lang="en-GB" dirty="0"/>
              <a:t> if the element is 0 that means that element need to wait. All elements that need to be executed need to initialized to 1 </a:t>
            </a:r>
          </a:p>
          <a:p>
            <a:r>
              <a:rPr lang="en-IE" dirty="0"/>
              <a:t>Wait and Signal are atomic which means once Wait is released, elements will continue with no interruption.</a:t>
            </a:r>
          </a:p>
        </p:txBody>
      </p:sp>
    </p:spTree>
    <p:extLst>
      <p:ext uri="{BB962C8B-B14F-4D97-AF65-F5344CB8AC3E}">
        <p14:creationId xmlns:p14="http://schemas.microsoft.com/office/powerpoint/2010/main" val="209519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p:txBody>
          <a:bodyPr>
            <a:normAutofit/>
          </a:bodyPr>
          <a:lstStyle/>
          <a:p>
            <a:r>
              <a:rPr lang="en-GB" dirty="0">
                <a:solidFill>
                  <a:schemeClr val="bg1"/>
                </a:solidFill>
              </a:rPr>
              <a:t>The Dining Philosophers Problem with Four Chairs</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GB" sz="1800" dirty="0">
                <a:latin typeface="Cambria" panose="02040503050406030204" pitchFamily="18" charset="0"/>
                <a:ea typeface="MS Mincho" panose="02020609040205080304" pitchFamily="49" charset="-128"/>
                <a:cs typeface="Times New Roman" panose="02020603050405020304" pitchFamily="18" charset="0"/>
              </a:rPr>
              <a:t>Only allows 4 philosophers to sit at the table</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Has a private queue and counter</a:t>
            </a:r>
          </a:p>
          <a:p>
            <a:r>
              <a:rPr lang="en-GB" sz="1800" dirty="0">
                <a:latin typeface="Cambria" panose="02040503050406030204" pitchFamily="18" charset="0"/>
                <a:ea typeface="MS Mincho" panose="02020609040205080304" pitchFamily="49" charset="-128"/>
                <a:cs typeface="Times New Roman" panose="02020603050405020304" pitchFamily="18" charset="0"/>
              </a:rPr>
              <a:t>Each chopstick is declare individually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r>
              <a:rPr lang="en-GB" sz="1800" dirty="0">
                <a:latin typeface="Cambria" panose="02040503050406030204" pitchFamily="18" charset="0"/>
                <a:ea typeface="MS Mincho" panose="02020609040205080304" pitchFamily="49" charset="-128"/>
                <a:cs typeface="Times New Roman" panose="02020603050405020304" pitchFamily="18" charset="0"/>
              </a:rPr>
              <a:t>When philosopher sits down to eat they must wait on semaphore before picking up chopsticks</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Must signal when finished eating to release </a:t>
            </a:r>
            <a:r>
              <a:rPr lang="en-GB" sz="1800" dirty="0">
                <a:latin typeface="Cambria" panose="02040503050406030204" pitchFamily="18" charset="0"/>
                <a:ea typeface="MS Mincho" panose="02020609040205080304" pitchFamily="49" charset="-128"/>
                <a:cs typeface="Times New Roman" panose="02020603050405020304" pitchFamily="18" charset="0"/>
              </a:rPr>
              <a:t>chair so another can sit in it</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Deadlock free solution</a:t>
            </a:r>
          </a:p>
          <a:p>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E"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9638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2" y="1066799"/>
            <a:ext cx="9905998" cy="859553"/>
          </a:xfrm>
        </p:spPr>
        <p:txBody>
          <a:bodyPr/>
          <a:lstStyle/>
          <a:p>
            <a:r>
              <a:rPr lang="en-GB" dirty="0">
                <a:solidFill>
                  <a:schemeClr val="bg1"/>
                </a:solidFill>
              </a:rPr>
              <a:t>Tags used in our solution int threadmentor</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JN</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Join: This Thread has joined with another thread.</a:t>
            </a: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SW </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Semaphore Wait: This thread is waiting on semaphore.</a:t>
            </a:r>
            <a:endPar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SE</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Semaphore Enter: This thread has been let through a semaphore.</a:t>
            </a: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SS</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Semaphore Signal: This Thread has signalled a semaphore.</a:t>
            </a: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MW</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Mutex Wait: This thread is waiting to obtain(lock) a mutex.</a:t>
            </a: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ML</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Mutex Lock: This thread has obtained(locked) a mutex.</a:t>
            </a:r>
            <a:endPar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MU</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Mutex Unlock: This thread has obtained(locked) a mutex.</a:t>
            </a:r>
          </a:p>
        </p:txBody>
      </p:sp>
    </p:spTree>
    <p:extLst>
      <p:ext uri="{BB962C8B-B14F-4D97-AF65-F5344CB8AC3E}">
        <p14:creationId xmlns:p14="http://schemas.microsoft.com/office/powerpoint/2010/main" val="154983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a:xfrm>
            <a:off x="983848" y="618518"/>
            <a:ext cx="10063563" cy="573674"/>
          </a:xfrm>
        </p:spPr>
        <p:txBody>
          <a:bodyPr>
            <a:normAutofit fontScale="90000"/>
          </a:bodyPr>
          <a:lstStyle/>
          <a:p>
            <a:r>
              <a:rPr lang="en-GB" dirty="0">
                <a:solidFill>
                  <a:schemeClr val="bg1"/>
                </a:solidFill>
              </a:rPr>
              <a:t>MAKEFILE</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a:xfrm>
            <a:off x="983849" y="1983269"/>
            <a:ext cx="9828314" cy="3387384"/>
          </a:xfrm>
        </p:spPr>
        <p:txBody>
          <a:bodyPr>
            <a:normAutofit lnSpcReduction="10000"/>
          </a:bodyPr>
          <a:lstStyle/>
          <a:p>
            <a:pPr marL="0" indent="0">
              <a:buNone/>
            </a:pPr>
            <a:r>
              <a:rPr lang="en-US" cap="all" dirty="0">
                <a:solidFill>
                  <a:schemeClr val="bg1"/>
                </a:solidFill>
              </a:rPr>
              <a:t>For our case we need only three files to compile:</a:t>
            </a:r>
            <a:endParaRPr lang="en-US" sz="2400" cap="all" dirty="0">
              <a:solidFill>
                <a:schemeClr val="bg1"/>
              </a:solidFill>
            </a:endParaRPr>
          </a:p>
          <a:p>
            <a:pPr marL="342900" indent="-342900"/>
            <a:r>
              <a:rPr lang="en-US" cap="all" dirty="0">
                <a:solidFill>
                  <a:schemeClr val="bg1"/>
                </a:solidFill>
              </a:rPr>
              <a:t>First: </a:t>
            </a:r>
            <a:r>
              <a:rPr lang="en-US" cap="all" dirty="0">
                <a:solidFill>
                  <a:schemeClr val="tx2"/>
                </a:solidFill>
              </a:rPr>
              <a:t>Philosopher-4chairs.h: </a:t>
            </a:r>
            <a:r>
              <a:rPr lang="en-GB" sz="1800" dirty="0">
                <a:effectLst/>
                <a:latin typeface="Arial" panose="020B0604020202020204" pitchFamily="34" charset="0"/>
                <a:ea typeface="SimSun" panose="02010600030101010101" pitchFamily="2" charset="-122"/>
                <a:cs typeface="Mangal" panose="02040503050203030202" pitchFamily="18" charset="0"/>
              </a:rPr>
              <a:t>Foundation and takes two arguments: </a:t>
            </a:r>
            <a:r>
              <a:rPr lang="en-GB" sz="1800" b="1" dirty="0">
                <a:effectLst/>
                <a:latin typeface="Arial" panose="020B0604020202020204" pitchFamily="34" charset="0"/>
                <a:ea typeface="SimSun" panose="02010600030101010101" pitchFamily="2" charset="-122"/>
                <a:cs typeface="Mangal" panose="02040503050203030202" pitchFamily="18" charset="0"/>
              </a:rPr>
              <a:t>NUMBER(philosophers)</a:t>
            </a:r>
            <a:r>
              <a:rPr lang="en-GB" sz="1800" dirty="0">
                <a:effectLst/>
                <a:latin typeface="Arial" panose="020B0604020202020204" pitchFamily="34" charset="0"/>
                <a:ea typeface="SimSun" panose="02010600030101010101" pitchFamily="2" charset="-122"/>
                <a:cs typeface="Mangal" panose="02040503050203030202" pitchFamily="18" charset="0"/>
              </a:rPr>
              <a:t>, and </a:t>
            </a:r>
            <a:r>
              <a:rPr lang="en-GB" sz="1800" b="1" dirty="0">
                <a:effectLst/>
                <a:latin typeface="Arial" panose="020B0604020202020204" pitchFamily="34" charset="0"/>
                <a:ea typeface="SimSun" panose="02010600030101010101" pitchFamily="2" charset="-122"/>
                <a:cs typeface="Mangal" panose="02040503050203030202" pitchFamily="18" charset="0"/>
              </a:rPr>
              <a:t>ITER(eating cycles)</a:t>
            </a:r>
            <a:r>
              <a:rPr lang="en-GB" sz="1800" b="1" dirty="0">
                <a:latin typeface="Arial" panose="020B0604020202020204" pitchFamily="34" charset="0"/>
                <a:ea typeface="SimSun" panose="02010600030101010101" pitchFamily="2" charset="-122"/>
                <a:cs typeface="Mangal" panose="02040503050203030202" pitchFamily="18" charset="0"/>
              </a:rPr>
              <a:t>. </a:t>
            </a:r>
            <a:endParaRPr lang="en-US" sz="2400" cap="all" dirty="0">
              <a:solidFill>
                <a:schemeClr val="tx2"/>
              </a:solidFill>
            </a:endParaRPr>
          </a:p>
          <a:p>
            <a:pPr marL="342900" indent="-342900"/>
            <a:r>
              <a:rPr lang="en-US" sz="2400" cap="all" dirty="0">
                <a:solidFill>
                  <a:schemeClr val="bg1"/>
                </a:solidFill>
              </a:rPr>
              <a:t>SECOND: </a:t>
            </a:r>
            <a:r>
              <a:rPr lang="en-US" cap="all" dirty="0">
                <a:solidFill>
                  <a:schemeClr val="tx2"/>
                </a:solidFill>
              </a:rPr>
              <a:t>Philosopher-4chairs.cpp: </a:t>
            </a:r>
            <a:r>
              <a:rPr lang="en-GB" sz="1800" dirty="0">
                <a:effectLst/>
                <a:latin typeface="Arial" panose="020B0604020202020204" pitchFamily="34" charset="0"/>
                <a:ea typeface="SimSun" panose="02010600030101010101" pitchFamily="2" charset="-122"/>
                <a:cs typeface="Mangal" panose="02040503050203030202" pitchFamily="18" charset="0"/>
              </a:rPr>
              <a:t>Establishes rules(</a:t>
            </a:r>
            <a:r>
              <a:rPr lang="en-GB" sz="1800" dirty="0" err="1">
                <a:effectLst/>
                <a:latin typeface="Arial" panose="020B0604020202020204" pitchFamily="34" charset="0"/>
                <a:ea typeface="SimSun" panose="02010600030101010101" pitchFamily="2" charset="-122"/>
                <a:cs typeface="Mangal" panose="02040503050203030202" pitchFamily="18" charset="0"/>
              </a:rPr>
              <a:t>Semaphors</a:t>
            </a:r>
            <a:r>
              <a:rPr lang="en-GB" sz="1800" dirty="0">
                <a:effectLst/>
                <a:latin typeface="Arial" panose="020B0604020202020204" pitchFamily="34" charset="0"/>
                <a:ea typeface="SimSun" panose="02010600030101010101" pitchFamily="2" charset="-122"/>
                <a:cs typeface="Mangal" panose="02040503050203030202" pitchFamily="18" charset="0"/>
              </a:rPr>
              <a:t>, Mutex Locks), acts like a bouncer</a:t>
            </a:r>
            <a:r>
              <a:rPr lang="en-IE" sz="1400" dirty="0">
                <a:effectLst/>
                <a:latin typeface="Arial" panose="020B0604020202020204" pitchFamily="34" charset="0"/>
                <a:ea typeface="SimSun" panose="02010600030101010101" pitchFamily="2" charset="-122"/>
                <a:cs typeface="Mangal" panose="02040503050203030202" pitchFamily="18" charset="0"/>
              </a:rPr>
              <a:t> </a:t>
            </a:r>
            <a:r>
              <a:rPr lang="en-IE" sz="1800" dirty="0">
                <a:effectLst/>
                <a:latin typeface="Arial" panose="020B0604020202020204" pitchFamily="34" charset="0"/>
                <a:ea typeface="SimSun" panose="02010600030101010101" pitchFamily="2" charset="-122"/>
                <a:cs typeface="Mangal" panose="02040503050203030202" pitchFamily="18" charset="0"/>
              </a:rPr>
              <a:t>with help of semaphores and </a:t>
            </a:r>
            <a:r>
              <a:rPr lang="en-GB" sz="1800" dirty="0">
                <a:effectLst/>
                <a:latin typeface="Arial" panose="020B0604020202020204" pitchFamily="34" charset="0"/>
                <a:ea typeface="SimSun" panose="02010600030101010101" pitchFamily="2" charset="-122"/>
                <a:cs typeface="Mangal" panose="02040503050203030202" pitchFamily="18" charset="0"/>
              </a:rPr>
              <a:t>Mutexes locks, to make sure everyone picks up and puts down their chopsticks and seats </a:t>
            </a:r>
          </a:p>
          <a:p>
            <a:pPr marL="342900" indent="-342900"/>
            <a:r>
              <a:rPr lang="en-US" sz="2400" cap="all" dirty="0">
                <a:solidFill>
                  <a:schemeClr val="bg1"/>
                </a:solidFill>
              </a:rPr>
              <a:t>THIRD: </a:t>
            </a:r>
            <a:r>
              <a:rPr lang="en-US" cap="all" dirty="0">
                <a:solidFill>
                  <a:schemeClr val="tx2"/>
                </a:solidFill>
              </a:rPr>
              <a:t>main.cpp: </a:t>
            </a:r>
            <a:r>
              <a:rPr lang="en-GB" sz="1800" dirty="0">
                <a:effectLst/>
                <a:latin typeface="Arial" panose="020B0604020202020204" pitchFamily="34" charset="0"/>
                <a:ea typeface="SimSun" panose="02010600030101010101" pitchFamily="2" charset="-122"/>
                <a:cs typeface="Mangal" panose="02040503050203030202" pitchFamily="18" charset="0"/>
              </a:rPr>
              <a:t>Depends on </a:t>
            </a:r>
            <a:r>
              <a:rPr lang="en-GB" sz="1800" dirty="0">
                <a:latin typeface="Arial" panose="020B0604020202020204" pitchFamily="34" charset="0"/>
                <a:ea typeface="SimSun" panose="02010600030101010101" pitchFamily="2" charset="-122"/>
                <a:cs typeface="Mangal" panose="02040503050203030202" pitchFamily="18" charset="0"/>
              </a:rPr>
              <a:t>eating cycles, </a:t>
            </a:r>
            <a:r>
              <a:rPr lang="en-GB" sz="1800" dirty="0">
                <a:effectLst/>
                <a:latin typeface="Arial" panose="020B0604020202020204" pitchFamily="34" charset="0"/>
                <a:ea typeface="SimSun" panose="02010600030101010101" pitchFamily="2" charset="-122"/>
                <a:cs typeface="Mangal" panose="02040503050203030202" pitchFamily="18" charset="0"/>
              </a:rPr>
              <a:t>generates threads for each philosopher, waits for everyone to complete, and exiting(ends the program).</a:t>
            </a:r>
            <a:endParaRPr lang="en-US" cap="all" dirty="0">
              <a:solidFill>
                <a:schemeClr val="tx2"/>
              </a:solidFill>
            </a:endParaRPr>
          </a:p>
          <a:p>
            <a:pPr marL="0" indent="0">
              <a:buNone/>
            </a:pPr>
            <a:endParaRPr lang="en-GB" dirty="0"/>
          </a:p>
        </p:txBody>
      </p:sp>
      <p:sp>
        <p:nvSpPr>
          <p:cNvPr id="4" name="TextBox 3">
            <a:extLst>
              <a:ext uri="{FF2B5EF4-FFF2-40B4-BE49-F238E27FC236}">
                <a16:creationId xmlns:a16="http://schemas.microsoft.com/office/drawing/2014/main" id="{ADE946F4-1C91-F018-3EE0-B9C8F40550E0}"/>
              </a:ext>
            </a:extLst>
          </p:cNvPr>
          <p:cNvSpPr txBox="1"/>
          <p:nvPr/>
        </p:nvSpPr>
        <p:spPr>
          <a:xfrm>
            <a:off x="1400537" y="5879939"/>
            <a:ext cx="9646874" cy="646331"/>
          </a:xfrm>
          <a:prstGeom prst="rect">
            <a:avLst/>
          </a:prstGeom>
          <a:noFill/>
        </p:spPr>
        <p:txBody>
          <a:bodyPr wrap="square" rtlCol="0">
            <a:spAutoFit/>
          </a:bodyPr>
          <a:lstStyle/>
          <a:p>
            <a:r>
              <a:rPr lang="en-US" dirty="0"/>
              <a:t>Code snippets were taken from: </a:t>
            </a:r>
            <a:r>
              <a:rPr lang="en-US" dirty="0">
                <a:solidFill>
                  <a:srgbClr val="FF0000"/>
                </a:solidFill>
              </a:rPr>
              <a:t>https://</a:t>
            </a:r>
            <a:r>
              <a:rPr lang="en-US" dirty="0" err="1">
                <a:solidFill>
                  <a:srgbClr val="FF0000"/>
                </a:solidFill>
              </a:rPr>
              <a:t>pages.mtu.edu</a:t>
            </a:r>
            <a:r>
              <a:rPr lang="en-US" dirty="0">
                <a:solidFill>
                  <a:srgbClr val="FF0000"/>
                </a:solidFill>
              </a:rPr>
              <a:t>/~</a:t>
            </a:r>
            <a:r>
              <a:rPr lang="en-US" dirty="0" err="1">
                <a:solidFill>
                  <a:srgbClr val="FF0000"/>
                </a:solidFill>
              </a:rPr>
              <a:t>shene</a:t>
            </a:r>
            <a:r>
              <a:rPr lang="en-US" dirty="0">
                <a:solidFill>
                  <a:srgbClr val="FF0000"/>
                </a:solidFill>
              </a:rPr>
              <a:t>/NSF-3/e-Book/SEMA/TM-example-philos-4chairs.html</a:t>
            </a:r>
          </a:p>
        </p:txBody>
      </p:sp>
      <p:sp>
        <p:nvSpPr>
          <p:cNvPr id="5" name="TextBox 4">
            <a:extLst>
              <a:ext uri="{FF2B5EF4-FFF2-40B4-BE49-F238E27FC236}">
                <a16:creationId xmlns:a16="http://schemas.microsoft.com/office/drawing/2014/main" id="{019C868E-F6E5-EF29-4DD4-ECE872316D69}"/>
              </a:ext>
            </a:extLst>
          </p:cNvPr>
          <p:cNvSpPr txBox="1"/>
          <p:nvPr/>
        </p:nvSpPr>
        <p:spPr>
          <a:xfrm>
            <a:off x="1073239" y="1192192"/>
            <a:ext cx="10359341" cy="646331"/>
          </a:xfrm>
          <a:prstGeom prst="rect">
            <a:avLst/>
          </a:prstGeom>
          <a:noFill/>
        </p:spPr>
        <p:txBody>
          <a:bodyPr wrap="square" rtlCol="0">
            <a:spAutoFit/>
          </a:bodyPr>
          <a:lstStyle/>
          <a:p>
            <a:r>
              <a:rPr lang="en-IE" b="0" i="0" u="none" strike="noStrike" dirty="0">
                <a:solidFill>
                  <a:srgbClr val="ECECEC"/>
                </a:solidFill>
                <a:effectLst/>
                <a:latin typeface="Söhne"/>
              </a:rPr>
              <a:t>This </a:t>
            </a:r>
            <a:r>
              <a:rPr lang="en-IE" b="0" i="0" u="none" strike="noStrike" dirty="0" err="1">
                <a:solidFill>
                  <a:srgbClr val="ECECEC"/>
                </a:solidFill>
                <a:effectLst/>
                <a:latin typeface="Söhne"/>
              </a:rPr>
              <a:t>Makefile</a:t>
            </a:r>
            <a:r>
              <a:rPr lang="en-IE" b="0" i="0" u="none" strike="noStrike" dirty="0">
                <a:solidFill>
                  <a:srgbClr val="ECECEC"/>
                </a:solidFill>
                <a:effectLst/>
                <a:latin typeface="Söhne"/>
              </a:rPr>
              <a:t> is designed for compiling C++ programs. It specifies the compiler command(CMD), allows for passing a CMD value, and defines the paths to the source files and libraries used in the compilation process.</a:t>
            </a:r>
            <a:endParaRPr lang="en-US" dirty="0"/>
          </a:p>
        </p:txBody>
      </p:sp>
    </p:spTree>
    <p:extLst>
      <p:ext uri="{BB962C8B-B14F-4D97-AF65-F5344CB8AC3E}">
        <p14:creationId xmlns:p14="http://schemas.microsoft.com/office/powerpoint/2010/main" val="1615137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1071</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MS Mincho</vt:lpstr>
      <vt:lpstr>Arial</vt:lpstr>
      <vt:lpstr>Cambria</vt:lpstr>
      <vt:lpstr>Söhne</vt:lpstr>
      <vt:lpstr>Tw Cen MT</vt:lpstr>
      <vt:lpstr>Circuit</vt:lpstr>
      <vt:lpstr>A study of synchronization and concurrency issue in the dining philosophers problem</vt:lpstr>
      <vt:lpstr>Introduction</vt:lpstr>
      <vt:lpstr>Concurrency Issues in oses</vt:lpstr>
      <vt:lpstr>Synchronisation issues in oses</vt:lpstr>
      <vt:lpstr>Mutex Locks </vt:lpstr>
      <vt:lpstr>Semaphores</vt:lpstr>
      <vt:lpstr>The Dining Philosophers Problem with Four Chairs</vt:lpstr>
      <vt:lpstr>Tags used in our solution int threadmentor</vt:lpstr>
      <vt:lpstr>MAKEFILE</vt:lpstr>
      <vt:lpstr>FILEs after compilation</vt:lpstr>
      <vt:lpstr>PowerPoint Presentation</vt:lpstr>
      <vt:lpstr>Results and Analysis</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synchronization and concurrency issue in the dining philosophers problem</dc:title>
  <dc:creator>B00156311 Rochelle Mullen</dc:creator>
  <cp:lastModifiedBy>Habiba Nour</cp:lastModifiedBy>
  <cp:revision>16</cp:revision>
  <dcterms:created xsi:type="dcterms:W3CDTF">2024-03-01T11:21:31Z</dcterms:created>
  <dcterms:modified xsi:type="dcterms:W3CDTF">2024-04-24T09:55:47Z</dcterms:modified>
</cp:coreProperties>
</file>