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1" r:id="rId1"/>
    <p:sldMasterId id="2147484145" r:id="rId2"/>
    <p:sldMasterId id="2147484252" r:id="rId3"/>
  </p:sldMasterIdLst>
  <p:notesMasterIdLst>
    <p:notesMasterId r:id="rId24"/>
  </p:notesMasterIdLst>
  <p:sldIdLst>
    <p:sldId id="256" r:id="rId4"/>
    <p:sldId id="257" r:id="rId5"/>
    <p:sldId id="258" r:id="rId6"/>
    <p:sldId id="275" r:id="rId7"/>
    <p:sldId id="259" r:id="rId8"/>
    <p:sldId id="260" r:id="rId9"/>
    <p:sldId id="276" r:id="rId10"/>
    <p:sldId id="264" r:id="rId11"/>
    <p:sldId id="261" r:id="rId12"/>
    <p:sldId id="262" r:id="rId13"/>
    <p:sldId id="263" r:id="rId14"/>
    <p:sldId id="265" r:id="rId15"/>
    <p:sldId id="267" r:id="rId16"/>
    <p:sldId id="268" r:id="rId17"/>
    <p:sldId id="269" r:id="rId18"/>
    <p:sldId id="270" r:id="rId19"/>
    <p:sldId id="266" r:id="rId20"/>
    <p:sldId id="271" r:id="rId21"/>
    <p:sldId id="273" r:id="rId22"/>
    <p:sldId id="274" r:id="rId23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3" autoAdjust="0"/>
    <p:restoredTop sz="94590" autoAdjust="0"/>
  </p:normalViewPr>
  <p:slideViewPr>
    <p:cSldViewPr>
      <p:cViewPr>
        <p:scale>
          <a:sx n="70" d="100"/>
          <a:sy n="70" d="100"/>
        </p:scale>
        <p:origin x="-49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AA097-DD46-4D4C-8172-607FABB22111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17CB9-95A0-4DCC-8BFD-2A02839B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0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17CB9-95A0-4DCC-8BFD-2A02839B1A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6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fld id="{1CFC6431-29A7-443C-9265-7A86D582C3D5}" type="datetime1">
              <a:rPr lang="en-US" smtClean="0"/>
              <a:t>6/24/2013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fld id="{5832651E-CF4B-4A5C-A9A0-7A9C996F4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fld id="{0BD517FF-8515-44CC-AFEB-B1D3248D0F31}" type="datetime1">
              <a:rPr lang="en-US" smtClean="0"/>
              <a:t>6/24/2013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fld id="{5832651E-CF4B-4A5C-A9A0-7A9C996F4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  <a:prstGeom prst="rect">
            <a:avLst/>
          </a:prstGeo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ED1859-3378-4E80-BBF6-67D94806AED5}" type="datetime1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832651E-CF4B-4A5C-A9A0-7A9C996F4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2"/>
          <p:cNvSpPr>
            <a:spLocks noChangeArrowheads="1"/>
          </p:cNvSpPr>
          <p:nvPr/>
        </p:nvSpPr>
        <p:spPr bwMode="auto">
          <a:xfrm>
            <a:off x="0" y="768350"/>
            <a:ext cx="9144000" cy="1235075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6" name="Billede 3" descr="dreamstime_Handshak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34250" y="777875"/>
            <a:ext cx="18097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64F57F4-30ED-4D55-8311-90DA0E18B13D}" type="datetime1">
              <a:rPr lang="en-US" smtClean="0"/>
              <a:t>6/24/2013</a:t>
            </a:fld>
            <a:endParaRPr lang="da-DK"/>
          </a:p>
        </p:txBody>
      </p:sp>
      <p:sp>
        <p:nvSpPr>
          <p:cNvPr id="8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3"/>
          <p:cNvGrpSpPr/>
          <p:nvPr userDrawn="1"/>
        </p:nvGrpSpPr>
        <p:grpSpPr>
          <a:xfrm>
            <a:off x="0" y="0"/>
            <a:ext cx="9144000" cy="1968500"/>
            <a:chOff x="0" y="0"/>
            <a:chExt cx="9144000" cy="1968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0"/>
              <a:ext cx="9144000" cy="1968500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/>
          </p:nvSpPr>
          <p:spPr bwMode="auto">
            <a:xfrm>
              <a:off x="0" y="1661160"/>
              <a:ext cx="9144000" cy="304800"/>
            </a:xfrm>
            <a:prstGeom prst="rect">
              <a:avLst/>
            </a:prstGeom>
            <a:gradFill>
              <a:gsLst>
                <a:gs pos="0">
                  <a:schemeClr val="bg2">
                    <a:lumMod val="90000"/>
                  </a:schemeClr>
                </a:gs>
                <a:gs pos="100000">
                  <a:schemeClr val="accent1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0C030BDD-E719-43A1-9A5A-7FBCF9486A1B}" type="datetime1">
              <a:rPr lang="en-US" smtClean="0"/>
              <a:t>6/24/2013</a:t>
            </a:fld>
            <a:endParaRPr lang="da-DK"/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7D7E7DB-4D6F-4738-B14E-C93FA95486B3}" type="datetime1">
              <a:rPr lang="en-US" smtClean="0"/>
              <a:t>6/24/2013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CEF220A-DA4D-448D-89BC-A80683699D92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FDA8356C-022C-4FA7-A0ED-1D935E85E7B3}" type="datetime1">
              <a:rPr lang="en-US" smtClean="0"/>
              <a:t>6/24/2013</a:t>
            </a:fld>
            <a:endParaRPr lang="da-DK" dirty="0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F060FF9-55E2-44B4-8449-7EA3CCF24219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7D3D7D14-C3BF-436B-BADC-243C030D1C6D}" type="datetime1">
              <a:rPr lang="en-US" smtClean="0"/>
              <a:t>6/24/2013</a:t>
            </a:fld>
            <a:endParaRPr lang="da-DK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265DB8C-E4EE-4019-92BF-2BE6D02FC9B6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4"/>
          <p:cNvGrpSpPr/>
          <p:nvPr/>
        </p:nvGrpSpPr>
        <p:grpSpPr>
          <a:xfrm>
            <a:off x="0" y="800100"/>
            <a:ext cx="9144000" cy="1224422"/>
            <a:chOff x="0" y="800100"/>
            <a:chExt cx="9144000" cy="122442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800100"/>
              <a:ext cx="9144000" cy="1224000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pic>
          <p:nvPicPr>
            <p:cNvPr id="7" name="Billede 3" descr="dreamstime_Handshake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7334250" y="800100"/>
              <a:ext cx="1809750" cy="1224422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fld id="{CE2FB3F1-DC75-4731-8F4A-C0D157E309AE}" type="datetime1">
              <a:rPr lang="en-US" smtClean="0"/>
              <a:t>6/24/2013</a:t>
            </a:fld>
            <a:endParaRPr lang="en-US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fld id="{5832651E-CF4B-4A5C-A9A0-7A9C996F4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0DBCB7B8-D85E-4E64-A615-121D59318EB0}" type="datetime1">
              <a:rPr lang="en-US" smtClean="0"/>
              <a:t>6/24/2013</a:t>
            </a:fld>
            <a:endParaRPr lang="da-DK" dirty="0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E4774C3-3163-4889-ADE4-31A8C15C38A1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6556851D-9946-4A79-9D90-7B03DFDC6EE0}" type="datetime1">
              <a:rPr lang="en-US" smtClean="0"/>
              <a:t>6/24/2013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5BB1D8B-CA9D-42C3-B005-8E2D3D0027F5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5CEC9AA3-F8E0-4AE0-9918-EE7B7651E96E}" type="datetime1">
              <a:rPr lang="en-US" smtClean="0"/>
              <a:t>6/24/2013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8CD148C0-DDFE-4DC6-8AAA-A0B76B8F1630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68D5FE60-F548-46E3-A381-9B6A4EDD69E3}" type="datetime1">
              <a:rPr lang="en-US" smtClean="0"/>
              <a:t>6/24/2013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E3887C57-64BC-4425-8209-BF6C965DDAE3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EAEF4859-F46C-4D03-BE20-859B893FA9F3}" type="datetime1">
              <a:rPr lang="en-US" smtClean="0"/>
              <a:t>6/24/2013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F89B3901-5957-41E4-BB63-441B494EB0B5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BE9E4FE-E70B-4CA7-8593-6F233EAACCD7}" type="datetime1">
              <a:rPr lang="en-US" smtClean="0"/>
              <a:t>6/24/2013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0DD62F-B514-4C1D-A077-85CE3B94EA2B}" type="datetime1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32651E-CF4B-4A5C-A9A0-7A9C996F49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E9E4FE-E70B-4CA7-8593-6F233EAACCD7}" type="datetime1">
              <a:rPr lang="en-US" smtClean="0"/>
              <a:t>6/24/2013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DFCCA5-2E9E-425A-8380-F22348778EDE}" type="datetime1">
              <a:rPr lang="en-US" altLang="en-US" smtClean="0"/>
              <a:t>6/24/2013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27AF89-6755-46F5-BBCF-E571D7F311A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8CA4C8-1526-4DC9-A78E-CA4104762BD9}" type="datetime1">
              <a:rPr lang="en-US" altLang="en-US" smtClean="0"/>
              <a:t>6/24/2013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BE3C0-1208-4260-82C3-0EB04002719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3"/>
          <p:cNvGrpSpPr/>
          <p:nvPr/>
        </p:nvGrpSpPr>
        <p:grpSpPr>
          <a:xfrm>
            <a:off x="0" y="0"/>
            <a:ext cx="9144000" cy="1968500"/>
            <a:chOff x="0" y="0"/>
            <a:chExt cx="9144000" cy="1968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0"/>
              <a:ext cx="9144000" cy="1968500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/>
          </p:nvSpPr>
          <p:spPr bwMode="auto">
            <a:xfrm>
              <a:off x="0" y="1661160"/>
              <a:ext cx="9144000" cy="304800"/>
            </a:xfrm>
            <a:prstGeom prst="rect">
              <a:avLst/>
            </a:prstGeom>
            <a:gradFill>
              <a:gsLst>
                <a:gs pos="0">
                  <a:schemeClr val="bg2">
                    <a:lumMod val="90000"/>
                  </a:schemeClr>
                </a:gs>
                <a:gs pos="100000">
                  <a:schemeClr val="accent1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fld id="{5BF307D4-1C22-4C19-811E-EBAD3F553C3F}" type="datetime1">
              <a:rPr lang="en-US" smtClean="0"/>
              <a:t>6/24/2013</a:t>
            </a:fld>
            <a:endParaRPr lang="en-US"/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fld id="{5832651E-CF4B-4A5C-A9A0-7A9C996F4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CC1DA2-FE50-442A-BDE4-EE0E124872C3}" type="datetime1">
              <a:rPr lang="en-US" altLang="en-US" smtClean="0"/>
              <a:t>6/24/2013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F02DF6-5EF1-449D-8E8F-F40E7D2FCBC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B468C0-8CD4-4099-AAFF-EC3758830836}" type="datetime1">
              <a:rPr lang="en-US" altLang="en-US" smtClean="0"/>
              <a:t>6/24/2013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3460AA-1533-4548-8781-A6D0EAE276D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F908CC5-0676-424D-9276-362065F911B0}" type="datetime1">
              <a:rPr lang="en-US" altLang="en-US" smtClean="0"/>
              <a:t>6/24/2013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386842-FEC9-453F-B6F7-7C945F3A2D7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9A4B52-B8A3-42E1-B010-20D30630FDF4}" type="datetime1">
              <a:rPr lang="en-US" altLang="en-US" smtClean="0"/>
              <a:t>6/24/2013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6DA581-ADE3-4A40-91CB-711A776CAC2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8BB91-00B4-487C-B4A2-329B86F35828}" type="datetime1">
              <a:rPr lang="en-US" altLang="en-US" smtClean="0"/>
              <a:t>6/24/2013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2E90EB-6CA4-453F-8712-C339590DE0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F0E972-E681-4040-AD5C-A8C0279721AA}" type="datetime1">
              <a:rPr lang="en-US" altLang="en-US" smtClean="0"/>
              <a:t>6/24/2013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D251BA-4196-46F7-BF5E-DE37F6712A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fld id="{B8B85CA8-07CC-4D49-A988-FE00622766C4}" type="datetime1">
              <a:rPr lang="en-US" smtClean="0"/>
              <a:t>6/24/2013</a:t>
            </a:fld>
            <a:endParaRPr lang="en-US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endParaRPr lang="en-US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fld id="{5832651E-CF4B-4A5C-A9A0-7A9C996F4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fld id="{6C6F59F5-7822-4A46-92AC-0B46EAF92FB4}" type="datetime1">
              <a:rPr lang="en-US" smtClean="0"/>
              <a:t>6/24/2013</a:t>
            </a:fld>
            <a:endParaRPr lang="en-US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endParaRPr lang="en-US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fld id="{5832651E-CF4B-4A5C-A9A0-7A9C996F4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fld id="{8BD0CCA6-DADE-450A-A805-02EB3C512BD5}" type="datetime1">
              <a:rPr lang="en-US" smtClean="0"/>
              <a:t>6/24/2013</a:t>
            </a:fld>
            <a:endParaRPr lang="en-US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endParaRPr lang="en-US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fld id="{5832651E-CF4B-4A5C-A9A0-7A9C996F4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fld id="{77D0C69B-3611-4F15-87DE-5CB7BE661EE1}" type="datetime1">
              <a:rPr lang="en-US" smtClean="0"/>
              <a:t>6/24/2013</a:t>
            </a:fld>
            <a:endParaRPr lang="en-US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endParaRPr lang="en-US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fld id="{5832651E-CF4B-4A5C-A9A0-7A9C996F4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fld id="{0FEB5C45-892D-4883-B346-C6AA8E08556A}" type="datetime1">
              <a:rPr lang="en-US" smtClean="0"/>
              <a:t>6/24/2013</a:t>
            </a:fld>
            <a:endParaRPr lang="en-US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endParaRPr lang="en-US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fld id="{5832651E-CF4B-4A5C-A9A0-7A9C996F4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fld id="{2B89BFDC-A836-4C8A-865A-118C6479A35F}" type="datetime1">
              <a:rPr lang="en-US" smtClean="0"/>
              <a:t>6/24/2013</a:t>
            </a:fld>
            <a:endParaRPr lang="en-US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endParaRPr lang="en-US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fld id="{5832651E-CF4B-4A5C-A9A0-7A9C996F4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  <p:sldLayoutId id="2147484144" r:id="rId13"/>
  </p:sldLayoutIdLst>
  <p:transition spd="slow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6/24/2013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  <p:sldLayoutId id="2147484264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mt.org/moses" TargetMode="External"/><Relationship Id="rId2" Type="http://schemas.openxmlformats.org/officeDocument/2006/relationships/hyperlink" Target="http://en.wikipedia.org/wiki/Siri_(software)" TargetMode="Externa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534400" cy="1650072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/>
              <a:t>INTERACTING WITH SMARTPHONES USING VOICE</a:t>
            </a:r>
            <a:endParaRPr lang="en-US" sz="40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990600" y="304800"/>
            <a:ext cx="5105400" cy="609600"/>
          </a:xfrm>
        </p:spPr>
        <p:txBody>
          <a:bodyPr/>
          <a:lstStyle/>
          <a:p>
            <a:pPr lvl="1"/>
            <a:r>
              <a:rPr lang="en-US" dirty="0" smtClean="0"/>
              <a:t>THE FINAL THESIS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002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/>
              <a:t>Project</a:t>
            </a:r>
            <a:r>
              <a:rPr lang="en-US" i="1" dirty="0" smtClean="0"/>
              <a:t>: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3953470"/>
            <a:ext cx="5410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Student: </a:t>
            </a:r>
            <a:r>
              <a:rPr lang="en-US" b="1" dirty="0" smtClean="0"/>
              <a:t>NGUYỄN DUY BÌNH</a:t>
            </a:r>
          </a:p>
          <a:p>
            <a:r>
              <a:rPr lang="en-US" dirty="0" smtClean="0"/>
              <a:t>Class: P.F.I.E.V C53 – Industrial Informatics</a:t>
            </a:r>
            <a:br>
              <a:rPr lang="en-US" dirty="0" smtClean="0"/>
            </a:br>
            <a:r>
              <a:rPr lang="en-US" dirty="0" smtClean="0"/>
              <a:t>Instructor: </a:t>
            </a:r>
            <a:r>
              <a:rPr lang="en-US" b="1" dirty="0" err="1" smtClean="0"/>
              <a:t>Dr.TRẦN</a:t>
            </a:r>
            <a:r>
              <a:rPr lang="en-US" b="1" dirty="0" smtClean="0"/>
              <a:t> ĐỖ ĐẠT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097" y="84083"/>
            <a:ext cx="1135117" cy="11351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31378"/>
            <a:ext cx="765102" cy="1133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67200" y="6412468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06-2013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20297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1981200"/>
            <a:ext cx="2819400" cy="2620962"/>
          </a:xfrm>
        </p:spPr>
        <p:txBody>
          <a:bodyPr>
            <a:normAutofit/>
          </a:bodyPr>
          <a:lstStyle/>
          <a:p>
            <a:pPr algn="l"/>
            <a:r>
              <a:rPr lang="en-US" sz="2600" b="0" dirty="0" smtClean="0">
                <a:solidFill>
                  <a:schemeClr val="tx1"/>
                </a:solidFill>
              </a:rPr>
              <a:t>READ THE INCOMING SMS </a:t>
            </a:r>
            <a:endParaRPr lang="en-US" sz="2600" b="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2886"/>
            <a:ext cx="7174172" cy="615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5239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924800" cy="1173162"/>
          </a:xfrm>
        </p:spPr>
        <p:txBody>
          <a:bodyPr>
            <a:normAutofit/>
          </a:bodyPr>
          <a:lstStyle/>
          <a:p>
            <a:r>
              <a:rPr lang="en-US" sz="3200" b="0" dirty="0" smtClean="0">
                <a:solidFill>
                  <a:schemeClr val="tx1"/>
                </a:solidFill>
              </a:rPr>
              <a:t>AUTOMATIC RESTORATION DIACRITICS FOR VIETNAMESE TEXTS</a:t>
            </a:r>
            <a:endParaRPr lang="en-US" sz="3200" b="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7200" y="1371600"/>
            <a:ext cx="46482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400" u="sng" dirty="0" smtClean="0"/>
              <a:t>DIFFICULT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2400" dirty="0" smtClean="0"/>
              <a:t>So many words contain diacritics: </a:t>
            </a:r>
            <a:r>
              <a:rPr lang="en-US" sz="2400" b="1" dirty="0" smtClean="0"/>
              <a:t>95%</a:t>
            </a:r>
            <a:r>
              <a:rPr lang="en-US" sz="2400" dirty="0" smtClean="0"/>
              <a:t> words in Vietnamese, whereas </a:t>
            </a:r>
            <a:r>
              <a:rPr lang="en-US" sz="2400" b="1" dirty="0" smtClean="0"/>
              <a:t>15%</a:t>
            </a:r>
            <a:r>
              <a:rPr lang="en-US" sz="2400" dirty="0" smtClean="0"/>
              <a:t> in French, </a:t>
            </a:r>
            <a:r>
              <a:rPr lang="en-US" sz="2400" b="1" dirty="0" smtClean="0"/>
              <a:t>35%</a:t>
            </a:r>
            <a:r>
              <a:rPr lang="en-US" sz="2400" dirty="0" smtClean="0"/>
              <a:t> in Romanian.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2400" dirty="0" smtClean="0"/>
              <a:t>So ambiguous: </a:t>
            </a:r>
            <a:r>
              <a:rPr lang="en-US" sz="2400" b="1" dirty="0" smtClean="0"/>
              <a:t>80%</a:t>
            </a:r>
            <a:r>
              <a:rPr lang="en-US" sz="2400" dirty="0" smtClean="0"/>
              <a:t> of missing diacritics are ambiguous in Vietnamese, whereas </a:t>
            </a:r>
            <a:r>
              <a:rPr lang="en-US" sz="2400" b="1" dirty="0" smtClean="0"/>
              <a:t>50%</a:t>
            </a:r>
            <a:r>
              <a:rPr lang="en-US" sz="2400" dirty="0" smtClean="0"/>
              <a:t> in French, </a:t>
            </a:r>
            <a:r>
              <a:rPr lang="en-US" sz="2400" b="1" dirty="0" smtClean="0"/>
              <a:t>25%</a:t>
            </a:r>
            <a:r>
              <a:rPr lang="en-US" sz="2400" dirty="0" smtClean="0"/>
              <a:t> in Romanian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371600"/>
            <a:ext cx="38862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u="sng" dirty="0" smtClean="0"/>
              <a:t>IMPORTANT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2400" dirty="0"/>
              <a:t>&gt;</a:t>
            </a:r>
            <a:r>
              <a:rPr lang="en-US" sz="2400" b="1" dirty="0"/>
              <a:t>36</a:t>
            </a:r>
            <a:r>
              <a:rPr lang="en-US" sz="2400" dirty="0"/>
              <a:t> </a:t>
            </a:r>
            <a:r>
              <a:rPr lang="en-US" sz="2400" dirty="0" smtClean="0"/>
              <a:t>languages have diacritics: French, Croatian, Romanian, Sindhi…Vietnamese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2400" dirty="0" smtClean="0"/>
              <a:t>Many missing diacritic texts in the internet </a:t>
            </a:r>
            <a:r>
              <a:rPr lang="en-US" sz="2400" dirty="0"/>
              <a:t>(email, chat, comment), </a:t>
            </a:r>
            <a:r>
              <a:rPr lang="en-US" sz="2400" dirty="0" smtClean="0"/>
              <a:t>mobile phone (SMS</a:t>
            </a:r>
            <a:r>
              <a:rPr lang="en-US" sz="2400" dirty="0"/>
              <a:t>, </a:t>
            </a:r>
            <a:r>
              <a:rPr lang="en-US" sz="2400" dirty="0" smtClean="0"/>
              <a:t>Note)</a:t>
            </a:r>
          </a:p>
        </p:txBody>
      </p:sp>
    </p:spTree>
    <p:extLst>
      <p:ext uri="{BB962C8B-B14F-4D97-AF65-F5344CB8AC3E}">
        <p14:creationId xmlns:p14="http://schemas.microsoft.com/office/powerpoint/2010/main" val="33525225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60AA-1533-4548-8781-A6D0EAE276D6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"/>
            <a:ext cx="7620000" cy="71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b="0" dirty="0" smtClean="0">
                <a:solidFill>
                  <a:schemeClr val="tx1"/>
                </a:solidFill>
              </a:rPr>
              <a:t>STANDARD APROARCHES</a:t>
            </a:r>
            <a:endParaRPr lang="en-US" sz="4000" b="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990600"/>
            <a:ext cx="44196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800" dirty="0" smtClean="0"/>
              <a:t>CHARACTER-BASES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Based on statistical information on n-gram extracted from the training corpus.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Advantage: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Language independent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Required simple corpus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Very fast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Disadvantage: low accuracy rate for languages which diacritics depend on sematic roles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990600"/>
            <a:ext cx="38100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800" dirty="0" smtClean="0"/>
              <a:t>WORD-BASES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Based on language models, words processing tasks:  tokenization, tagging…</a:t>
            </a: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Advantage: high accuracy rate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Disadvantage:</a:t>
            </a:r>
            <a:endParaRPr lang="en-US" sz="2400" dirty="0"/>
          </a:p>
          <a:p>
            <a:pPr marL="857250" lvl="1" indent="-342900">
              <a:buFont typeface="Wingdings" pitchFamily="2" charset="2"/>
              <a:buChar char="§"/>
            </a:pPr>
            <a:r>
              <a:rPr lang="en-US" dirty="0" smtClean="0"/>
              <a:t>Language dependent</a:t>
            </a:r>
          </a:p>
          <a:p>
            <a:pPr marL="857250" lvl="1" indent="-342900">
              <a:buFont typeface="Wingdings" pitchFamily="2" charset="2"/>
              <a:buChar char="§"/>
            </a:pPr>
            <a:r>
              <a:rPr lang="en-US" dirty="0" smtClean="0"/>
              <a:t>Required large lexical corpus</a:t>
            </a:r>
          </a:p>
          <a:p>
            <a:pPr marL="857250" lvl="1" indent="-342900">
              <a:buFont typeface="Wingdings" pitchFamily="2" charset="2"/>
              <a:buChar char="§"/>
            </a:pPr>
            <a:r>
              <a:rPr lang="en-US" dirty="0" smtClean="0"/>
              <a:t>Slowly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33922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620000" cy="5334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900" dirty="0" smtClean="0"/>
              <a:t>Basic Idea: consider non-diacritics Vietnamese as a new language, use a MT system to translate texts in this language to standard Vietnamese.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900" dirty="0" smtClean="0"/>
              <a:t>MT system</a:t>
            </a:r>
            <a:r>
              <a:rPr lang="en-US" sz="2900" dirty="0"/>
              <a:t>: </a:t>
            </a:r>
            <a:r>
              <a:rPr lang="en-US" sz="2900" dirty="0" smtClean="0"/>
              <a:t>MOSES – the open source </a:t>
            </a:r>
            <a:r>
              <a:rPr lang="en-US" sz="2900" dirty="0"/>
              <a:t>statistical MT</a:t>
            </a:r>
            <a:r>
              <a:rPr lang="en-US" sz="2900" dirty="0" smtClean="0"/>
              <a:t/>
            </a:r>
            <a:br>
              <a:rPr lang="en-US" sz="2900" dirty="0" smtClean="0"/>
            </a:br>
            <a:r>
              <a:rPr lang="en-US" sz="2900" dirty="0" smtClean="0"/>
              <a:t>(ww.statmt.org/</a:t>
            </a:r>
            <a:r>
              <a:rPr lang="en-US" sz="2900" dirty="0" err="1" smtClean="0"/>
              <a:t>moses</a:t>
            </a:r>
            <a:r>
              <a:rPr lang="en-US" sz="2900" dirty="0" smtClean="0"/>
              <a:t>/)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38"/>
            <a:ext cx="9144000" cy="715962"/>
          </a:xfrm>
        </p:spPr>
        <p:txBody>
          <a:bodyPr>
            <a:normAutofit fontScale="90000"/>
          </a:bodyPr>
          <a:lstStyle/>
          <a:p>
            <a:r>
              <a:rPr lang="en-US" sz="4000" b="0" dirty="0" smtClean="0">
                <a:solidFill>
                  <a:schemeClr val="tx1"/>
                </a:solidFill>
              </a:rPr>
              <a:t>MACHINE TRANSLATION (MT) APPROACH</a:t>
            </a:r>
            <a:endParaRPr lang="en-US" sz="4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0081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9133706" cy="715962"/>
          </a:xfrm>
        </p:spPr>
        <p:txBody>
          <a:bodyPr>
            <a:normAutofit fontScale="90000"/>
          </a:bodyPr>
          <a:lstStyle/>
          <a:p>
            <a:r>
              <a:rPr lang="en-US" sz="4000" b="0" dirty="0" smtClean="0">
                <a:solidFill>
                  <a:schemeClr val="tx1"/>
                </a:solidFill>
              </a:rPr>
              <a:t>STATISTICAL MACHINE TRANSLATION</a:t>
            </a:r>
            <a:endParaRPr lang="en-US" sz="4000" b="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9125394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3626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5" name="Slide Number Placeholder 61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620000" cy="715962"/>
          </a:xfrm>
        </p:spPr>
        <p:txBody>
          <a:bodyPr>
            <a:normAutofit/>
          </a:bodyPr>
          <a:lstStyle/>
          <a:p>
            <a:r>
              <a:rPr lang="en-US" sz="4000" b="0" dirty="0" smtClean="0">
                <a:solidFill>
                  <a:schemeClr val="tx1"/>
                </a:solidFill>
              </a:rPr>
              <a:t>EXPERIMENT</a:t>
            </a:r>
            <a:endParaRPr lang="en-US" sz="4000" b="0" dirty="0">
              <a:solidFill>
                <a:schemeClr val="tx1"/>
              </a:solidFill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2214747" y="856131"/>
            <a:ext cx="1524000" cy="612648"/>
          </a:xfrm>
          <a:prstGeom prst="cloud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Internet resources</a:t>
            </a:r>
            <a:endParaRPr lang="en-US" sz="12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2590800" y="2544053"/>
            <a:ext cx="914400" cy="961147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Parallel Corpus</a:t>
            </a:r>
            <a:endParaRPr lang="en-US" sz="10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4191000" y="1905000"/>
            <a:ext cx="838200" cy="9906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Training corpus 60.000</a:t>
            </a:r>
            <a:endParaRPr lang="en-US" sz="10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4191000" y="3124200"/>
            <a:ext cx="838200" cy="99060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Test 10.000</a:t>
            </a:r>
            <a:endParaRPr lang="en-US" sz="1000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816427" y="1905000"/>
            <a:ext cx="1022267" cy="9906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70.000 Vietnamese sentences</a:t>
            </a:r>
            <a:endParaRPr lang="en-US" sz="1000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816426" y="3352800"/>
            <a:ext cx="1022267" cy="9906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70.000 non-diacritic sentences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4" idx="4"/>
          </p:cNvCxnSpPr>
          <p:nvPr/>
        </p:nvCxnSpPr>
        <p:spPr>
          <a:xfrm flipH="1">
            <a:off x="1838693" y="1545360"/>
            <a:ext cx="820559" cy="512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3591" y="1503851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rawler</a:t>
            </a:r>
            <a:endParaRPr lang="en-US" sz="1000" dirty="0"/>
          </a:p>
        </p:txBody>
      </p: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 flipH="1">
            <a:off x="1327560" y="2895600"/>
            <a:ext cx="1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1600" y="29718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Remove diacritics</a:t>
            </a:r>
            <a:endParaRPr lang="en-US" sz="1000" dirty="0"/>
          </a:p>
        </p:txBody>
      </p:sp>
      <p:cxnSp>
        <p:nvCxnSpPr>
          <p:cNvPr id="17" name="Straight Arrow Connector 16"/>
          <p:cNvCxnSpPr>
            <a:stCxn id="8" idx="4"/>
            <a:endCxn id="5" idx="2"/>
          </p:cNvCxnSpPr>
          <p:nvPr/>
        </p:nvCxnSpPr>
        <p:spPr>
          <a:xfrm>
            <a:off x="1838694" y="2400300"/>
            <a:ext cx="752106" cy="6243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4"/>
            <a:endCxn id="5" idx="2"/>
          </p:cNvCxnSpPr>
          <p:nvPr/>
        </p:nvCxnSpPr>
        <p:spPr>
          <a:xfrm flipV="1">
            <a:off x="1838693" y="3024627"/>
            <a:ext cx="752107" cy="823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4"/>
            <a:endCxn id="6" idx="2"/>
          </p:cNvCxnSpPr>
          <p:nvPr/>
        </p:nvCxnSpPr>
        <p:spPr>
          <a:xfrm flipV="1">
            <a:off x="3505200" y="2400300"/>
            <a:ext cx="685800" cy="6243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  <a:endCxn id="7" idx="2"/>
          </p:cNvCxnSpPr>
          <p:nvPr/>
        </p:nvCxnSpPr>
        <p:spPr>
          <a:xfrm>
            <a:off x="3505200" y="3024627"/>
            <a:ext cx="685800" cy="594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531921" y="1371599"/>
            <a:ext cx="3535879" cy="34774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400800" y="1503851"/>
            <a:ext cx="1981200" cy="55354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SETUP MOSES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6393872" y="2276400"/>
            <a:ext cx="1988127" cy="5430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TRAINING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6400800" y="3008149"/>
            <a:ext cx="1981200" cy="56271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TESTING</a:t>
            </a:r>
            <a:endParaRPr lang="en-US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6400800" y="3842398"/>
            <a:ext cx="1981200" cy="56271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BUILD MOSES SERVER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25" idx="2"/>
            <a:endCxn id="26" idx="0"/>
          </p:cNvCxnSpPr>
          <p:nvPr/>
        </p:nvCxnSpPr>
        <p:spPr>
          <a:xfrm flipH="1">
            <a:off x="7387936" y="2057400"/>
            <a:ext cx="3464" cy="219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stCxn id="26" idx="2"/>
            <a:endCxn id="27" idx="0"/>
          </p:cNvCxnSpPr>
          <p:nvPr/>
        </p:nvCxnSpPr>
        <p:spPr>
          <a:xfrm>
            <a:off x="7387936" y="2819400"/>
            <a:ext cx="3464" cy="188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4" name="Straight Arrow Connector 33"/>
          <p:cNvCxnSpPr>
            <a:stCxn id="27" idx="2"/>
            <a:endCxn id="28" idx="0"/>
          </p:cNvCxnSpPr>
          <p:nvPr/>
        </p:nvCxnSpPr>
        <p:spPr>
          <a:xfrm>
            <a:off x="7391400" y="3570864"/>
            <a:ext cx="0" cy="271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2" name="Rectangle 41"/>
          <p:cNvSpPr/>
          <p:nvPr/>
        </p:nvSpPr>
        <p:spPr>
          <a:xfrm>
            <a:off x="7924800" y="4572000"/>
            <a:ext cx="1143000" cy="277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LINUX SERVER</a:t>
            </a:r>
            <a:endParaRPr lang="en-US" sz="900" dirty="0"/>
          </a:p>
        </p:txBody>
      </p:sp>
      <p:pic>
        <p:nvPicPr>
          <p:cNvPr id="6147" name="Picture 3" descr="C:\Users\User\AppData\Local\Microsoft\Windows\Temporary Internet Files\Content.IE5\XR94DXDK\MC90043983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616554"/>
            <a:ext cx="948170" cy="94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 descr="C:\Users\User\AppData\Local\Microsoft\Windows\Temporary Internet Files\Content.IE5\XR94DXDK\MC90043983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570" y="5739967"/>
            <a:ext cx="948170" cy="94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/>
          <p:cNvCxnSpPr/>
          <p:nvPr/>
        </p:nvCxnSpPr>
        <p:spPr>
          <a:xfrm flipV="1">
            <a:off x="4665085" y="4849091"/>
            <a:ext cx="1735715" cy="767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800600" y="4849091"/>
            <a:ext cx="1981200" cy="890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943600" y="4953000"/>
            <a:ext cx="12192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019800" y="4953000"/>
            <a:ext cx="1371600" cy="11376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091670" y="5371321"/>
            <a:ext cx="842530" cy="418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Socket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593771" y="5156029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</a:t>
            </a:r>
            <a:r>
              <a:rPr lang="en-US" sz="1200" dirty="0" err="1"/>
              <a:t>x</a:t>
            </a:r>
            <a:r>
              <a:rPr lang="en-US" sz="1200" dirty="0" err="1" smtClean="0"/>
              <a:t>in</a:t>
            </a:r>
            <a:r>
              <a:rPr lang="en-US" sz="1200" dirty="0" smtClean="0"/>
              <a:t> </a:t>
            </a:r>
            <a:r>
              <a:rPr lang="en-US" sz="1200" dirty="0" err="1" smtClean="0"/>
              <a:t>chao</a:t>
            </a:r>
            <a:r>
              <a:rPr lang="en-US" sz="1200" dirty="0" smtClean="0"/>
              <a:t>”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694217" y="509432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</a:t>
            </a:r>
            <a:r>
              <a:rPr lang="en-US" sz="1200" dirty="0" err="1"/>
              <a:t>x</a:t>
            </a:r>
            <a:r>
              <a:rPr lang="en-US" sz="1200" dirty="0" err="1" smtClean="0"/>
              <a:t>in</a:t>
            </a:r>
            <a:r>
              <a:rPr lang="en-US" sz="1200" dirty="0" smtClean="0"/>
              <a:t> </a:t>
            </a:r>
            <a:r>
              <a:rPr lang="en-US" sz="1200" dirty="0" err="1" smtClean="0"/>
              <a:t>chào</a:t>
            </a:r>
            <a:r>
              <a:rPr lang="en-US" sz="1200" dirty="0" smtClean="0"/>
              <a:t>”</a:t>
            </a:r>
            <a:endParaRPr lang="en-US" sz="1200" dirty="0"/>
          </a:p>
        </p:txBody>
      </p:sp>
      <p:cxnSp>
        <p:nvCxnSpPr>
          <p:cNvPr id="6153" name="Straight Arrow Connector 6152"/>
          <p:cNvCxnSpPr>
            <a:stCxn id="6" idx="4"/>
            <a:endCxn id="26" idx="1"/>
          </p:cNvCxnSpPr>
          <p:nvPr/>
        </p:nvCxnSpPr>
        <p:spPr>
          <a:xfrm>
            <a:off x="5029200" y="2400300"/>
            <a:ext cx="1364672" cy="147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55" name="Straight Arrow Connector 6154"/>
          <p:cNvCxnSpPr>
            <a:stCxn id="7" idx="4"/>
            <a:endCxn id="27" idx="1"/>
          </p:cNvCxnSpPr>
          <p:nvPr/>
        </p:nvCxnSpPr>
        <p:spPr>
          <a:xfrm flipV="1">
            <a:off x="5029200" y="3289507"/>
            <a:ext cx="1371600" cy="329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56" name="Cube 6155"/>
          <p:cNvSpPr/>
          <p:nvPr/>
        </p:nvSpPr>
        <p:spPr>
          <a:xfrm>
            <a:off x="685800" y="5757430"/>
            <a:ext cx="2590800" cy="948170"/>
          </a:xfrm>
          <a:prstGeom prst="cub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Package</a:t>
            </a:r>
            <a:r>
              <a:rPr lang="en-US" sz="1400" i="1" dirty="0" smtClean="0"/>
              <a:t/>
            </a:r>
            <a:br>
              <a:rPr lang="en-US" sz="1400" i="1" dirty="0" smtClean="0"/>
            </a:br>
            <a:r>
              <a:rPr lang="en-US" sz="1400" i="1" dirty="0" err="1" smtClean="0"/>
              <a:t>com.mica.viva.diacritic</a:t>
            </a:r>
            <a:endParaRPr lang="en-US" sz="1400" i="1" dirty="0"/>
          </a:p>
        </p:txBody>
      </p:sp>
      <p:cxnSp>
        <p:nvCxnSpPr>
          <p:cNvPr id="6158" name="Straight Arrow Connector 6157"/>
          <p:cNvCxnSpPr>
            <a:stCxn id="6156" idx="5"/>
            <a:endCxn id="6147" idx="1"/>
          </p:cNvCxnSpPr>
          <p:nvPr/>
        </p:nvCxnSpPr>
        <p:spPr>
          <a:xfrm flipV="1">
            <a:off x="3276600" y="6090639"/>
            <a:ext cx="914400" cy="22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0931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620000" cy="1447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Comparison WORD-BY-WORD: </a:t>
            </a:r>
            <a:r>
              <a:rPr lang="en-US" dirty="0" smtClean="0">
                <a:solidFill>
                  <a:srgbClr val="FF0000"/>
                </a:solidFill>
              </a:rPr>
              <a:t>99.5%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BLEU Score: </a:t>
            </a:r>
            <a:r>
              <a:rPr lang="en-US" dirty="0" smtClean="0">
                <a:solidFill>
                  <a:srgbClr val="00B0F0"/>
                </a:solidFill>
              </a:rPr>
              <a:t>97.49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>
          <a:xfrm>
            <a:off x="6705600" y="5975350"/>
            <a:ext cx="2133600" cy="365125"/>
          </a:xfrm>
        </p:spPr>
        <p:txBody>
          <a:bodyPr/>
          <a:lstStyle/>
          <a:p>
            <a:fld id="{5832651E-CF4B-4A5C-A9A0-7A9C996F494A}" type="slidenum">
              <a:rPr lang="en-US" smtClean="0"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620000" cy="715962"/>
          </a:xfrm>
        </p:spPr>
        <p:txBody>
          <a:bodyPr>
            <a:normAutofit/>
          </a:bodyPr>
          <a:lstStyle/>
          <a:p>
            <a:r>
              <a:rPr lang="en-US" sz="4000" b="0" dirty="0" smtClean="0">
                <a:solidFill>
                  <a:schemeClr val="tx1"/>
                </a:solidFill>
              </a:rPr>
              <a:t>EVALUATION</a:t>
            </a:r>
            <a:endParaRPr lang="en-US" sz="4000" b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48200" y="2438400"/>
            <a:ext cx="4314190" cy="2752090"/>
          </a:xfrm>
          <a:prstGeom prst="rect">
            <a:avLst/>
          </a:prstGeom>
        </p:spPr>
      </p:pic>
      <p:sp>
        <p:nvSpPr>
          <p:cNvPr id="5" name="Snip and Round Single Corner Rectangle 4"/>
          <p:cNvSpPr/>
          <p:nvPr/>
        </p:nvSpPr>
        <p:spPr>
          <a:xfrm>
            <a:off x="784266" y="2895600"/>
            <a:ext cx="1447800" cy="609600"/>
          </a:xfrm>
          <a:prstGeom prst="snip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Vietnamese-10k-source</a:t>
            </a:r>
            <a:endParaRPr lang="en-US" sz="1200" dirty="0"/>
          </a:p>
        </p:txBody>
      </p:sp>
      <p:sp>
        <p:nvSpPr>
          <p:cNvPr id="6" name="Snip and Round Single Corner Rectangle 5"/>
          <p:cNvSpPr/>
          <p:nvPr/>
        </p:nvSpPr>
        <p:spPr>
          <a:xfrm>
            <a:off x="2819400" y="2895600"/>
            <a:ext cx="1447800" cy="609600"/>
          </a:xfrm>
          <a:prstGeom prst="snip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Vietnamese-10k-test</a:t>
            </a:r>
            <a:endParaRPr lang="en-US" sz="1200" dirty="0"/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2819400" y="4038600"/>
            <a:ext cx="1447800" cy="609600"/>
          </a:xfrm>
          <a:prstGeom prst="snip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Vietnamese-10k-result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609600" y="3962400"/>
            <a:ext cx="1774866" cy="76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MOSES</a:t>
            </a:r>
            <a:endParaRPr lang="en-US" dirty="0"/>
          </a:p>
        </p:txBody>
      </p:sp>
      <p:sp>
        <p:nvSpPr>
          <p:cNvPr id="9" name="Snip and Round Single Corner Rectangle 8"/>
          <p:cNvSpPr/>
          <p:nvPr/>
        </p:nvSpPr>
        <p:spPr>
          <a:xfrm>
            <a:off x="6081395" y="5638800"/>
            <a:ext cx="1447800" cy="609600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r>
              <a:rPr lang="en-US" sz="1200" dirty="0" smtClean="0"/>
              <a:t>ompare-10k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6" idx="2"/>
            <a:endCxn id="5" idx="0"/>
          </p:cNvCxnSpPr>
          <p:nvPr/>
        </p:nvCxnSpPr>
        <p:spPr>
          <a:xfrm flipH="1">
            <a:off x="2232066" y="3200400"/>
            <a:ext cx="5873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1"/>
          </p:cNvCxnSpPr>
          <p:nvPr/>
        </p:nvCxnSpPr>
        <p:spPr>
          <a:xfrm flipH="1">
            <a:off x="1497033" y="3505200"/>
            <a:ext cx="1113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7" idx="2"/>
          </p:cNvCxnSpPr>
          <p:nvPr/>
        </p:nvCxnSpPr>
        <p:spPr>
          <a:xfrm>
            <a:off x="2384466" y="4343400"/>
            <a:ext cx="4349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4" idx="1"/>
          </p:cNvCxnSpPr>
          <p:nvPr/>
        </p:nvCxnSpPr>
        <p:spPr>
          <a:xfrm>
            <a:off x="4267200" y="3200400"/>
            <a:ext cx="381000" cy="614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0"/>
            <a:endCxn id="4" idx="1"/>
          </p:cNvCxnSpPr>
          <p:nvPr/>
        </p:nvCxnSpPr>
        <p:spPr>
          <a:xfrm flipV="1">
            <a:off x="4267200" y="3814445"/>
            <a:ext cx="381000" cy="528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9" idx="3"/>
          </p:cNvCxnSpPr>
          <p:nvPr/>
        </p:nvCxnSpPr>
        <p:spPr>
          <a:xfrm>
            <a:off x="6805295" y="5190490"/>
            <a:ext cx="0" cy="448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072141"/>
              </p:ext>
            </p:extLst>
          </p:nvPr>
        </p:nvGraphicFramePr>
        <p:xfrm>
          <a:off x="1295400" y="5387340"/>
          <a:ext cx="3962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VIETMARKER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LƯU</a:t>
                      </a:r>
                      <a:r>
                        <a:rPr lang="en-US" baseline="0" dirty="0" smtClean="0"/>
                        <a:t> TUẤN ANH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3857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8077200" cy="5943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3000" dirty="0" smtClean="0"/>
              <a:t>Main Goals:</a:t>
            </a:r>
          </a:p>
          <a:p>
            <a:pPr lvl="1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/>
              <a:t>Highest </a:t>
            </a:r>
            <a:r>
              <a:rPr lang="en-US" sz="2800" dirty="0" smtClean="0"/>
              <a:t>accuracy rate </a:t>
            </a:r>
            <a:r>
              <a:rPr lang="en-US" sz="2800" dirty="0"/>
              <a:t>ever </a:t>
            </a:r>
            <a:r>
              <a:rPr lang="en-US" sz="2800" dirty="0" smtClean="0"/>
              <a:t>published</a:t>
            </a:r>
          </a:p>
          <a:p>
            <a:pPr lvl="1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/>
              <a:t>Implement for other languages easily</a:t>
            </a:r>
          </a:p>
          <a:p>
            <a:pPr lvl="1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/>
              <a:t>Extend MT approach </a:t>
            </a:r>
            <a:r>
              <a:rPr lang="en-US" sz="2800" dirty="0"/>
              <a:t>for recover </a:t>
            </a:r>
            <a:r>
              <a:rPr lang="en-US" sz="2800" dirty="0" smtClean="0"/>
              <a:t>abbreviations</a:t>
            </a:r>
            <a:r>
              <a:rPr lang="en-US" sz="2800" dirty="0"/>
              <a:t> </a:t>
            </a:r>
            <a:r>
              <a:rPr lang="en-US" sz="2800" dirty="0" smtClean="0"/>
              <a:t>and misspellings texts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3000" dirty="0" smtClean="0"/>
              <a:t>Limitation:</a:t>
            </a:r>
          </a:p>
          <a:p>
            <a:pPr lvl="1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/>
              <a:t>Current corpus is </a:t>
            </a:r>
            <a:r>
              <a:rPr lang="en-US" sz="2800" dirty="0"/>
              <a:t>missing conversation </a:t>
            </a:r>
            <a:r>
              <a:rPr lang="en-US" sz="2800" dirty="0" smtClean="0"/>
              <a:t>data: chat, SMS…</a:t>
            </a:r>
          </a:p>
          <a:p>
            <a:pPr lvl="1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/>
              <a:t>Cumbersome, Client-Server model </a:t>
            </a:r>
            <a:r>
              <a:rPr lang="en-US" sz="2800" dirty="0" smtClean="0">
                <a:sym typeface="Wingdings" pitchFamily="2" charset="2"/>
              </a:rPr>
              <a:t> required internet, respond slowly for many request from many clients at the same time.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52400"/>
            <a:ext cx="8077200" cy="1143000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tx1"/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7580803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52400"/>
            <a:ext cx="8077200" cy="1143000"/>
          </a:xfrm>
        </p:spPr>
        <p:txBody>
          <a:bodyPr>
            <a:normAutofit/>
          </a:bodyPr>
          <a:lstStyle/>
          <a:p>
            <a:r>
              <a:rPr lang="en-US" sz="4000" b="0" dirty="0" smtClean="0">
                <a:solidFill>
                  <a:schemeClr val="tx1"/>
                </a:solidFill>
              </a:rPr>
              <a:t>SUMMARY</a:t>
            </a:r>
            <a:endParaRPr lang="en-US" sz="4000" b="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798016"/>
            <a:ext cx="3962400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Developed VIVA demo version with abilities:</a:t>
            </a:r>
          </a:p>
          <a:p>
            <a:pPr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 smtClean="0"/>
              <a:t>Speech recognition</a:t>
            </a:r>
          </a:p>
          <a:p>
            <a:pPr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 smtClean="0"/>
              <a:t>Understand users’ command</a:t>
            </a:r>
          </a:p>
          <a:p>
            <a:pPr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 smtClean="0"/>
              <a:t>Perform functions: SMS, answer information</a:t>
            </a:r>
          </a:p>
          <a:p>
            <a:pPr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 smtClean="0"/>
              <a:t>Response to users by voice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764024"/>
            <a:ext cx="4876800" cy="565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dirty="0" smtClean="0"/>
              <a:t>DEVELOPMENT: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q"/>
            </a:pPr>
            <a:r>
              <a:rPr lang="en-US" sz="2200" dirty="0" smtClean="0"/>
              <a:t>Extend speech recognition &amp; understanding modules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q"/>
            </a:pPr>
            <a:r>
              <a:rPr lang="en-US" sz="2200" dirty="0" smtClean="0"/>
              <a:t>Develop more functions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q"/>
            </a:pPr>
            <a:r>
              <a:rPr lang="en-US" sz="2200" dirty="0" smtClean="0"/>
              <a:t>Add conversation data into training corpus of MT system</a:t>
            </a:r>
            <a:endParaRPr lang="en-US" sz="2200" dirty="0"/>
          </a:p>
          <a:p>
            <a:pPr marL="285750" lvl="1" indent="-285750">
              <a:lnSpc>
                <a:spcPct val="130000"/>
              </a:lnSpc>
              <a:buFont typeface="Wingdings" pitchFamily="2" charset="2"/>
              <a:buChar char="q"/>
            </a:pPr>
            <a:r>
              <a:rPr lang="en-US" sz="2200" dirty="0" smtClean="0"/>
              <a:t>Read </a:t>
            </a:r>
            <a:r>
              <a:rPr lang="en-US" sz="2200" dirty="0" smtClean="0"/>
              <a:t>SMS content that contains </a:t>
            </a:r>
            <a:r>
              <a:rPr lang="en-US" sz="2400" dirty="0" smtClean="0"/>
              <a:t>abbreviations </a:t>
            </a:r>
            <a:r>
              <a:rPr lang="en-US" sz="2400" dirty="0"/>
              <a:t>and misspellings </a:t>
            </a:r>
            <a:r>
              <a:rPr lang="en-US" sz="2400" dirty="0" smtClean="0"/>
              <a:t>texts: experiment the MT approach.</a:t>
            </a:r>
            <a:endParaRPr lang="en-US" sz="2800" dirty="0"/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q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996072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8077200" cy="61722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 smtClean="0"/>
              <a:t>[1]	Do Thi Ngoc </a:t>
            </a:r>
            <a:r>
              <a:rPr lang="en-US" sz="1400" dirty="0" err="1" smtClean="0"/>
              <a:t>Diep</a:t>
            </a:r>
            <a:r>
              <a:rPr lang="en-US" sz="1400" dirty="0" smtClean="0"/>
              <a:t>, Nguyen </a:t>
            </a:r>
            <a:r>
              <a:rPr lang="en-US" sz="1400" dirty="0" err="1" smtClean="0"/>
              <a:t>Duy</a:t>
            </a:r>
            <a:r>
              <a:rPr lang="en-US" sz="1400" dirty="0" smtClean="0"/>
              <a:t> </a:t>
            </a:r>
            <a:r>
              <a:rPr lang="en-US" sz="1400" dirty="0" err="1" smtClean="0"/>
              <a:t>Binh</a:t>
            </a:r>
            <a:r>
              <a:rPr lang="en-US" sz="1400" dirty="0" smtClean="0"/>
              <a:t>, Tran Do </a:t>
            </a:r>
            <a:r>
              <a:rPr lang="en-US" sz="1400" dirty="0" err="1" smtClean="0"/>
              <a:t>Dat</a:t>
            </a:r>
            <a:r>
              <a:rPr lang="en-US" sz="1400" dirty="0" smtClean="0"/>
              <a:t>, Mac Dang </a:t>
            </a:r>
            <a:r>
              <a:rPr lang="en-US" sz="1400" dirty="0" err="1" smtClean="0"/>
              <a:t>Khoa</a:t>
            </a:r>
            <a:r>
              <a:rPr lang="en-US" sz="1400" dirty="0" smtClean="0"/>
              <a:t>, “Machine Translation Approach for Vietnamese Diacritic Restoration”, </a:t>
            </a:r>
            <a:r>
              <a:rPr lang="vi-VN" sz="1400" dirty="0"/>
              <a:t>IALP, 201</a:t>
            </a:r>
            <a:r>
              <a:rPr lang="en-US" sz="1400" dirty="0" smtClean="0"/>
              <a:t>3.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 smtClean="0"/>
              <a:t>[2]</a:t>
            </a:r>
            <a:r>
              <a:rPr lang="en-US" sz="1400" dirty="0"/>
              <a:t>	</a:t>
            </a:r>
            <a:r>
              <a:rPr lang="vi-VN" sz="1400" u="sng" dirty="0">
                <a:hlinkClick r:id="rId2"/>
              </a:rPr>
              <a:t>http://en.wikipedia.org/wiki/Siri_(software)</a:t>
            </a:r>
            <a:r>
              <a:rPr lang="vi-VN" sz="1400" u="sng" dirty="0"/>
              <a:t> </a:t>
            </a:r>
            <a:r>
              <a:rPr lang="en-US" sz="1400" dirty="0" err="1"/>
              <a:t>truy</a:t>
            </a:r>
            <a:r>
              <a:rPr lang="en-US" sz="1400" dirty="0"/>
              <a:t> </a:t>
            </a:r>
            <a:r>
              <a:rPr lang="en-US" sz="1400" dirty="0" err="1"/>
              <a:t>cập</a:t>
            </a:r>
            <a:r>
              <a:rPr lang="en-US" sz="1400" dirty="0"/>
              <a:t> </a:t>
            </a:r>
            <a:r>
              <a:rPr lang="en-US" sz="1400" dirty="0" err="1"/>
              <a:t>lần</a:t>
            </a:r>
            <a:r>
              <a:rPr lang="en-US" sz="1400" dirty="0"/>
              <a:t> </a:t>
            </a:r>
            <a:r>
              <a:rPr lang="en-US" sz="1400" dirty="0" err="1"/>
              <a:t>cuối</a:t>
            </a:r>
            <a:r>
              <a:rPr lang="en-US" sz="1400" dirty="0"/>
              <a:t> </a:t>
            </a:r>
            <a:r>
              <a:rPr lang="en-US" sz="1400" dirty="0" err="1"/>
              <a:t>ngày</a:t>
            </a:r>
            <a:r>
              <a:rPr lang="en-US" sz="1400" dirty="0"/>
              <a:t> 01/06/2013.</a:t>
            </a:r>
            <a:endParaRPr lang="vi-VN" sz="1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 smtClean="0"/>
              <a:t>[</a:t>
            </a:r>
            <a:r>
              <a:rPr lang="en-US" sz="1400" dirty="0"/>
              <a:t>3</a:t>
            </a:r>
            <a:r>
              <a:rPr lang="en-US" sz="1400" dirty="0" smtClean="0"/>
              <a:t>]</a:t>
            </a:r>
            <a:r>
              <a:rPr lang="en-US" sz="1400" dirty="0"/>
              <a:t>	</a:t>
            </a:r>
            <a:r>
              <a:rPr lang="vi-VN" sz="1400" u="sng" dirty="0">
                <a:hlinkClick r:id="rId3"/>
              </a:rPr>
              <a:t>http://www.statmt.org/moses</a:t>
            </a:r>
            <a:r>
              <a:rPr lang="en-US" sz="1400" dirty="0"/>
              <a:t> </a:t>
            </a:r>
            <a:r>
              <a:rPr lang="en-US" sz="1400" dirty="0" err="1"/>
              <a:t>truy</a:t>
            </a:r>
            <a:r>
              <a:rPr lang="en-US" sz="1400" dirty="0"/>
              <a:t> </a:t>
            </a:r>
            <a:r>
              <a:rPr lang="en-US" sz="1400" dirty="0" err="1"/>
              <a:t>cập</a:t>
            </a:r>
            <a:r>
              <a:rPr lang="en-US" sz="1400" dirty="0"/>
              <a:t> </a:t>
            </a:r>
            <a:r>
              <a:rPr lang="en-US" sz="1400" dirty="0" err="1"/>
              <a:t>lần</a:t>
            </a:r>
            <a:r>
              <a:rPr lang="en-US" sz="1400" dirty="0"/>
              <a:t> </a:t>
            </a:r>
            <a:r>
              <a:rPr lang="en-US" sz="1400" dirty="0" err="1"/>
              <a:t>cuối</a:t>
            </a:r>
            <a:r>
              <a:rPr lang="en-US" sz="1400" dirty="0"/>
              <a:t> </a:t>
            </a:r>
            <a:r>
              <a:rPr lang="en-US" sz="1400" dirty="0" err="1"/>
              <a:t>ngày</a:t>
            </a:r>
            <a:r>
              <a:rPr lang="en-US" sz="1400" dirty="0"/>
              <a:t> 01/06/2013.</a:t>
            </a:r>
            <a:endParaRPr lang="vi-VN" sz="1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400" dirty="0" smtClean="0"/>
              <a:t>[4]</a:t>
            </a:r>
            <a:r>
              <a:rPr lang="fr-FR" sz="1400" dirty="0"/>
              <a:t>	</a:t>
            </a:r>
            <a:r>
              <a:rPr lang="fr-FR" sz="1400" dirty="0" err="1"/>
              <a:t>Philipp</a:t>
            </a:r>
            <a:r>
              <a:rPr lang="fr-FR" sz="1400" dirty="0"/>
              <a:t> </a:t>
            </a:r>
            <a:r>
              <a:rPr lang="fr-FR" sz="1400" dirty="0" err="1"/>
              <a:t>Koehn</a:t>
            </a:r>
            <a:r>
              <a:rPr lang="fr-FR" sz="1400" dirty="0"/>
              <a:t>, Franz Josef, Daniel </a:t>
            </a:r>
            <a:r>
              <a:rPr lang="fr-FR" sz="1400" dirty="0" err="1"/>
              <a:t>Marcu</a:t>
            </a:r>
            <a:r>
              <a:rPr lang="fr-FR" sz="1400" dirty="0"/>
              <a:t>. </a:t>
            </a:r>
            <a:r>
              <a:rPr lang="en-US" sz="1400" dirty="0"/>
              <a:t>“Statistical Phrase-Based Translation</a:t>
            </a:r>
            <a:r>
              <a:rPr lang="vi-VN" sz="1400" dirty="0"/>
              <a:t>”,  Conference  of  the  North American</a:t>
            </a:r>
            <a:r>
              <a:rPr lang="en-US" sz="1400" dirty="0"/>
              <a:t>,</a:t>
            </a:r>
            <a:r>
              <a:rPr lang="vi-VN" sz="1400" dirty="0"/>
              <a:t> Chapter  of  the  Associat ion  for Computational Linguist ics  on Human Language</a:t>
            </a:r>
            <a:r>
              <a:rPr lang="en-US" sz="1400" dirty="0"/>
              <a:t> t</a:t>
            </a:r>
            <a:r>
              <a:rPr lang="vi-VN" sz="1400" dirty="0"/>
              <a:t>echnology - Volume 1, 2003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vi-VN" sz="1400" dirty="0" smtClean="0"/>
              <a:t>[</a:t>
            </a:r>
            <a:r>
              <a:rPr lang="en-US" sz="1400" dirty="0"/>
              <a:t>5</a:t>
            </a:r>
            <a:r>
              <a:rPr lang="vi-VN" sz="1400" dirty="0" smtClean="0"/>
              <a:t>] </a:t>
            </a:r>
            <a:r>
              <a:rPr lang="en-US" sz="1400" dirty="0"/>
              <a:t>	</a:t>
            </a:r>
            <a:r>
              <a:rPr lang="vi-VN" sz="1400" dirty="0"/>
              <a:t>Tufiş,   D., Chiţu,   A. “Automatic Insertion of Diacritics in Romanian Text</a:t>
            </a:r>
            <a:r>
              <a:rPr lang="en-US" sz="1400" dirty="0"/>
              <a:t>s</a:t>
            </a:r>
            <a:r>
              <a:rPr lang="vi-VN" sz="1400" dirty="0"/>
              <a:t>”. Proceedings of the 5th Int ernat ional Workshop on Comput at ional Lexicography COMP LEX, P ecs, Ungaria, 1999,185-194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vi-VN" sz="1400" dirty="0" smtClean="0"/>
              <a:t>[</a:t>
            </a:r>
            <a:r>
              <a:rPr lang="en-US" sz="1400" dirty="0"/>
              <a:t>6</a:t>
            </a:r>
            <a:r>
              <a:rPr lang="vi-VN" sz="1400" dirty="0" smtClean="0"/>
              <a:t>]</a:t>
            </a:r>
            <a:r>
              <a:rPr lang="en-US" sz="1400" dirty="0"/>
              <a:t>	</a:t>
            </a:r>
            <a:r>
              <a:rPr lang="vi-VN" sz="1400" dirty="0"/>
              <a:t>Rada Mihalcea, Vivi Nastase, “Letter Level Learning  for Language  Independent  Diacrit ics Restoration ”,  In: P roceedings of CoNLL 2002.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vi-VN" sz="1400" dirty="0" smtClean="0"/>
              <a:t>[</a:t>
            </a:r>
            <a:r>
              <a:rPr lang="en-US" sz="1400" dirty="0"/>
              <a:t>7</a:t>
            </a:r>
            <a:r>
              <a:rPr lang="vi-VN" sz="1400" dirty="0" smtClean="0"/>
              <a:t>]</a:t>
            </a:r>
            <a:r>
              <a:rPr lang="en-US" sz="1400" dirty="0"/>
              <a:t>	</a:t>
            </a:r>
            <a:r>
              <a:rPr lang="vi-VN" sz="1400" dirty="0"/>
              <a:t>Simard, M. “Automatic Insertion of Accents in French Texts”. In Ide &amp; Vuotilainen (eds) P roceedings of the Third Conference  on Empirical  Methods  in  Natural Language  Processing,  Granada, Spain, 27-35, 1998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vi-VN" sz="1400" dirty="0" smtClean="0"/>
              <a:t>[</a:t>
            </a:r>
            <a:r>
              <a:rPr lang="en-US" sz="1400" dirty="0" smtClean="0"/>
              <a:t>8</a:t>
            </a:r>
            <a:r>
              <a:rPr lang="vi-VN" sz="1400" dirty="0" smtClean="0"/>
              <a:t>]</a:t>
            </a:r>
            <a:r>
              <a:rPr lang="en-US" sz="1400" dirty="0"/>
              <a:t>	</a:t>
            </a:r>
            <a:r>
              <a:rPr lang="vi-VN" sz="1400" dirty="0"/>
              <a:t>Luu Tuan Anh, Kazuhide Yamamoto , “A P oint wise Approach for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vi-VN" sz="1400" dirty="0"/>
              <a:t>Viet namese Diacritics Rest oration”, in proceedings of IALP, </a:t>
            </a:r>
            <a:r>
              <a:rPr lang="vi-VN" sz="1400" dirty="0" smtClean="0"/>
              <a:t>2012</a:t>
            </a:r>
            <a:endParaRPr lang="vi-VN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52400"/>
            <a:ext cx="8077200" cy="1143000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REFERENCES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5986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77200" cy="5334000"/>
          </a:xfrm>
        </p:spPr>
        <p:txBody>
          <a:bodyPr>
            <a:normAutofit fontScale="92500"/>
          </a:bodyPr>
          <a:lstStyle/>
          <a:p>
            <a:pPr marL="548640" indent="-548640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3000" dirty="0" smtClean="0"/>
              <a:t>INTRODUCTION OF PROJECT</a:t>
            </a:r>
          </a:p>
          <a:p>
            <a:pPr marL="548640" indent="-548640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3000" dirty="0" smtClean="0"/>
              <a:t>INFRASTRUCTURE OF VIVA SYSTEM</a:t>
            </a:r>
          </a:p>
          <a:p>
            <a:pPr marL="548640" indent="-548640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3000" dirty="0" smtClean="0"/>
              <a:t>IMPLEMENTING </a:t>
            </a:r>
            <a:r>
              <a:rPr lang="en-US" sz="3000" dirty="0" smtClean="0"/>
              <a:t>SMS </a:t>
            </a:r>
            <a:r>
              <a:rPr lang="en-US" sz="3000" dirty="0" smtClean="0"/>
              <a:t>FUNCTIONAL </a:t>
            </a:r>
            <a:r>
              <a:rPr lang="en-US" sz="3000" dirty="0" smtClean="0"/>
              <a:t>MODULE</a:t>
            </a:r>
            <a:endParaRPr lang="en-US" sz="3000" dirty="0" smtClean="0"/>
          </a:p>
          <a:p>
            <a:pPr marL="548640" indent="-548640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3000" dirty="0" smtClean="0"/>
              <a:t>AUTOMATIC DIACRITICS RESTORATION FOR VIETNAMESE </a:t>
            </a:r>
            <a:r>
              <a:rPr lang="en-US" sz="3000" dirty="0" smtClean="0"/>
              <a:t>TEXTS</a:t>
            </a:r>
            <a:endParaRPr lang="en-US" sz="3000" dirty="0" smtClean="0"/>
          </a:p>
          <a:p>
            <a:pPr marL="548640" indent="-548640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3000" dirty="0" smtClean="0"/>
              <a:t>SUMMARY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620000" cy="715962"/>
          </a:xfrm>
        </p:spPr>
        <p:txBody>
          <a:bodyPr>
            <a:normAutofit/>
          </a:bodyPr>
          <a:lstStyle/>
          <a:p>
            <a:r>
              <a:rPr lang="en-US" sz="4000" b="0" dirty="0" smtClean="0">
                <a:solidFill>
                  <a:schemeClr val="tx1"/>
                </a:solidFill>
              </a:rPr>
              <a:t>CONTENTS</a:t>
            </a:r>
            <a:endParaRPr lang="en-US" sz="4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2023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514600"/>
            <a:ext cx="8077200" cy="129918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THANKS FOR YOUR ATTENTION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686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Study\study\DoAnTiengNoi\MyWorks\Resource\siri-ip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115" y="1143000"/>
            <a:ext cx="206883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620000" cy="715962"/>
          </a:xfrm>
        </p:spPr>
        <p:txBody>
          <a:bodyPr>
            <a:normAutofit/>
          </a:bodyPr>
          <a:lstStyle/>
          <a:p>
            <a:r>
              <a:rPr lang="en-US" sz="4000" b="0" dirty="0"/>
              <a:t>INTRODUCTION OF </a:t>
            </a:r>
            <a:r>
              <a:rPr lang="en-US" sz="4000" b="0" dirty="0" smtClean="0"/>
              <a:t>PROJECT</a:t>
            </a:r>
            <a:endParaRPr lang="en-US" sz="40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945559"/>
            <a:ext cx="1905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SIRI </a:t>
            </a:r>
            <a:br>
              <a:rPr lang="en-US" dirty="0" smtClean="0"/>
            </a:br>
            <a:r>
              <a:rPr lang="en-US" sz="1300" dirty="0" smtClean="0"/>
              <a:t>English, French, German, Japanese, Chinese, Korean, Italian, Spanish</a:t>
            </a:r>
            <a:endParaRPr lang="en-US" sz="1300" dirty="0"/>
          </a:p>
        </p:txBody>
      </p:sp>
      <p:sp>
        <p:nvSpPr>
          <p:cNvPr id="5" name="TextBox 4"/>
          <p:cNvSpPr txBox="1"/>
          <p:nvPr/>
        </p:nvSpPr>
        <p:spPr>
          <a:xfrm>
            <a:off x="2887839" y="4988629"/>
            <a:ext cx="18365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S-VOICE</a:t>
            </a:r>
            <a:br>
              <a:rPr lang="en-US" dirty="0" smtClean="0"/>
            </a:br>
            <a:r>
              <a:rPr lang="en-US" sz="1300" dirty="0" smtClean="0"/>
              <a:t>English, Arabic, French, Spanish, Korean, Italian, German</a:t>
            </a:r>
            <a:endParaRPr lang="en-US" sz="1300" dirty="0"/>
          </a:p>
        </p:txBody>
      </p:sp>
      <p:pic>
        <p:nvPicPr>
          <p:cNvPr id="7173" name="Picture 5" descr="E:\Study\study\DoAnTiengNoi\MyWorks\Resource\weather-si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7" y="1143000"/>
            <a:ext cx="206445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User\AppData\Local\Microsoft\Windows\Temporary Internet Files\Content.IE5\RP109BFQ\MC900434859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675" y="2308225"/>
            <a:ext cx="1120775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E:\Study\study\DoAnTiengNoi\MyWorks\Resource\thoitiet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06214"/>
            <a:ext cx="219456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24400" y="3429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Vietnamese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53200" y="4926449"/>
            <a:ext cx="1836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VIVA</a:t>
            </a:r>
            <a:br>
              <a:rPr lang="en-US" dirty="0" smtClean="0"/>
            </a:br>
            <a:r>
              <a:rPr lang="en-US" sz="1300" dirty="0" smtClean="0"/>
              <a:t>Vietnamese Voice Assistant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1006478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8305800" cy="5638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 dirty="0" smtClean="0"/>
              <a:t>Building the VIVA application on Android OS with abilities:</a:t>
            </a:r>
          </a:p>
          <a:p>
            <a:pPr marL="548640" indent="-54864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3200" dirty="0" smtClean="0"/>
              <a:t>Recognize Vietnamese speech</a:t>
            </a:r>
          </a:p>
          <a:p>
            <a:pPr marL="548640" indent="-54864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3200" dirty="0" smtClean="0"/>
              <a:t>Understand users’ commands</a:t>
            </a:r>
          </a:p>
          <a:p>
            <a:pPr marL="548640" indent="-54864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3200" dirty="0" smtClean="0"/>
              <a:t>Perform functions: SMS, answer information</a:t>
            </a:r>
          </a:p>
          <a:p>
            <a:pPr marL="548640" indent="-54864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3200" dirty="0" smtClean="0"/>
              <a:t>Respond to users with voice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620000" cy="715962"/>
          </a:xfrm>
        </p:spPr>
        <p:txBody>
          <a:bodyPr>
            <a:normAutofit/>
          </a:bodyPr>
          <a:lstStyle/>
          <a:p>
            <a:r>
              <a:rPr lang="en-US" sz="4000" b="0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3554269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620000" cy="715962"/>
          </a:xfrm>
        </p:spPr>
        <p:txBody>
          <a:bodyPr>
            <a:normAutofit/>
          </a:bodyPr>
          <a:lstStyle/>
          <a:p>
            <a:r>
              <a:rPr lang="en-US" sz="4000" b="0" dirty="0" smtClean="0"/>
              <a:t>MY TASKS</a:t>
            </a:r>
            <a:endParaRPr lang="en-US" sz="4000" b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413172"/>
              </p:ext>
            </p:extLst>
          </p:nvPr>
        </p:nvGraphicFramePr>
        <p:xfrm>
          <a:off x="838200" y="914400"/>
          <a:ext cx="8077200" cy="508796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6019800"/>
              </a:tblGrid>
              <a:tr h="16764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dirty="0" err="1" smtClean="0"/>
                        <a:t>Nguyễn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Duy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Bình</a:t>
                      </a:r>
                      <a:endParaRPr lang="en-US" sz="20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Wingdings" pitchFamily="2" charset="2"/>
                        <a:buChar char="q"/>
                      </a:pPr>
                      <a:r>
                        <a:rPr lang="en-US" sz="2000" b="1" dirty="0" smtClean="0"/>
                        <a:t>Design the infrastructure</a:t>
                      </a:r>
                      <a:r>
                        <a:rPr lang="en-US" sz="2000" b="1" baseline="0" dirty="0" smtClean="0"/>
                        <a:t> of VIVA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itchFamily="2" charset="2"/>
                        <a:buChar char="q"/>
                      </a:pPr>
                      <a:r>
                        <a:rPr lang="en-US" sz="2000" b="1" dirty="0" smtClean="0"/>
                        <a:t>Implement the functional</a:t>
                      </a:r>
                      <a:r>
                        <a:rPr lang="en-US" sz="2000" b="1" baseline="0" dirty="0" smtClean="0"/>
                        <a:t> module about SMS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US" sz="2000" dirty="0" smtClean="0"/>
                        <a:t>Resolve the problem: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automatic diacritics restoration for SMS content</a:t>
                      </a:r>
                      <a:endParaRPr lang="en-US" sz="2000" b="1" baseline="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218"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Nguyễn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Hữu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Hiển</a:t>
                      </a: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itchFamily="2" charset="2"/>
                        <a:buChar char="q"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Voice Automatic Detection </a:t>
                      </a:r>
                    </a:p>
                    <a:p>
                      <a:pPr marL="342900" indent="-342900">
                        <a:buFont typeface="Wingdings" pitchFamily="2" charset="2"/>
                        <a:buChar char="q"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Recording module</a:t>
                      </a: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Nguyễn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Thanh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Tùng</a:t>
                      </a: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600" b="0" dirty="0" smtClean="0"/>
                        <a:t>Speech recognition module</a:t>
                      </a: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Nguyễn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Văn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Hiếu</a:t>
                      </a: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600" b="0" dirty="0" smtClean="0"/>
                        <a:t>Command understanding module</a:t>
                      </a: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5310"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Nguyễn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Văn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Bảo</a:t>
                      </a: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600" b="0" dirty="0" smtClean="0"/>
                        <a:t>Improve quality</a:t>
                      </a:r>
                      <a:r>
                        <a:rPr lang="en-US" sz="1600" b="0" baseline="0" dirty="0" smtClean="0"/>
                        <a:t> of text to speech module</a:t>
                      </a: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600" b="0" baseline="0" dirty="0" smtClean="0"/>
                        <a:t>Implement the functional module about responding information</a:t>
                      </a: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8336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:\Study\study\DoAnTiengNoi\MyWorks\Resource\viva-module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152400"/>
            <a:ext cx="5791201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0643"/>
            <a:ext cx="5486400" cy="1337443"/>
          </a:xfrm>
        </p:spPr>
        <p:txBody>
          <a:bodyPr>
            <a:normAutofit/>
          </a:bodyPr>
          <a:lstStyle/>
          <a:p>
            <a:pPr algn="l"/>
            <a:r>
              <a:rPr lang="en-US" sz="2800" b="0" dirty="0" smtClean="0"/>
              <a:t>VIVA INFRASTRUCTURE</a:t>
            </a:r>
            <a:endParaRPr lang="en-US" sz="2800" b="0" dirty="0"/>
          </a:p>
        </p:txBody>
      </p:sp>
      <p:pic>
        <p:nvPicPr>
          <p:cNvPr id="8194" name="Picture 2" descr="E:\Study\study\DoAnTiengNoi\MyWorks\Resource\Person Talk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6670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3276600" y="1981200"/>
            <a:ext cx="1600200" cy="1066800"/>
          </a:xfrm>
          <a:prstGeom prst="roundRect">
            <a:avLst/>
          </a:prstGeom>
          <a:solidFill>
            <a:schemeClr val="lt1">
              <a:alpha val="0"/>
            </a:schemeClr>
          </a:solidFill>
          <a:ln w="50800" cmpd="sng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05400" y="2929759"/>
            <a:ext cx="3429000" cy="804041"/>
          </a:xfrm>
          <a:prstGeom prst="roundRect">
            <a:avLst/>
          </a:prstGeom>
          <a:solidFill>
            <a:schemeClr val="lt1">
              <a:alpha val="0"/>
            </a:schemeClr>
          </a:solidFill>
          <a:ln w="50800" cmpd="sng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105400" y="2070539"/>
            <a:ext cx="1828800" cy="804041"/>
          </a:xfrm>
          <a:prstGeom prst="roundRect">
            <a:avLst/>
          </a:prstGeom>
          <a:solidFill>
            <a:schemeClr val="lt1">
              <a:alpha val="0"/>
            </a:schemeClr>
          </a:solidFill>
          <a:ln w="50800" cmpd="sng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873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620000" cy="715962"/>
          </a:xfrm>
        </p:spPr>
        <p:txBody>
          <a:bodyPr>
            <a:normAutofit fontScale="90000"/>
          </a:bodyPr>
          <a:lstStyle/>
          <a:p>
            <a:r>
              <a:rPr lang="en-US" sz="4000" b="0" dirty="0" smtClean="0"/>
              <a:t>CLASS DIAGRAM (main classes)</a:t>
            </a:r>
            <a:endParaRPr lang="en-US" sz="40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85800"/>
            <a:ext cx="6677025" cy="61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44418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724400" y="1066800"/>
            <a:ext cx="3581400" cy="5638800"/>
          </a:xfrm>
          <a:prstGeom prst="roundRect">
            <a:avLst/>
          </a:prstGeom>
          <a:ln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2000" y="1066800"/>
            <a:ext cx="3505200" cy="5638800"/>
          </a:xfrm>
          <a:prstGeom prst="roundRect">
            <a:avLst/>
          </a:prstGeom>
          <a:ln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77000" y="6356350"/>
            <a:ext cx="2133600" cy="365125"/>
          </a:xfrm>
        </p:spPr>
        <p:txBody>
          <a:bodyPr/>
          <a:lstStyle/>
          <a:p>
            <a:fld id="{5832651E-CF4B-4A5C-A9A0-7A9C996F494A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458200" cy="715962"/>
          </a:xfrm>
        </p:spPr>
        <p:txBody>
          <a:bodyPr>
            <a:normAutofit/>
          </a:bodyPr>
          <a:lstStyle/>
          <a:p>
            <a:r>
              <a:rPr lang="en-US" sz="4000" b="0" dirty="0" smtClean="0">
                <a:solidFill>
                  <a:schemeClr val="tx1"/>
                </a:solidFill>
              </a:rPr>
              <a:t>FUNCTIONAL MODULE SMS</a:t>
            </a:r>
            <a:endParaRPr lang="en-US" sz="4000" b="0" dirty="0">
              <a:solidFill>
                <a:schemeClr val="tx1"/>
              </a:solidFill>
            </a:endParaRPr>
          </a:p>
        </p:txBody>
      </p:sp>
      <p:pic>
        <p:nvPicPr>
          <p:cNvPr id="4098" name="Picture 2" descr="E:\Study\study\DoAnTiengNoi\MyWorks\Resource\readsm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2743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E:\Study\study\DoAnTiengNoi\MyWorks\Resource\sendsm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2743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19200" y="1295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Sending a SMS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00600" y="13070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Notice, read an incoming SMS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191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905000"/>
            <a:ext cx="2514600" cy="2743200"/>
          </a:xfrm>
        </p:spPr>
        <p:txBody>
          <a:bodyPr>
            <a:normAutofit/>
          </a:bodyPr>
          <a:lstStyle/>
          <a:p>
            <a:pPr algn="l"/>
            <a:r>
              <a:rPr lang="en-US" sz="2600" b="0" dirty="0" smtClean="0">
                <a:solidFill>
                  <a:schemeClr val="tx1"/>
                </a:solidFill>
              </a:rPr>
              <a:t>SENDING </a:t>
            </a:r>
            <a:br>
              <a:rPr lang="en-US" sz="2600" b="0" dirty="0" smtClean="0">
                <a:solidFill>
                  <a:schemeClr val="tx1"/>
                </a:solidFill>
              </a:rPr>
            </a:br>
            <a:r>
              <a:rPr lang="en-US" sz="2600" b="0" dirty="0" smtClean="0">
                <a:solidFill>
                  <a:schemeClr val="tx1"/>
                </a:solidFill>
              </a:rPr>
              <a:t>A SMS</a:t>
            </a:r>
            <a:endParaRPr lang="en-US" sz="2600" b="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88226"/>
            <a:ext cx="6248400" cy="6769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6016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Kontortema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Kontortema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TS101875486</Template>
  <TotalTime>6072</TotalTime>
  <Words>574</Words>
  <Application>Microsoft Office PowerPoint</Application>
  <PresentationFormat>On-screen Show (4:3)</PresentationFormat>
  <Paragraphs>153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Kontortema</vt:lpstr>
      <vt:lpstr>1_Kontortema</vt:lpstr>
      <vt:lpstr>Concourse</vt:lpstr>
      <vt:lpstr>INTERACTING WITH SMARTPHONES USING VOICE</vt:lpstr>
      <vt:lpstr>CONTENTS</vt:lpstr>
      <vt:lpstr>INTRODUCTION OF PROJECT</vt:lpstr>
      <vt:lpstr>OBJECTIVES</vt:lpstr>
      <vt:lpstr>MY TASKS</vt:lpstr>
      <vt:lpstr>VIVA INFRASTRUCTURE</vt:lpstr>
      <vt:lpstr>CLASS DIAGRAM (main classes)</vt:lpstr>
      <vt:lpstr>FUNCTIONAL MODULE SMS</vt:lpstr>
      <vt:lpstr>SENDING  A SMS</vt:lpstr>
      <vt:lpstr>READ THE INCOMING SMS </vt:lpstr>
      <vt:lpstr>AUTOMATIC RESTORATION DIACRITICS FOR VIETNAMESE TEXTS</vt:lpstr>
      <vt:lpstr>STANDARD APROARCHES</vt:lpstr>
      <vt:lpstr>MACHINE TRANSLATION (MT) APPROACH</vt:lpstr>
      <vt:lpstr>STATISTICAL MACHINE TRANSLATION</vt:lpstr>
      <vt:lpstr>EXPERIMENT</vt:lpstr>
      <vt:lpstr>EVALUATION</vt:lpstr>
      <vt:lpstr>EVALUATION</vt:lpstr>
      <vt:lpstr>SUMMARY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TƯƠNG TÁC VỚI ĐIỆN THOẠI THÔNG MINH BẰNG TIẾNG NÓI</dc:title>
  <dc:creator>User</dc:creator>
  <cp:lastModifiedBy>User</cp:lastModifiedBy>
  <cp:revision>121</cp:revision>
  <dcterms:created xsi:type="dcterms:W3CDTF">2013-06-11T16:19:54Z</dcterms:created>
  <dcterms:modified xsi:type="dcterms:W3CDTF">2013-06-25T01:19:51Z</dcterms:modified>
</cp:coreProperties>
</file>