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  <p:sldMasterId id="2147484145" r:id="rId2"/>
    <p:sldMasterId id="2147484252" r:id="rId3"/>
  </p:sldMasterIdLst>
  <p:notesMasterIdLst>
    <p:notesMasterId r:id="rId25"/>
  </p:notesMasterIdLst>
  <p:sldIdLst>
    <p:sldId id="256" r:id="rId4"/>
    <p:sldId id="257" r:id="rId5"/>
    <p:sldId id="258" r:id="rId6"/>
    <p:sldId id="275" r:id="rId7"/>
    <p:sldId id="259" r:id="rId8"/>
    <p:sldId id="260" r:id="rId9"/>
    <p:sldId id="276" r:id="rId10"/>
    <p:sldId id="264" r:id="rId11"/>
    <p:sldId id="261" r:id="rId12"/>
    <p:sldId id="262" r:id="rId13"/>
    <p:sldId id="263" r:id="rId14"/>
    <p:sldId id="265" r:id="rId15"/>
    <p:sldId id="267" r:id="rId16"/>
    <p:sldId id="268" r:id="rId17"/>
    <p:sldId id="269" r:id="rId18"/>
    <p:sldId id="270" r:id="rId19"/>
    <p:sldId id="266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 autoAdjust="0"/>
    <p:restoredTop sz="94590" autoAdjust="0"/>
  </p:normalViewPr>
  <p:slideViewPr>
    <p:cSldViewPr>
      <p:cViewPr>
        <p:scale>
          <a:sx n="60" d="100"/>
          <a:sy n="60" d="100"/>
        </p:scale>
        <p:origin x="-16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A097-DD46-4D4C-8172-607FABB2211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7CB9-95A0-4DCC-8BFD-2A02839B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7CB9-95A0-4DCC-8BFD-2A02839B1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1CFC6431-29A7-443C-9265-7A86D582C3D5}" type="datetime1">
              <a:rPr lang="en-US" smtClean="0"/>
              <a:t>6/14/2013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0BD517FF-8515-44CC-AFEB-B1D3248D0F31}" type="datetime1">
              <a:rPr lang="en-US" smtClean="0"/>
              <a:t>6/14/2013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ED1859-3378-4E80-BBF6-67D94806AED5}" type="datetime1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64F57F4-30ED-4D55-8311-90DA0E18B13D}" type="datetime1">
              <a:rPr lang="en-US" smtClean="0"/>
              <a:t>6/14/2013</a:t>
            </a:fld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C030BDD-E719-43A1-9A5A-7FBCF9486A1B}" type="datetime1">
              <a:rPr lang="en-US" smtClean="0"/>
              <a:t>6/14/2013</a:t>
            </a:fld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7D7E7DB-4D6F-4738-B14E-C93FA95486B3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DA8356C-022C-4FA7-A0ED-1D935E85E7B3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D3D7D14-C3BF-436B-BADC-243C030D1C6D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4"/>
          <p:cNvGrpSpPr/>
          <p:nvPr/>
        </p:nvGrpSpPr>
        <p:grpSpPr>
          <a:xfrm>
            <a:off x="0" y="800100"/>
            <a:ext cx="9144000" cy="1224422"/>
            <a:chOff x="0" y="800100"/>
            <a:chExt cx="9144000" cy="12244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12240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andshak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334250" y="800100"/>
              <a:ext cx="1809750" cy="1224422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CE2FB3F1-DC75-4731-8F4A-C0D157E309AE}" type="datetime1">
              <a:rPr lang="en-US" smtClean="0"/>
              <a:t>6/14/2013</a:t>
            </a:fld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DBCB7B8-D85E-4E64-A615-121D59318EB0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556851D-9946-4A79-9D90-7B03DFDC6EE0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CEC9AA3-F8E0-4AE0-9918-EE7B7651E96E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8D5FE60-F548-46E3-A381-9B6A4EDD69E3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AEF4859-F46C-4D03-BE20-859B893FA9F3}" type="datetime1">
              <a:rPr lang="en-US" smtClean="0"/>
              <a:t>6/14/2013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9E4FE-E70B-4CA7-8593-6F233EAACCD7}" type="datetime1">
              <a:rPr lang="en-US" smtClean="0"/>
              <a:t>6/14/2013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0DD62F-B514-4C1D-A077-85CE3B94EA2B}" type="datetime1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9E4FE-E70B-4CA7-8593-6F233EAACCD7}" type="datetime1">
              <a:rPr lang="en-US" smtClean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FCCA5-2E9E-425A-8380-F22348778EDE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27AF89-6755-46F5-BBCF-E571D7F311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CA4C8-1526-4DC9-A78E-CA4104762BD9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BE3C0-1208-4260-82C3-0EB0400271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BF307D4-1C22-4C19-811E-EBAD3F553C3F}" type="datetime1">
              <a:rPr lang="en-US" smtClean="0"/>
              <a:t>6/14/2013</a:t>
            </a:fld>
            <a:endParaRPr lang="en-US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C1DA2-FE50-442A-BDE4-EE0E124872C3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02DF6-5EF1-449D-8E8F-F40E7D2FCB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468C0-8CD4-4099-AAFF-EC3758830836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460AA-1533-4548-8781-A6D0EAE276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908CC5-0676-424D-9276-362065F911B0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86842-FEC9-453F-B6F7-7C945F3A2D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A4B52-B8A3-42E1-B010-20D30630FDF4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6DA581-ADE3-4A40-91CB-711A776CAC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8BB91-00B4-487C-B4A2-329B86F35828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2E90EB-6CA4-453F-8712-C339590DE0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0E972-E681-4040-AD5C-A8C0279721AA}" type="datetime1">
              <a:rPr lang="en-US" altLang="en-US" smtClean="0"/>
              <a:t>6/14/2013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D251BA-4196-46F7-BF5E-DE37F6712A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B8B85CA8-07CC-4D49-A988-FE00622766C4}" type="datetime1">
              <a:rPr lang="en-US" smtClean="0"/>
              <a:t>6/14/2013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6C6F59F5-7822-4A46-92AC-0B46EAF92FB4}" type="datetime1">
              <a:rPr lang="en-US" smtClean="0"/>
              <a:t>6/14/2013</a:t>
            </a:fld>
            <a:endParaRPr lang="en-US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8BD0CCA6-DADE-450A-A805-02EB3C512BD5}" type="datetime1">
              <a:rPr lang="en-US" smtClean="0"/>
              <a:t>6/14/2013</a:t>
            </a:fld>
            <a:endParaRPr lang="en-US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77D0C69B-3611-4F15-87DE-5CB7BE661EE1}" type="datetime1">
              <a:rPr lang="en-US" smtClean="0"/>
              <a:t>6/14/2013</a:t>
            </a:fld>
            <a:endParaRPr lang="en-US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0FEB5C45-892D-4883-B346-C6AA8E08556A}" type="datetime1">
              <a:rPr lang="en-US" smtClean="0"/>
              <a:t>6/14/2013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2B89BFDC-A836-4C8A-865A-118C6479A35F}" type="datetime1">
              <a:rPr lang="en-US" smtClean="0"/>
              <a:t>6/14/2013</a:t>
            </a:fld>
            <a:endParaRPr lang="en-US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fld id="{5832651E-CF4B-4A5C-A9A0-7A9C996F4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6/14/2013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moses" TargetMode="External"/><Relationship Id="rId2" Type="http://schemas.openxmlformats.org/officeDocument/2006/relationships/hyperlink" Target="http://en.wikipedia.org/wiki/Siri_(software)" TargetMode="Externa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534400" cy="1650072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/>
              <a:t>TƯƠNG TÁC VỚI ĐIỆN THOẠI THÔNG MINH BẰNG TIẾNG NÓI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28615" y="304800"/>
            <a:ext cx="7772400" cy="1199704"/>
          </a:xfrm>
        </p:spPr>
        <p:txBody>
          <a:bodyPr/>
          <a:lstStyle/>
          <a:p>
            <a:pPr algn="ctr"/>
            <a:r>
              <a:rPr lang="en-US" dirty="0" smtClean="0"/>
              <a:t>ĐỒ ÁN TỐT NGHIỆP ĐẠI HỌC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 smtClean="0"/>
              <a:t>Đề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Tài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222531" y="3953470"/>
            <a:ext cx="484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b="1" dirty="0" smtClean="0"/>
              <a:t>NGUYỄN DUY BÌNH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: KSCLC-K53 –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GV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smtClean="0"/>
              <a:t>TS.TRẦN ĐỖ ĐẠT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97" y="84083"/>
            <a:ext cx="1135117" cy="11351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31378"/>
            <a:ext cx="765102" cy="113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6412468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Tháng</a:t>
            </a:r>
            <a:r>
              <a:rPr lang="en-US" sz="1400" dirty="0" smtClean="0"/>
              <a:t> 06-2013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20297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1200"/>
            <a:ext cx="1676400" cy="2620962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 smtClean="0">
                <a:solidFill>
                  <a:schemeClr val="tx1"/>
                </a:solidFill>
              </a:rPr>
              <a:t>ĐỌC</a:t>
            </a:r>
            <a:br>
              <a:rPr lang="en-US" sz="3600" b="0" dirty="0" smtClean="0">
                <a:solidFill>
                  <a:schemeClr val="tx1"/>
                </a:solidFill>
              </a:rPr>
            </a:br>
            <a:r>
              <a:rPr lang="en-US" sz="3600" b="0" dirty="0" smtClean="0">
                <a:solidFill>
                  <a:schemeClr val="tx1"/>
                </a:solidFill>
              </a:rPr>
              <a:t>TIN NHẮN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304800"/>
            <a:ext cx="6796088" cy="638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23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2238"/>
            <a:ext cx="7924800" cy="11731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THÊM DẤU CHO VĂN BẢN TIẾNG VIỆT KHÔNG DẤU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371600"/>
            <a:ext cx="3733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KHÓ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: 95%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(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/>
              <a:t> </a:t>
            </a:r>
            <a:r>
              <a:rPr lang="en-US" sz="2400" dirty="0" smtClean="0"/>
              <a:t>15%, Romani 35% 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nhằng</a:t>
            </a:r>
            <a:r>
              <a:rPr lang="en-US" sz="2400" dirty="0" smtClean="0"/>
              <a:t>: 80%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nhằng</a:t>
            </a:r>
            <a:r>
              <a:rPr lang="en-US" sz="2400" dirty="0" smtClean="0"/>
              <a:t> (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50%, Romani 25%)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71600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QUAN </a:t>
            </a:r>
            <a:r>
              <a:rPr lang="en-US" sz="2400" dirty="0" smtClean="0"/>
              <a:t>TRỌNG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/>
              <a:t>&gt;36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: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Romani, </a:t>
            </a:r>
            <a:r>
              <a:rPr lang="en-US" sz="2400" dirty="0" err="1"/>
              <a:t>Croatia,Sindhi</a:t>
            </a:r>
            <a:r>
              <a:rPr lang="en-US" sz="2400" dirty="0"/>
              <a:t>…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 smtClean="0"/>
              <a:t>Việt</a:t>
            </a:r>
            <a:endParaRPr lang="en-US" sz="2400" dirty="0" smtClean="0"/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internet (email, chat, comment),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(SMS, </a:t>
            </a:r>
            <a:r>
              <a:rPr lang="en-US" sz="2400" dirty="0" smtClean="0"/>
              <a:t>Note)</a:t>
            </a:r>
          </a:p>
        </p:txBody>
      </p:sp>
    </p:spTree>
    <p:extLst>
      <p:ext uri="{BB962C8B-B14F-4D97-AF65-F5344CB8AC3E}">
        <p14:creationId xmlns:p14="http://schemas.microsoft.com/office/powerpoint/2010/main" val="3352522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60AA-1533-4548-8781-A6D0EAE276D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620000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CÁC PHƯƠNG PHÁP CƠ BẢN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990600"/>
            <a:ext cx="4419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 smtClean="0"/>
              <a:t>CHARACTER-BASES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n-gram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Không</a:t>
            </a:r>
            <a:r>
              <a:rPr lang="en-US" dirty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Corpus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990600"/>
            <a:ext cx="3810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 smtClean="0"/>
              <a:t>WORD-BASES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</a:t>
            </a:r>
            <a:r>
              <a:rPr lang="vi-VN" sz="2400" dirty="0"/>
              <a:t>ựa vào mô hình ngôn ngữ</a:t>
            </a:r>
            <a:r>
              <a:rPr lang="en-US" sz="2400" dirty="0"/>
              <a:t>, </a:t>
            </a:r>
            <a:r>
              <a:rPr lang="vi-VN" sz="2400" dirty="0"/>
              <a:t>phân tích từ vựng</a:t>
            </a:r>
            <a:r>
              <a:rPr lang="en-US" sz="2400" dirty="0"/>
              <a:t>: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,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 smtClean="0"/>
              <a:t>cao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</a:t>
            </a:r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/>
              <a:t>Corpus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 smtClean="0"/>
          </a:p>
          <a:p>
            <a:pPr marL="857250" lvl="1" indent="-342900">
              <a:buFont typeface="Wingdings" pitchFamily="2" charset="2"/>
              <a:buChar char="§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chậm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392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620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MOSES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ww.statmt.org/</a:t>
            </a:r>
            <a:r>
              <a:rPr lang="en-US" dirty="0" err="1" smtClean="0"/>
              <a:t>moses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20000" cy="715962"/>
          </a:xfrm>
        </p:spPr>
        <p:txBody>
          <a:bodyPr/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PHƯƠNG PHÁP DỊCH MÁY</a:t>
            </a:r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08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MÔ HÌNH HỆ DỊCH MÁY THỐNG KÊ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600306" cy="463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62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Slide Number Placeholder 6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TRIỂN KHAI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214747" y="856131"/>
            <a:ext cx="1524000" cy="612648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Internet resources</a:t>
            </a:r>
            <a:endParaRPr lang="en-US" sz="12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590800" y="2544053"/>
            <a:ext cx="914400" cy="96114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Corpus song </a:t>
            </a:r>
            <a:r>
              <a:rPr lang="en-US" sz="1000" dirty="0" err="1" smtClean="0"/>
              <a:t>ngữ</a:t>
            </a:r>
            <a:endParaRPr lang="en-US" sz="10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191000" y="1905000"/>
            <a:ext cx="838200" cy="9906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Training corpus 60.000</a:t>
            </a:r>
            <a:endParaRPr lang="en-US" sz="10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191000" y="3124200"/>
            <a:ext cx="838200" cy="990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10.000</a:t>
            </a:r>
            <a:endParaRPr lang="en-US" sz="10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816427" y="1905000"/>
            <a:ext cx="1022267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70.000 </a:t>
            </a:r>
            <a:r>
              <a:rPr lang="en-US" sz="1000" dirty="0" err="1" smtClean="0"/>
              <a:t>câu</a:t>
            </a:r>
            <a:r>
              <a:rPr lang="en-US" sz="1000" dirty="0" smtClean="0"/>
              <a:t> </a:t>
            </a:r>
            <a:r>
              <a:rPr lang="en-US" sz="1000" dirty="0" err="1" smtClean="0"/>
              <a:t>tiếng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Việt</a:t>
            </a:r>
            <a:r>
              <a:rPr lang="en-US" sz="1000" dirty="0" smtClean="0"/>
              <a:t> </a:t>
            </a:r>
            <a:r>
              <a:rPr lang="en-US" sz="1000" dirty="0" err="1" smtClean="0"/>
              <a:t>có</a:t>
            </a:r>
            <a:r>
              <a:rPr lang="en-US" sz="1000" dirty="0" smtClean="0"/>
              <a:t> </a:t>
            </a:r>
            <a:r>
              <a:rPr lang="en-US" sz="1000" dirty="0" err="1" smtClean="0"/>
              <a:t>dấu</a:t>
            </a:r>
            <a:endParaRPr lang="en-US" sz="10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16426" y="3352800"/>
            <a:ext cx="1022267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70.000 </a:t>
            </a:r>
            <a:r>
              <a:rPr lang="en-US" sz="1000" dirty="0" err="1" smtClean="0"/>
              <a:t>câu</a:t>
            </a:r>
            <a:r>
              <a:rPr lang="en-US" sz="1000" dirty="0" smtClean="0"/>
              <a:t> </a:t>
            </a:r>
            <a:r>
              <a:rPr lang="en-US" sz="1000" dirty="0" err="1" smtClean="0"/>
              <a:t>tiếng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Việt</a:t>
            </a:r>
            <a:r>
              <a:rPr lang="en-US" sz="1000" dirty="0" smtClean="0"/>
              <a:t> </a:t>
            </a:r>
            <a:r>
              <a:rPr lang="en-US" sz="1000" dirty="0" err="1" smtClean="0"/>
              <a:t>ko</a:t>
            </a:r>
            <a:r>
              <a:rPr lang="en-US" sz="1000" dirty="0" smtClean="0"/>
              <a:t> </a:t>
            </a:r>
            <a:r>
              <a:rPr lang="en-US" sz="1000" dirty="0" err="1" smtClean="0"/>
              <a:t>dấu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 flipH="1">
            <a:off x="1838693" y="1545360"/>
            <a:ext cx="820559" cy="512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3591" y="150385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rawler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H="1">
            <a:off x="1327560" y="2895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30303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Bỏ</a:t>
            </a:r>
            <a:r>
              <a:rPr lang="en-US" sz="1000" dirty="0" smtClean="0"/>
              <a:t> </a:t>
            </a:r>
            <a:r>
              <a:rPr lang="en-US" sz="1000" dirty="0" err="1" smtClean="0"/>
              <a:t>dấu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" idx="4"/>
            <a:endCxn id="5" idx="2"/>
          </p:cNvCxnSpPr>
          <p:nvPr/>
        </p:nvCxnSpPr>
        <p:spPr>
          <a:xfrm>
            <a:off x="1838694" y="2400300"/>
            <a:ext cx="752106" cy="62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5" idx="2"/>
          </p:cNvCxnSpPr>
          <p:nvPr/>
        </p:nvCxnSpPr>
        <p:spPr>
          <a:xfrm flipV="1">
            <a:off x="1838693" y="3024627"/>
            <a:ext cx="752107" cy="82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6" idx="2"/>
          </p:cNvCxnSpPr>
          <p:nvPr/>
        </p:nvCxnSpPr>
        <p:spPr>
          <a:xfrm flipV="1">
            <a:off x="3505200" y="2400300"/>
            <a:ext cx="685800" cy="62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2"/>
          </p:cNvCxnSpPr>
          <p:nvPr/>
        </p:nvCxnSpPr>
        <p:spPr>
          <a:xfrm>
            <a:off x="3505200" y="3024627"/>
            <a:ext cx="685800" cy="59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31921" y="1371599"/>
            <a:ext cx="3535879" cy="3477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00800" y="1503851"/>
            <a:ext cx="1981200" cy="5535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SETUP MOSES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6393872" y="2276400"/>
            <a:ext cx="1988127" cy="543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400800" y="3008149"/>
            <a:ext cx="1981200" cy="562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400800" y="3842398"/>
            <a:ext cx="1981200" cy="562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MOSES SERVER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 flipH="1">
            <a:off x="7387936" y="2057400"/>
            <a:ext cx="3464" cy="21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>
            <a:off x="7387936" y="2819400"/>
            <a:ext cx="3464" cy="188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>
            <a:off x="7391400" y="3570864"/>
            <a:ext cx="0" cy="271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924800" y="4572000"/>
            <a:ext cx="1143000" cy="27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LINUX SERVER</a:t>
            </a:r>
            <a:endParaRPr lang="en-US" sz="900" dirty="0"/>
          </a:p>
        </p:txBody>
      </p:sp>
      <p:pic>
        <p:nvPicPr>
          <p:cNvPr id="6147" name="Picture 3" descr="C:\Users\User\AppData\Local\Microsoft\Windows\Temporary Internet Files\Content.IE5\XR94DXDK\MC9004398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616554"/>
            <a:ext cx="948170" cy="9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User\AppData\Local\Microsoft\Windows\Temporary Internet Files\Content.IE5\XR94DXDK\MC9004398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70" y="5739967"/>
            <a:ext cx="948170" cy="9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V="1">
            <a:off x="4665085" y="4849091"/>
            <a:ext cx="1735715" cy="767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00600" y="4849091"/>
            <a:ext cx="1981200" cy="890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43600" y="49530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19800" y="4953000"/>
            <a:ext cx="1371600" cy="113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91670" y="5371321"/>
            <a:ext cx="842530" cy="418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Socket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593771" y="515602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 err="1"/>
              <a:t>x</a:t>
            </a:r>
            <a:r>
              <a:rPr lang="en-US" sz="1200" dirty="0" err="1" smtClean="0"/>
              <a:t>in</a:t>
            </a:r>
            <a:r>
              <a:rPr lang="en-US" sz="1200" dirty="0" smtClean="0"/>
              <a:t> </a:t>
            </a:r>
            <a:r>
              <a:rPr lang="en-US" sz="1200" dirty="0" err="1" smtClean="0"/>
              <a:t>chao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4217" y="50943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 err="1"/>
              <a:t>x</a:t>
            </a:r>
            <a:r>
              <a:rPr lang="en-US" sz="1200" dirty="0" err="1" smtClean="0"/>
              <a:t>in</a:t>
            </a:r>
            <a:r>
              <a:rPr lang="en-US" sz="1200" dirty="0" smtClean="0"/>
              <a:t> </a:t>
            </a:r>
            <a:r>
              <a:rPr lang="en-US" sz="1200" dirty="0" err="1" smtClean="0"/>
              <a:t>chào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cxnSp>
        <p:nvCxnSpPr>
          <p:cNvPr id="6153" name="Straight Arrow Connector 6152"/>
          <p:cNvCxnSpPr>
            <a:stCxn id="6" idx="4"/>
            <a:endCxn id="26" idx="1"/>
          </p:cNvCxnSpPr>
          <p:nvPr/>
        </p:nvCxnSpPr>
        <p:spPr>
          <a:xfrm>
            <a:off x="5029200" y="2400300"/>
            <a:ext cx="1364672" cy="14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55" name="Straight Arrow Connector 6154"/>
          <p:cNvCxnSpPr>
            <a:stCxn id="7" idx="4"/>
            <a:endCxn id="27" idx="1"/>
          </p:cNvCxnSpPr>
          <p:nvPr/>
        </p:nvCxnSpPr>
        <p:spPr>
          <a:xfrm flipV="1">
            <a:off x="5029200" y="3289507"/>
            <a:ext cx="1371600" cy="329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56" name="Cube 6155"/>
          <p:cNvSpPr/>
          <p:nvPr/>
        </p:nvSpPr>
        <p:spPr>
          <a:xfrm>
            <a:off x="685800" y="5757430"/>
            <a:ext cx="2590800" cy="94817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Package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err="1" smtClean="0"/>
              <a:t>com.mica.viva.diacritic</a:t>
            </a:r>
            <a:endParaRPr lang="en-US" sz="1400" i="1" dirty="0"/>
          </a:p>
        </p:txBody>
      </p:sp>
      <p:cxnSp>
        <p:nvCxnSpPr>
          <p:cNvPr id="6158" name="Straight Arrow Connector 6157"/>
          <p:cNvCxnSpPr>
            <a:stCxn id="6156" idx="5"/>
            <a:endCxn id="6147" idx="1"/>
          </p:cNvCxnSpPr>
          <p:nvPr/>
        </p:nvCxnSpPr>
        <p:spPr>
          <a:xfrm flipV="1">
            <a:off x="3276600" y="6090639"/>
            <a:ext cx="914400" cy="22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93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1447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WORD-BY-WORD: </a:t>
            </a:r>
            <a:r>
              <a:rPr lang="en-US" dirty="0" smtClean="0">
                <a:solidFill>
                  <a:srgbClr val="FF0000"/>
                </a:solidFill>
              </a:rPr>
              <a:t>99.5%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Điểm</a:t>
            </a:r>
            <a:r>
              <a:rPr lang="en-US" dirty="0" smtClean="0"/>
              <a:t> BLEU: </a:t>
            </a:r>
            <a:r>
              <a:rPr lang="en-US" dirty="0" smtClean="0">
                <a:solidFill>
                  <a:srgbClr val="00B0F0"/>
                </a:solidFill>
              </a:rPr>
              <a:t>97.49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6705600" y="5975350"/>
            <a:ext cx="2133600" cy="365125"/>
          </a:xfrm>
        </p:spPr>
        <p:txBody>
          <a:bodyPr/>
          <a:lstStyle/>
          <a:p>
            <a:fld id="{5832651E-CF4B-4A5C-A9A0-7A9C996F494A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KẾT QUẢ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2438400"/>
            <a:ext cx="4314190" cy="2752090"/>
          </a:xfrm>
          <a:prstGeom prst="rect">
            <a:avLst/>
          </a:prstGeom>
        </p:spPr>
      </p:pic>
      <p:sp>
        <p:nvSpPr>
          <p:cNvPr id="5" name="Snip and Round Single Corner Rectangle 4"/>
          <p:cNvSpPr/>
          <p:nvPr/>
        </p:nvSpPr>
        <p:spPr>
          <a:xfrm>
            <a:off x="784266" y="2895600"/>
            <a:ext cx="1447800" cy="609600"/>
          </a:xfrm>
          <a:prstGeom prst="snip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Vietnamese-10k-source</a:t>
            </a:r>
            <a:endParaRPr lang="en-US" sz="1200" dirty="0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819400" y="2895600"/>
            <a:ext cx="1447800" cy="60960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Vietnamese-10k-test</a:t>
            </a:r>
            <a:endParaRPr lang="en-US" sz="12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2819400" y="4038600"/>
            <a:ext cx="1447800" cy="609600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Vietnamese-10k-result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09600" y="3962400"/>
            <a:ext cx="1774866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MOSES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6081395" y="5638800"/>
            <a:ext cx="1447800" cy="60960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ompare-10k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 flipH="1">
            <a:off x="2232066" y="3200400"/>
            <a:ext cx="587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497033" y="3505200"/>
            <a:ext cx="1113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2"/>
          </p:cNvCxnSpPr>
          <p:nvPr/>
        </p:nvCxnSpPr>
        <p:spPr>
          <a:xfrm>
            <a:off x="2384466" y="4343400"/>
            <a:ext cx="4349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1"/>
          </p:cNvCxnSpPr>
          <p:nvPr/>
        </p:nvCxnSpPr>
        <p:spPr>
          <a:xfrm>
            <a:off x="4267200" y="3200400"/>
            <a:ext cx="381000" cy="614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4" idx="1"/>
          </p:cNvCxnSpPr>
          <p:nvPr/>
        </p:nvCxnSpPr>
        <p:spPr>
          <a:xfrm flipV="1">
            <a:off x="4267200" y="3814445"/>
            <a:ext cx="381000" cy="52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3"/>
          </p:cNvCxnSpPr>
          <p:nvPr/>
        </p:nvCxnSpPr>
        <p:spPr>
          <a:xfrm>
            <a:off x="6805295" y="5190490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72141"/>
              </p:ext>
            </p:extLst>
          </p:nvPr>
        </p:nvGraphicFramePr>
        <p:xfrm>
          <a:off x="1295400" y="5387340"/>
          <a:ext cx="396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VIETMARKER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LƯU</a:t>
                      </a:r>
                      <a:r>
                        <a:rPr lang="en-US" baseline="0" dirty="0" smtClean="0"/>
                        <a:t> TUẤN 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85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0772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ƯU ĐIỂM: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.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.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rộng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tắt</a:t>
            </a:r>
            <a:r>
              <a:rPr lang="en-US" sz="2800" dirty="0" smtClean="0"/>
              <a:t>, </a:t>
            </a:r>
            <a:r>
              <a:rPr lang="en-US" sz="2800" dirty="0" err="1" smtClean="0"/>
              <a:t>sai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NHƯỢC ĐIỂM: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Corpus </a:t>
            </a:r>
            <a:r>
              <a:rPr lang="en-US" sz="2800" dirty="0" err="1" smtClean="0"/>
              <a:t>thiếu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hội</a:t>
            </a:r>
            <a:r>
              <a:rPr lang="en-US" sz="2800" dirty="0" smtClean="0"/>
              <a:t> </a:t>
            </a:r>
            <a:r>
              <a:rPr lang="en-US" sz="2800" dirty="0" err="1" smtClean="0"/>
              <a:t>thoại</a:t>
            </a:r>
            <a:r>
              <a:rPr lang="en-US" sz="2800" dirty="0" smtClean="0"/>
              <a:t>: chat, SMS…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err="1" smtClean="0"/>
              <a:t>Cồng</a:t>
            </a:r>
            <a:r>
              <a:rPr lang="en-US" sz="2800" dirty="0" smtClean="0"/>
              <a:t> </a:t>
            </a:r>
            <a:r>
              <a:rPr lang="en-US" sz="2800" dirty="0" err="1" smtClean="0"/>
              <a:t>kềnh</a:t>
            </a:r>
            <a:r>
              <a:rPr lang="en-US" sz="2800" dirty="0" smtClean="0"/>
              <a:t>,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Client-Server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cần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kết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nối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mạng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err="1" smtClean="0">
                <a:sym typeface="Wingdings" pitchFamily="2" charset="2"/>
              </a:rPr>
              <a:t>phục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vụ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chậm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với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số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lượng</a:t>
            </a:r>
            <a:r>
              <a:rPr lang="en-US" sz="2800" dirty="0" smtClean="0">
                <a:sym typeface="Wingdings" pitchFamily="2" charset="2"/>
              </a:rPr>
              <a:t> client </a:t>
            </a:r>
            <a:r>
              <a:rPr lang="en-US" sz="2800" dirty="0" err="1" smtClean="0">
                <a:sym typeface="Wingdings" pitchFamily="2" charset="2"/>
              </a:rPr>
              <a:t>lớn</a:t>
            </a:r>
            <a:r>
              <a:rPr lang="en-US" sz="2800" dirty="0" smtClean="0">
                <a:sym typeface="Wingdings" pitchFamily="2" charset="2"/>
              </a:rPr>
              <a:t> request </a:t>
            </a:r>
            <a:r>
              <a:rPr lang="en-US" sz="2800" dirty="0" err="1" smtClean="0">
                <a:sym typeface="Wingdings" pitchFamily="2" charset="2"/>
              </a:rPr>
              <a:t>đồng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thời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ĐÁNH GIÁ</a:t>
            </a:r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80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TỔNG KẾT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798016"/>
            <a:ext cx="3962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VIVA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demo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: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err="1" smtClean="0"/>
              <a:t>Nghe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endParaRPr lang="en-US" sz="2200" dirty="0" smtClean="0"/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err="1" smtClean="0"/>
              <a:t>Hiểu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endParaRPr lang="en-US" sz="2200" dirty="0" smtClean="0"/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 tin </a:t>
            </a:r>
            <a:r>
              <a:rPr lang="en-US" sz="2200" dirty="0" err="1" smtClean="0"/>
              <a:t>nhắn</a:t>
            </a:r>
            <a:r>
              <a:rPr lang="en-US" sz="2200" dirty="0" smtClean="0"/>
              <a:t>,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</a:t>
            </a:r>
          </a:p>
          <a:p>
            <a:pPr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lời</a:t>
            </a:r>
            <a:r>
              <a:rPr lang="en-US" sz="2200" dirty="0" smtClean="0"/>
              <a:t>,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endParaRPr lang="en-US" sz="22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762000"/>
            <a:ext cx="4343400" cy="59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: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err="1" smtClean="0"/>
              <a:t>Khối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, </a:t>
            </a:r>
            <a:r>
              <a:rPr lang="en-US" sz="2200" dirty="0" err="1" smtClean="0"/>
              <a:t>khối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phạm</a:t>
            </a:r>
            <a:r>
              <a:rPr lang="en-US" sz="2200" dirty="0" smtClean="0"/>
              <a:t> vi </a:t>
            </a:r>
            <a:r>
              <a:rPr lang="en-US" sz="2200" dirty="0" err="1" smtClean="0"/>
              <a:t>hẹp</a:t>
            </a:r>
            <a:endParaRPr lang="en-US" sz="2200" dirty="0" smtClean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err="1" smtClean="0"/>
              <a:t>Khối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r>
              <a:rPr lang="en-US" sz="2200" dirty="0" smtClean="0"/>
              <a:t> </a:t>
            </a:r>
            <a:r>
              <a:rPr lang="en-US" sz="2200" dirty="0" err="1" smtClean="0"/>
              <a:t>khó</a:t>
            </a:r>
            <a:r>
              <a:rPr lang="en-US" sz="2200" dirty="0" smtClean="0"/>
              <a:t> </a:t>
            </a:r>
            <a:r>
              <a:rPr lang="en-US" sz="2200" dirty="0" err="1" smtClean="0"/>
              <a:t>mở</a:t>
            </a:r>
            <a:r>
              <a:rPr lang="en-US" sz="2200" dirty="0" smtClean="0"/>
              <a:t> </a:t>
            </a:r>
            <a:r>
              <a:rPr lang="en-US" sz="2200" dirty="0" err="1" smtClean="0"/>
              <a:t>rộng</a:t>
            </a:r>
            <a:endParaRPr lang="en-US" sz="22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endParaRPr lang="en-US" sz="2200" dirty="0" smtClean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nội</a:t>
            </a:r>
            <a:r>
              <a:rPr lang="en-US" sz="2200" dirty="0" smtClean="0"/>
              <a:t> dung </a:t>
            </a:r>
            <a:r>
              <a:rPr lang="en-US" sz="2200" dirty="0" err="1" smtClean="0"/>
              <a:t>hội</a:t>
            </a:r>
            <a:r>
              <a:rPr lang="en-US" sz="2200" dirty="0" smtClean="0"/>
              <a:t> </a:t>
            </a:r>
            <a:r>
              <a:rPr lang="en-US" sz="2200" dirty="0" err="1" smtClean="0"/>
              <a:t>thoại</a:t>
            </a:r>
            <a:r>
              <a:rPr lang="en-US" sz="2200" dirty="0" smtClean="0"/>
              <a:t> 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endParaRPr lang="en-US" sz="22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đọc</a:t>
            </a:r>
            <a:r>
              <a:rPr lang="en-US" sz="2200" dirty="0" smtClean="0"/>
              <a:t> tin </a:t>
            </a:r>
            <a:r>
              <a:rPr lang="en-US" sz="2200" dirty="0" err="1" smtClean="0"/>
              <a:t>nhắn</a:t>
            </a:r>
            <a:r>
              <a:rPr lang="en-US" sz="2200" dirty="0" smtClean="0"/>
              <a:t> 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đọc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viết</a:t>
            </a:r>
            <a:r>
              <a:rPr lang="en-US" sz="2200" dirty="0" smtClean="0"/>
              <a:t> </a:t>
            </a:r>
            <a:r>
              <a:rPr lang="en-US" sz="2200" dirty="0" err="1" smtClean="0"/>
              <a:t>tắt</a:t>
            </a:r>
            <a:r>
              <a:rPr lang="en-US" sz="2200" dirty="0" smtClean="0"/>
              <a:t>,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6072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500" dirty="0" err="1" smtClean="0"/>
              <a:t>Xây</a:t>
            </a:r>
            <a:r>
              <a:rPr lang="en-US" sz="2500" dirty="0" smtClean="0"/>
              <a:t> </a:t>
            </a:r>
            <a:r>
              <a:rPr lang="en-US" sz="2500" dirty="0" err="1" smtClean="0"/>
              <a:t>dựng</a:t>
            </a:r>
            <a:r>
              <a:rPr lang="en-US" sz="2500" dirty="0" smtClean="0"/>
              <a:t> </a:t>
            </a:r>
            <a:r>
              <a:rPr lang="en-US" sz="2500" dirty="0" err="1" smtClean="0"/>
              <a:t>thêm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chức</a:t>
            </a:r>
            <a:r>
              <a:rPr lang="en-US" sz="2500" dirty="0" smtClean="0"/>
              <a:t> </a:t>
            </a:r>
            <a:r>
              <a:rPr lang="en-US" sz="2500" dirty="0" err="1" smtClean="0"/>
              <a:t>năng</a:t>
            </a:r>
            <a:r>
              <a:rPr lang="en-US" sz="2500" dirty="0" smtClean="0"/>
              <a:t> </a:t>
            </a:r>
            <a:r>
              <a:rPr lang="en-US" sz="2500" dirty="0" err="1" smtClean="0"/>
              <a:t>mới</a:t>
            </a:r>
            <a:r>
              <a:rPr lang="en-US" sz="25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500" dirty="0" err="1" smtClean="0"/>
              <a:t>Mở</a:t>
            </a:r>
            <a:r>
              <a:rPr lang="en-US" sz="2500" dirty="0" smtClean="0"/>
              <a:t> </a:t>
            </a:r>
            <a:r>
              <a:rPr lang="en-US" sz="2500" dirty="0" err="1" smtClean="0"/>
              <a:t>rộng</a:t>
            </a:r>
            <a:r>
              <a:rPr lang="en-US" sz="2500" dirty="0" smtClean="0"/>
              <a:t> </a:t>
            </a:r>
            <a:r>
              <a:rPr lang="en-US" sz="2500" dirty="0" err="1" smtClean="0"/>
              <a:t>khối</a:t>
            </a:r>
            <a:r>
              <a:rPr lang="en-US" sz="2500" dirty="0" smtClean="0"/>
              <a:t> </a:t>
            </a:r>
            <a:r>
              <a:rPr lang="en-US" sz="2500" dirty="0" err="1" smtClean="0"/>
              <a:t>nhận</a:t>
            </a:r>
            <a:r>
              <a:rPr lang="en-US" sz="2500" dirty="0" smtClean="0"/>
              <a:t> </a:t>
            </a:r>
            <a:r>
              <a:rPr lang="en-US" sz="2500" dirty="0" err="1" smtClean="0"/>
              <a:t>dạng</a:t>
            </a:r>
            <a:r>
              <a:rPr lang="en-US" sz="25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500" dirty="0" err="1" smtClean="0"/>
              <a:t>Nâng</a:t>
            </a:r>
            <a:r>
              <a:rPr lang="en-US" sz="2500" dirty="0" smtClean="0"/>
              <a:t> </a:t>
            </a:r>
            <a:r>
              <a:rPr lang="en-US" sz="2500" dirty="0" err="1" smtClean="0"/>
              <a:t>cấp</a:t>
            </a:r>
            <a:r>
              <a:rPr lang="en-US" sz="2500" dirty="0" smtClean="0"/>
              <a:t> </a:t>
            </a:r>
            <a:r>
              <a:rPr lang="en-US" sz="2500" dirty="0" err="1" smtClean="0"/>
              <a:t>khối</a:t>
            </a:r>
            <a:r>
              <a:rPr lang="en-US" sz="2500" dirty="0" smtClean="0"/>
              <a:t> </a:t>
            </a:r>
            <a:r>
              <a:rPr lang="en-US" sz="2500" dirty="0" err="1" smtClean="0"/>
              <a:t>hiểu</a:t>
            </a:r>
            <a:r>
              <a:rPr lang="en-US" sz="2500" dirty="0" smtClean="0"/>
              <a:t> </a:t>
            </a:r>
            <a:r>
              <a:rPr lang="en-US" sz="2500" dirty="0" err="1" smtClean="0"/>
              <a:t>theo</a:t>
            </a:r>
            <a:r>
              <a:rPr lang="en-US" sz="2500" dirty="0" smtClean="0"/>
              <a:t> </a:t>
            </a:r>
            <a:r>
              <a:rPr lang="en-US" sz="2500" dirty="0" err="1" smtClean="0"/>
              <a:t>hướng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mở</a:t>
            </a:r>
            <a:r>
              <a:rPr lang="en-US" sz="2500" dirty="0" smtClean="0"/>
              <a:t> </a:t>
            </a:r>
            <a:r>
              <a:rPr lang="en-US" sz="2500" dirty="0" err="1" smtClean="0"/>
              <a:t>rộng</a:t>
            </a:r>
            <a:r>
              <a:rPr lang="en-US" sz="25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500" dirty="0" smtClean="0"/>
              <a:t>M</a:t>
            </a:r>
            <a:r>
              <a:rPr lang="vi-VN" sz="2500" dirty="0" smtClean="0"/>
              <a:t>ở </a:t>
            </a:r>
            <a:r>
              <a:rPr lang="vi-VN" sz="2500" dirty="0"/>
              <a:t>rộng corpus huấn </a:t>
            </a:r>
            <a:r>
              <a:rPr lang="vi-VN" sz="2500" dirty="0" smtClean="0"/>
              <a:t>luyện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dịch</a:t>
            </a:r>
            <a:r>
              <a:rPr lang="en-US" sz="2500" dirty="0" smtClean="0"/>
              <a:t> </a:t>
            </a:r>
            <a:r>
              <a:rPr lang="en-US" sz="2500" dirty="0" err="1" smtClean="0"/>
              <a:t>máy</a:t>
            </a:r>
            <a:r>
              <a:rPr lang="vi-VN" sz="2500" dirty="0" smtClean="0"/>
              <a:t>, </a:t>
            </a:r>
            <a:r>
              <a:rPr lang="vi-VN" sz="2500" dirty="0"/>
              <a:t>thêm các nội dung với chủ đề hội thoại, các nội dung SMS, Email, chat, comment.</a:t>
            </a:r>
            <a:endParaRPr lang="en-US" sz="25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500" dirty="0" err="1" smtClean="0"/>
              <a:t>Đọc</a:t>
            </a:r>
            <a:r>
              <a:rPr lang="en-US" sz="2500" dirty="0" smtClean="0"/>
              <a:t> SMS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viết</a:t>
            </a:r>
            <a:r>
              <a:rPr lang="en-US" sz="2500" dirty="0" smtClean="0"/>
              <a:t> </a:t>
            </a:r>
            <a:r>
              <a:rPr lang="en-US" sz="2500" dirty="0" err="1" smtClean="0"/>
              <a:t>tắt</a:t>
            </a:r>
            <a:r>
              <a:rPr lang="en-US" sz="2500" dirty="0" smtClean="0"/>
              <a:t>: </a:t>
            </a:r>
            <a:r>
              <a:rPr lang="en-US" sz="2500" dirty="0" err="1" smtClean="0"/>
              <a:t>xem</a:t>
            </a:r>
            <a:r>
              <a:rPr lang="en-US" sz="2500" dirty="0" smtClean="0"/>
              <a:t> </a:t>
            </a:r>
            <a:r>
              <a:rPr lang="en-US" sz="2500" dirty="0" err="1" smtClean="0"/>
              <a:t>xét</a:t>
            </a:r>
            <a:r>
              <a:rPr lang="en-US" sz="2500" dirty="0" smtClean="0"/>
              <a:t> </a:t>
            </a:r>
            <a:r>
              <a:rPr lang="en-US" sz="2500" dirty="0" err="1" smtClean="0"/>
              <a:t>hướng</a:t>
            </a:r>
            <a:r>
              <a:rPr lang="en-US" sz="2500" dirty="0" smtClean="0"/>
              <a:t> </a:t>
            </a:r>
            <a:r>
              <a:rPr lang="en-US" sz="2500" dirty="0" err="1" smtClean="0"/>
              <a:t>khôi</a:t>
            </a:r>
            <a:r>
              <a:rPr lang="en-US" sz="2500" dirty="0" smtClean="0"/>
              <a:t> </a:t>
            </a:r>
            <a:r>
              <a:rPr lang="en-US" sz="2500" dirty="0" err="1" smtClean="0"/>
              <a:t>phục</a:t>
            </a:r>
            <a:r>
              <a:rPr lang="en-US" sz="2500" dirty="0" smtClean="0"/>
              <a:t>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viết</a:t>
            </a:r>
            <a:r>
              <a:rPr lang="en-US" sz="2500" dirty="0" smtClean="0"/>
              <a:t> </a:t>
            </a:r>
            <a:r>
              <a:rPr lang="en-US" sz="2500" dirty="0" err="1" smtClean="0"/>
              <a:t>tắt</a:t>
            </a:r>
            <a:r>
              <a:rPr lang="en-US" sz="2500" dirty="0" smtClean="0"/>
              <a:t> </a:t>
            </a:r>
            <a:r>
              <a:rPr lang="en-US" sz="2500" dirty="0" err="1" smtClean="0"/>
              <a:t>bằng</a:t>
            </a:r>
            <a:r>
              <a:rPr lang="en-US" sz="2500" dirty="0" smtClean="0"/>
              <a:t> </a:t>
            </a:r>
            <a:r>
              <a:rPr lang="en-US" sz="2500" dirty="0" err="1" smtClean="0"/>
              <a:t>phương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pháp</a:t>
            </a:r>
            <a:r>
              <a:rPr lang="en-US" sz="2500" dirty="0" smtClean="0"/>
              <a:t> </a:t>
            </a:r>
            <a:r>
              <a:rPr lang="en-US" sz="2500" dirty="0" err="1" smtClean="0"/>
              <a:t>dịch</a:t>
            </a:r>
            <a:r>
              <a:rPr lang="en-US" sz="2500" dirty="0" smtClean="0"/>
              <a:t> </a:t>
            </a:r>
            <a:r>
              <a:rPr lang="en-US" sz="2500" dirty="0" err="1" smtClean="0"/>
              <a:t>máy</a:t>
            </a:r>
            <a:r>
              <a:rPr lang="en-US" sz="25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HƯỚNG PHÁT TRIỂN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941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5334000"/>
          </a:xfrm>
        </p:spPr>
        <p:txBody>
          <a:bodyPr>
            <a:normAutofit/>
          </a:bodyPr>
          <a:lstStyle/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GIỚI THIỆU ĐỒ ÁN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KIẾN TRÚC CHƯƠNG TRÌNH VIVA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MODULE TIN NHẮN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THÊM DẤU CHO VĂN BẢN TIẾNG VIỆT KHÔNG DẤU</a:t>
            </a:r>
          </a:p>
          <a:p>
            <a:pPr marL="548640" indent="-548640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000" dirty="0" smtClean="0"/>
              <a:t>TỔNG KẾT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NỘI DUNG TRÌNH BÀY</a:t>
            </a:r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23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77200" cy="6172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[1]	Do Thi Ngoc </a:t>
            </a:r>
            <a:r>
              <a:rPr lang="en-US" sz="1400" dirty="0" err="1" smtClean="0"/>
              <a:t>Diep</a:t>
            </a:r>
            <a:r>
              <a:rPr lang="en-US" sz="1400" dirty="0" smtClean="0"/>
              <a:t>, Nguyen </a:t>
            </a:r>
            <a:r>
              <a:rPr lang="en-US" sz="1400" dirty="0" err="1" smtClean="0"/>
              <a:t>Duy</a:t>
            </a:r>
            <a:r>
              <a:rPr lang="en-US" sz="1400" dirty="0" smtClean="0"/>
              <a:t> </a:t>
            </a:r>
            <a:r>
              <a:rPr lang="en-US" sz="1400" dirty="0" err="1" smtClean="0"/>
              <a:t>Binh</a:t>
            </a:r>
            <a:r>
              <a:rPr lang="en-US" sz="1400" dirty="0" smtClean="0"/>
              <a:t>, Tran Do </a:t>
            </a:r>
            <a:r>
              <a:rPr lang="en-US" sz="1400" dirty="0" err="1" smtClean="0"/>
              <a:t>Dat</a:t>
            </a:r>
            <a:r>
              <a:rPr lang="en-US" sz="1400" dirty="0" smtClean="0"/>
              <a:t>, Mac Dang </a:t>
            </a:r>
            <a:r>
              <a:rPr lang="en-US" sz="1400" dirty="0" err="1" smtClean="0"/>
              <a:t>Khoa</a:t>
            </a:r>
            <a:r>
              <a:rPr lang="en-US" sz="1400" dirty="0" smtClean="0"/>
              <a:t>, “Machine Translation Approach for Vietnamese Diacritic Restoration”, </a:t>
            </a:r>
            <a:r>
              <a:rPr lang="vi-VN" sz="1400" dirty="0"/>
              <a:t>IALP, 201</a:t>
            </a:r>
            <a:r>
              <a:rPr lang="en-US" sz="1400" dirty="0" smtClean="0"/>
              <a:t>3.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[2]</a:t>
            </a:r>
            <a:r>
              <a:rPr lang="en-US" sz="1400" dirty="0"/>
              <a:t>	</a:t>
            </a:r>
            <a:r>
              <a:rPr lang="vi-VN" sz="1400" u="sng" dirty="0">
                <a:hlinkClick r:id="rId2"/>
              </a:rPr>
              <a:t>http://en.wikipedia.org/wiki/Siri_(software)</a:t>
            </a:r>
            <a:r>
              <a:rPr lang="vi-VN" sz="1400" u="sng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01/06/2013.</a:t>
            </a:r>
            <a:endParaRPr lang="vi-V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[</a:t>
            </a:r>
            <a:r>
              <a:rPr lang="en-US" sz="1400" dirty="0"/>
              <a:t>3</a:t>
            </a:r>
            <a:r>
              <a:rPr lang="en-US" sz="1400" dirty="0" smtClean="0"/>
              <a:t>]</a:t>
            </a:r>
            <a:r>
              <a:rPr lang="en-US" sz="1400" dirty="0"/>
              <a:t>	</a:t>
            </a:r>
            <a:r>
              <a:rPr lang="vi-VN" sz="1400" u="sng" dirty="0">
                <a:hlinkClick r:id="rId3"/>
              </a:rPr>
              <a:t>http://www.statmt.org/moses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01/06/2013.</a:t>
            </a:r>
            <a:endParaRPr lang="vi-V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smtClean="0"/>
              <a:t>[4]</a:t>
            </a:r>
            <a:r>
              <a:rPr lang="fr-FR" sz="1400" dirty="0"/>
              <a:t>	</a:t>
            </a:r>
            <a:r>
              <a:rPr lang="fr-FR" sz="1400" dirty="0" err="1"/>
              <a:t>Philipp</a:t>
            </a:r>
            <a:r>
              <a:rPr lang="fr-FR" sz="1400" dirty="0"/>
              <a:t> </a:t>
            </a:r>
            <a:r>
              <a:rPr lang="fr-FR" sz="1400" dirty="0" err="1"/>
              <a:t>Koehn</a:t>
            </a:r>
            <a:r>
              <a:rPr lang="fr-FR" sz="1400" dirty="0"/>
              <a:t>, Franz Josef, Daniel </a:t>
            </a:r>
            <a:r>
              <a:rPr lang="fr-FR" sz="1400" dirty="0" err="1"/>
              <a:t>Marcu</a:t>
            </a:r>
            <a:r>
              <a:rPr lang="fr-FR" sz="1400" dirty="0"/>
              <a:t>. </a:t>
            </a:r>
            <a:r>
              <a:rPr lang="en-US" sz="1400" dirty="0"/>
              <a:t>“Statistical Phrase-Based Translation</a:t>
            </a:r>
            <a:r>
              <a:rPr lang="vi-VN" sz="1400" dirty="0"/>
              <a:t>”,  Conference  of  the  North American</a:t>
            </a:r>
            <a:r>
              <a:rPr lang="en-US" sz="1400" dirty="0"/>
              <a:t>,</a:t>
            </a:r>
            <a:r>
              <a:rPr lang="vi-VN" sz="1400" dirty="0"/>
              <a:t> Chapter  of  the  Associat ion  for Computational Linguist ics  on Human Language</a:t>
            </a:r>
            <a:r>
              <a:rPr lang="en-US" sz="1400" dirty="0"/>
              <a:t> t</a:t>
            </a:r>
            <a:r>
              <a:rPr lang="vi-VN" sz="1400" dirty="0"/>
              <a:t>echnology - Volume 1, 2003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5</a:t>
            </a:r>
            <a:r>
              <a:rPr lang="vi-VN" sz="1400" dirty="0" smtClean="0"/>
              <a:t>] </a:t>
            </a:r>
            <a:r>
              <a:rPr lang="en-US" sz="1400" dirty="0"/>
              <a:t>	</a:t>
            </a:r>
            <a:r>
              <a:rPr lang="vi-VN" sz="1400" dirty="0"/>
              <a:t>Tufiş,   D., Chiţu,   A. “Automatic Insertion of Diacritics in Romanian Text</a:t>
            </a:r>
            <a:r>
              <a:rPr lang="en-US" sz="1400" dirty="0"/>
              <a:t>s</a:t>
            </a:r>
            <a:r>
              <a:rPr lang="vi-VN" sz="1400" dirty="0"/>
              <a:t>”. Proceedings of the 5th Int ernat ional Workshop on Comput at ional Lexicography COMP LEX, P ecs, Ungaria, 1999,185-194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6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Rada Mihalcea, Vivi Nastase, “Letter Level Learning  for Language  Independent  Diacrit ics Restoration ”,  In: P roceedings of CoNLL 2002.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/>
              <a:t>7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Simard, M. “Automatic Insertion of Accents in French Texts”. In Ide &amp; Vuotilainen (eds) P roceedings of the Third Conference  on Empirical  Methods  in  Natural Language  Processing,  Granada, Spain, 27-35, 1998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 smtClean="0"/>
              <a:t>[</a:t>
            </a:r>
            <a:r>
              <a:rPr lang="en-US" sz="1400" dirty="0" smtClean="0"/>
              <a:t>8</a:t>
            </a:r>
            <a:r>
              <a:rPr lang="vi-VN" sz="1400" dirty="0" smtClean="0"/>
              <a:t>]</a:t>
            </a:r>
            <a:r>
              <a:rPr lang="en-US" sz="1400" dirty="0"/>
              <a:t>	</a:t>
            </a:r>
            <a:r>
              <a:rPr lang="vi-VN" sz="1400" dirty="0"/>
              <a:t>Luu Tuan Anh, Kazuhide Yamamoto , “A P oint wise Approach for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1400" dirty="0"/>
              <a:t>Viet namese Diacritics Rest oration”, in proceedings of IALP, </a:t>
            </a:r>
            <a:r>
              <a:rPr lang="vi-VN" sz="1400" dirty="0" smtClean="0"/>
              <a:t>2012</a:t>
            </a:r>
            <a:endParaRPr lang="vi-V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TÀI LIỆU THAM KHẢO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986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14600"/>
            <a:ext cx="8077200" cy="1299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LỜI CẢM ƠN!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86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Study\study\DoAnTiengNoi\MyWorks\Resource\siri-ip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15" y="1143000"/>
            <a:ext cx="206883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GIỚI THIỆU</a:t>
            </a:r>
            <a:endParaRPr lang="en-US" sz="4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945559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SIRI </a:t>
            </a:r>
            <a:br>
              <a:rPr lang="en-US" dirty="0" smtClean="0"/>
            </a:br>
            <a:r>
              <a:rPr lang="en-US" sz="1300" dirty="0" smtClean="0"/>
              <a:t>English, French, German, Japanese, Chinese, Korean, Italian, Spanish</a:t>
            </a:r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2887839" y="4988629"/>
            <a:ext cx="1836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S-VOICE</a:t>
            </a:r>
            <a:br>
              <a:rPr lang="en-US" dirty="0" smtClean="0"/>
            </a:br>
            <a:r>
              <a:rPr lang="en-US" sz="1300" dirty="0" smtClean="0"/>
              <a:t>English, Arabic, French, Spanish, Korean, Italian, German</a:t>
            </a:r>
            <a:endParaRPr lang="en-US" sz="1300" dirty="0"/>
          </a:p>
        </p:txBody>
      </p:sp>
      <p:pic>
        <p:nvPicPr>
          <p:cNvPr id="7173" name="Picture 5" descr="E:\Study\study\DoAnTiengNoi\MyWorks\Resource\weather-si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" y="1143000"/>
            <a:ext cx="20644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User\AppData\Local\Microsoft\Windows\Temporary Internet Files\Content.IE5\RP109BFQ\MC90043485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2308225"/>
            <a:ext cx="112077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E:\Study\study\DoAnTiengNoi\MyWorks\Resource\thoitie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06214"/>
            <a:ext cx="219456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3429000"/>
            <a:ext cx="112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Tiếng</a:t>
            </a:r>
            <a:r>
              <a:rPr lang="en-US" b="1" dirty="0" smtClean="0"/>
              <a:t> </a:t>
            </a:r>
            <a:r>
              <a:rPr lang="en-US" b="1" dirty="0" err="1" smtClean="0"/>
              <a:t>Việt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4926449"/>
            <a:ext cx="1836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VIVA</a:t>
            </a:r>
            <a:br>
              <a:rPr lang="en-US" dirty="0" smtClean="0"/>
            </a:br>
            <a:r>
              <a:rPr lang="en-US" sz="1300" dirty="0" smtClean="0"/>
              <a:t>Vietnamese Voice Assistant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00647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3058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Xây</a:t>
            </a:r>
            <a:r>
              <a:rPr lang="en-US" sz="3000" dirty="0" smtClean="0"/>
              <a:t> </a:t>
            </a:r>
            <a:r>
              <a:rPr lang="en-US" sz="3000" dirty="0" err="1" smtClean="0"/>
              <a:t>dựng</a:t>
            </a:r>
            <a:r>
              <a:rPr lang="en-US" sz="3000" dirty="0" smtClean="0"/>
              <a:t> VIVA </a:t>
            </a:r>
            <a:r>
              <a:rPr lang="en-US" sz="3000" dirty="0" err="1" smtClean="0"/>
              <a:t>trên</a:t>
            </a:r>
            <a:r>
              <a:rPr lang="en-US" sz="3000" dirty="0" smtClean="0"/>
              <a:t> Android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khả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: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err="1" smtClean="0"/>
              <a:t>Nghe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endParaRPr lang="en-US" sz="3200" dirty="0" smtClean="0"/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err="1" smtClean="0"/>
              <a:t>Hiểu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endParaRPr lang="en-US" sz="3200" dirty="0" smtClean="0"/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: tin </a:t>
            </a:r>
            <a:r>
              <a:rPr lang="en-US" sz="3200" dirty="0" err="1" smtClean="0"/>
              <a:t>nhắn</a:t>
            </a:r>
            <a:r>
              <a:rPr lang="en-US" sz="3200" dirty="0" smtClean="0"/>
              <a:t>, </a:t>
            </a:r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</a:p>
          <a:p>
            <a:pPr marL="548640" indent="-54864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 err="1" smtClean="0"/>
              <a:t>Trả</a:t>
            </a:r>
            <a:r>
              <a:rPr lang="en-US" sz="3200" dirty="0" smtClean="0"/>
              <a:t> </a:t>
            </a:r>
            <a:r>
              <a:rPr lang="en-US" sz="3200" dirty="0" err="1" smtClean="0"/>
              <a:t>lời</a:t>
            </a:r>
            <a:r>
              <a:rPr lang="en-US" sz="3200" dirty="0" smtClean="0"/>
              <a:t> </a:t>
            </a:r>
            <a:r>
              <a:rPr lang="en-US" sz="3200" dirty="0" err="1" smtClean="0"/>
              <a:t>lại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MỤC TIÊU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355426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NHIỆM VỤ</a:t>
            </a:r>
            <a:endParaRPr lang="en-US" sz="4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6030"/>
              </p:ext>
            </p:extLst>
          </p:nvPr>
        </p:nvGraphicFramePr>
        <p:xfrm>
          <a:off x="838200" y="914400"/>
          <a:ext cx="8077200" cy="48593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6019800"/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Nguyễn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Duy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Bình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en-US" sz="2000" b="1" dirty="0" err="1" smtClean="0"/>
                        <a:t>Thiết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kế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kiến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trúc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chương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trình</a:t>
                      </a:r>
                      <a:r>
                        <a:rPr lang="en-US" sz="2000" b="1" dirty="0" smtClean="0"/>
                        <a:t> VIVA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2000" b="1" dirty="0" err="1" smtClean="0"/>
                        <a:t>Triển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khai</a:t>
                      </a:r>
                      <a:r>
                        <a:rPr lang="en-US" sz="2000" b="1" dirty="0" smtClean="0"/>
                        <a:t> module </a:t>
                      </a:r>
                      <a:r>
                        <a:rPr lang="en-US" sz="2000" b="1" dirty="0" err="1" smtClean="0"/>
                        <a:t>chức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năng</a:t>
                      </a:r>
                      <a:r>
                        <a:rPr lang="en-US" sz="2000" b="1" dirty="0" smtClean="0"/>
                        <a:t> tin </a:t>
                      </a:r>
                      <a:r>
                        <a:rPr lang="en-US" sz="2000" b="1" dirty="0" err="1" smtClean="0"/>
                        <a:t>nhắn</a:t>
                      </a:r>
                      <a:endParaRPr lang="en-US" sz="2000" b="1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itchFamily="2" charset="2"/>
                        <a:buChar char="q"/>
                      </a:pPr>
                      <a:r>
                        <a:rPr lang="en-US" sz="2000" b="1" dirty="0" err="1" smtClean="0"/>
                        <a:t>Thêm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dấu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cho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nội</a:t>
                      </a:r>
                      <a:r>
                        <a:rPr lang="en-US" sz="2000" b="1" dirty="0" smtClean="0"/>
                        <a:t> dung tin </a:t>
                      </a:r>
                      <a:r>
                        <a:rPr lang="en-US" sz="2000" b="1" dirty="0" err="1" smtClean="0"/>
                        <a:t>nhắn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không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dấu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818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Hữu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Hiển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module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ngắt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lệnh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Thanh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Tùng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Xây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dựng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khối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nhận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dạng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tiếng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nói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Văn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Hiếu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Xây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dựng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khối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hiểu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câu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lệnh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31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Nguyễn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Văn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Bảo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dirty="0" err="1" smtClean="0"/>
                        <a:t>Nâng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cao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chất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lượng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tổng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hợp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tiếng</a:t>
                      </a:r>
                      <a:endParaRPr lang="en-US" sz="1600" b="0" baseline="0" dirty="0" smtClean="0"/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600" b="0" baseline="0" dirty="0" err="1" smtClean="0"/>
                        <a:t>Xây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dựng</a:t>
                      </a:r>
                      <a:r>
                        <a:rPr lang="en-US" sz="1600" b="0" baseline="0" dirty="0" smtClean="0"/>
                        <a:t> module </a:t>
                      </a:r>
                      <a:r>
                        <a:rPr lang="en-US" sz="1600" b="0" baseline="0" dirty="0" err="1" smtClean="0"/>
                        <a:t>chức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năng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truy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vấn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thông</a:t>
                      </a:r>
                      <a:r>
                        <a:rPr lang="en-US" sz="1600" b="0" baseline="0" dirty="0" smtClean="0"/>
                        <a:t> tin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33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Study\study\DoAnTiengNoi\MyWorks\Resource\viva-modul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52400"/>
            <a:ext cx="579120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600200" cy="2286000"/>
          </a:xfrm>
        </p:spPr>
        <p:txBody>
          <a:bodyPr>
            <a:normAutofit/>
          </a:bodyPr>
          <a:lstStyle/>
          <a:p>
            <a:pPr algn="l"/>
            <a:r>
              <a:rPr lang="en-US" sz="4000" b="0" dirty="0" smtClean="0"/>
              <a:t>KIẾN TRÚC VIVA</a:t>
            </a:r>
            <a:endParaRPr lang="en-US" sz="4000" b="0" dirty="0"/>
          </a:p>
        </p:txBody>
      </p:sp>
      <p:pic>
        <p:nvPicPr>
          <p:cNvPr id="8194" name="Picture 2" descr="E:\Study\study\DoAnTiengNoi\MyWorks\Resource\Person Talk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76600" y="1981200"/>
            <a:ext cx="1600200" cy="106680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929759"/>
            <a:ext cx="3429000" cy="804041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070539"/>
            <a:ext cx="1828800" cy="804041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7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715962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BIỂU ĐỒ LỚP (</a:t>
            </a:r>
            <a:r>
              <a:rPr lang="en-US" sz="4000" b="0" dirty="0" err="1" smtClean="0"/>
              <a:t>các</a:t>
            </a:r>
            <a:r>
              <a:rPr lang="en-US" sz="4000" b="0" dirty="0" smtClean="0"/>
              <a:t> </a:t>
            </a:r>
            <a:r>
              <a:rPr lang="en-US" sz="4000" b="0" dirty="0" err="1" smtClean="0"/>
              <a:t>lớp</a:t>
            </a:r>
            <a:r>
              <a:rPr lang="en-US" sz="4000" b="0" dirty="0" smtClean="0"/>
              <a:t> </a:t>
            </a:r>
            <a:r>
              <a:rPr lang="en-US" sz="4000" b="0" dirty="0" err="1" smtClean="0"/>
              <a:t>chính</a:t>
            </a:r>
            <a:r>
              <a:rPr lang="en-US" sz="4000" b="0" dirty="0" smtClean="0"/>
              <a:t>)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677025" cy="61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441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24400" y="1066800"/>
            <a:ext cx="3581400" cy="5638800"/>
          </a:xfrm>
          <a:prstGeom prst="roundRect">
            <a:avLst/>
          </a:prstGeom>
          <a:ln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1066800"/>
            <a:ext cx="3505200" cy="5638800"/>
          </a:xfrm>
          <a:prstGeom prst="roundRect">
            <a:avLst/>
          </a:prstGeom>
          <a:ln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fld id="{5832651E-CF4B-4A5C-A9A0-7A9C996F494A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tx1"/>
                </a:solidFill>
              </a:rPr>
              <a:t>MODULE CHỨC NĂNG TIN NHẮN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4098" name="Picture 2" descr="E:\Study\study\DoAnTiengNoi\MyWorks\Resource\readsm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tudy\study\DoAnTiengNoi\MyWorks\Resource\sendsm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307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đọc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91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651E-CF4B-4A5C-A9A0-7A9C996F494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05000"/>
            <a:ext cx="1752600" cy="27432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 smtClean="0">
                <a:solidFill>
                  <a:schemeClr val="tx1"/>
                </a:solidFill>
              </a:rPr>
              <a:t>GỬI</a:t>
            </a:r>
            <a:br>
              <a:rPr lang="en-US" sz="3600" b="0" dirty="0" smtClean="0">
                <a:solidFill>
                  <a:schemeClr val="tx1"/>
                </a:solidFill>
              </a:rPr>
            </a:br>
            <a:r>
              <a:rPr lang="en-US" sz="3600" b="0" dirty="0" smtClean="0">
                <a:solidFill>
                  <a:schemeClr val="tx1"/>
                </a:solidFill>
              </a:rPr>
              <a:t>TIN</a:t>
            </a:r>
            <a:br>
              <a:rPr lang="en-US" sz="3600" b="0" dirty="0" smtClean="0">
                <a:solidFill>
                  <a:schemeClr val="tx1"/>
                </a:solidFill>
              </a:rPr>
            </a:br>
            <a:r>
              <a:rPr lang="en-US" sz="3600" b="0" dirty="0" smtClean="0">
                <a:solidFill>
                  <a:schemeClr val="tx1"/>
                </a:solidFill>
              </a:rPr>
              <a:t>NHẮN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372"/>
            <a:ext cx="6472322" cy="682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016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TS101875486</Template>
  <TotalTime>1560</TotalTime>
  <Words>849</Words>
  <Application>Microsoft Office PowerPoint</Application>
  <PresentationFormat>On-screen Show (4:3)</PresentationFormat>
  <Paragraphs>160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Kontortema</vt:lpstr>
      <vt:lpstr>1_Kontortema</vt:lpstr>
      <vt:lpstr>Concourse</vt:lpstr>
      <vt:lpstr>TƯƠNG TÁC VỚI ĐIỆN THOẠI THÔNG MINH BẰNG TIẾNG NÓI</vt:lpstr>
      <vt:lpstr>NỘI DUNG TRÌNH BÀY</vt:lpstr>
      <vt:lpstr>GIỚI THIỆU</vt:lpstr>
      <vt:lpstr>MỤC TIÊU</vt:lpstr>
      <vt:lpstr>NHIỆM VỤ</vt:lpstr>
      <vt:lpstr>KIẾN TRÚC VIVA</vt:lpstr>
      <vt:lpstr>BIỂU ĐỒ LỚP (các lớp chính)</vt:lpstr>
      <vt:lpstr>MODULE CHỨC NĂNG TIN NHẮN</vt:lpstr>
      <vt:lpstr>GỬI TIN NHẮN</vt:lpstr>
      <vt:lpstr>ĐỌC TIN NHẮN</vt:lpstr>
      <vt:lpstr>THÊM DẤU CHO VĂN BẢN TIẾNG VIỆT KHÔNG DẤU</vt:lpstr>
      <vt:lpstr>CÁC PHƯƠNG PHÁP CƠ BẢN</vt:lpstr>
      <vt:lpstr>PHƯƠNG PHÁP DỊCH MÁY</vt:lpstr>
      <vt:lpstr>MÔ HÌNH HỆ DỊCH MÁY THỐNG KÊ</vt:lpstr>
      <vt:lpstr>TRIỂN KHAI</vt:lpstr>
      <vt:lpstr>KẾT QUẢ</vt:lpstr>
      <vt:lpstr>ĐÁNH GIÁ</vt:lpstr>
      <vt:lpstr>TỔNG KẾT</vt:lpstr>
      <vt:lpstr>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VỚI ĐIỆN THOẠI THÔNG MINH BẰNG TIẾNG NÓI</dc:title>
  <dc:creator>User</dc:creator>
  <cp:lastModifiedBy>User</cp:lastModifiedBy>
  <cp:revision>87</cp:revision>
  <dcterms:created xsi:type="dcterms:W3CDTF">2013-06-11T16:19:54Z</dcterms:created>
  <dcterms:modified xsi:type="dcterms:W3CDTF">2013-06-13T17:56:11Z</dcterms:modified>
</cp:coreProperties>
</file>